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1" r:id="rId5"/>
    <p:sldMasterId id="2147483718" r:id="rId6"/>
    <p:sldMasterId id="2147483722" r:id="rId7"/>
  </p:sldMasterIdLst>
  <p:notesMasterIdLst>
    <p:notesMasterId r:id="rId53"/>
  </p:notesMasterIdLst>
  <p:sldIdLst>
    <p:sldId id="14151" r:id="rId8"/>
    <p:sldId id="344" r:id="rId9"/>
    <p:sldId id="14187" r:id="rId10"/>
    <p:sldId id="14184" r:id="rId11"/>
    <p:sldId id="14177" r:id="rId12"/>
    <p:sldId id="14135" r:id="rId13"/>
    <p:sldId id="14180" r:id="rId14"/>
    <p:sldId id="14169" r:id="rId15"/>
    <p:sldId id="14188" r:id="rId16"/>
    <p:sldId id="14193" r:id="rId17"/>
    <p:sldId id="14195" r:id="rId18"/>
    <p:sldId id="14139" r:id="rId19"/>
    <p:sldId id="14196" r:id="rId20"/>
    <p:sldId id="14183" r:id="rId21"/>
    <p:sldId id="14172" r:id="rId22"/>
    <p:sldId id="14198" r:id="rId23"/>
    <p:sldId id="14201" r:id="rId24"/>
    <p:sldId id="14197" r:id="rId25"/>
    <p:sldId id="14179" r:id="rId26"/>
    <p:sldId id="14173" r:id="rId27"/>
    <p:sldId id="446" r:id="rId28"/>
    <p:sldId id="14165" r:id="rId29"/>
    <p:sldId id="14166" r:id="rId30"/>
    <p:sldId id="14174" r:id="rId31"/>
    <p:sldId id="14175" r:id="rId32"/>
    <p:sldId id="451" r:id="rId33"/>
    <p:sldId id="450" r:id="rId34"/>
    <p:sldId id="14140" r:id="rId35"/>
    <p:sldId id="14181" r:id="rId36"/>
    <p:sldId id="14163" r:id="rId37"/>
    <p:sldId id="14189" r:id="rId38"/>
    <p:sldId id="14190" r:id="rId39"/>
    <p:sldId id="14158" r:id="rId40"/>
    <p:sldId id="14194" r:id="rId41"/>
    <p:sldId id="14168" r:id="rId42"/>
    <p:sldId id="14182" r:id="rId43"/>
    <p:sldId id="14185" r:id="rId44"/>
    <p:sldId id="14186" r:id="rId45"/>
    <p:sldId id="14191" r:id="rId46"/>
    <p:sldId id="14192" r:id="rId47"/>
    <p:sldId id="14171" r:id="rId48"/>
    <p:sldId id="14199" r:id="rId49"/>
    <p:sldId id="14202" r:id="rId50"/>
    <p:sldId id="14170" r:id="rId51"/>
    <p:sldId id="1420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AC3F"/>
    <a:srgbClr val="2E9273"/>
    <a:srgbClr val="44B2E2"/>
    <a:srgbClr val="0071A0"/>
    <a:srgbClr val="848484"/>
    <a:srgbClr val="BFBFBF"/>
    <a:srgbClr val="D1D1D1"/>
    <a:srgbClr val="30CED4"/>
    <a:srgbClr val="6ED1B2"/>
    <a:srgbClr val="B6D3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360" autoAdjust="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tableStyles" Target="tableStyle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EC9B18-C76D-4B86-8226-21F8F80437CD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36622C3-6FA1-4000-A4D7-80222953F7A5}">
      <dgm:prSet phldrT="[Text]" custT="1"/>
      <dgm:spPr>
        <a:solidFill>
          <a:srgbClr val="226BAB"/>
        </a:solidFill>
        <a:ln w="9525">
          <a:solidFill>
            <a:srgbClr val="59BBE4"/>
          </a:solidFill>
        </a:ln>
      </dgm:spPr>
      <dgm:t>
        <a:bodyPr/>
        <a:lstStyle/>
        <a:p>
          <a:r>
            <a:rPr lang="en-US" sz="2400" dirty="0"/>
            <a:t>Project Members</a:t>
          </a:r>
          <a:endParaRPr lang="en-GB" sz="2400" dirty="0"/>
        </a:p>
      </dgm:t>
    </dgm:pt>
    <dgm:pt modelId="{F741FA84-97D6-4C87-A51E-6F40F031FEB4}" type="parTrans" cxnId="{C708AE86-6900-412F-A0B3-4C02A3DCB988}">
      <dgm:prSet/>
      <dgm:spPr/>
      <dgm:t>
        <a:bodyPr/>
        <a:lstStyle/>
        <a:p>
          <a:endParaRPr lang="en-GB"/>
        </a:p>
      </dgm:t>
    </dgm:pt>
    <dgm:pt modelId="{C0E583F7-CE37-4B50-999E-21A32D022D13}" type="sibTrans" cxnId="{C708AE86-6900-412F-A0B3-4C02A3DCB988}">
      <dgm:prSet/>
      <dgm:spPr/>
      <dgm:t>
        <a:bodyPr/>
        <a:lstStyle/>
        <a:p>
          <a:endParaRPr lang="en-GB"/>
        </a:p>
      </dgm:t>
    </dgm:pt>
    <dgm:pt modelId="{DAE995E5-6E75-4370-A18E-A8E8884F9F36}">
      <dgm:prSet phldrT="[Text]" custT="1"/>
      <dgm:spPr>
        <a:solidFill>
          <a:schemeClr val="accent6">
            <a:lumMod val="20000"/>
            <a:lumOff val="80000"/>
          </a:schemeClr>
        </a:solidFill>
        <a:ln>
          <a:noFill/>
        </a:ln>
      </dgm:spPr>
      <dgm:t>
        <a:bodyPr/>
        <a:lstStyle/>
        <a:p>
          <a:r>
            <a:rPr lang="en-GB" sz="1500" dirty="0">
              <a:solidFill>
                <a:schemeClr val="tx1"/>
              </a:solidFill>
            </a:rPr>
            <a:t>Project lead: James Kuo / Irene Liu</a:t>
          </a:r>
        </a:p>
      </dgm:t>
    </dgm:pt>
    <dgm:pt modelId="{3E2F2FE6-509C-461C-A62C-FDD153038033}" type="parTrans" cxnId="{6A8A412A-4EFB-4F1B-89B8-D8563FF8A160}">
      <dgm:prSet/>
      <dgm:spPr/>
      <dgm:t>
        <a:bodyPr/>
        <a:lstStyle/>
        <a:p>
          <a:endParaRPr lang="en-GB"/>
        </a:p>
      </dgm:t>
    </dgm:pt>
    <dgm:pt modelId="{C01E5215-7FC5-4CAD-86B5-C101647FD2E1}" type="sibTrans" cxnId="{6A8A412A-4EFB-4F1B-89B8-D8563FF8A160}">
      <dgm:prSet/>
      <dgm:spPr/>
      <dgm:t>
        <a:bodyPr/>
        <a:lstStyle/>
        <a:p>
          <a:endParaRPr lang="en-GB"/>
        </a:p>
      </dgm:t>
    </dgm:pt>
    <dgm:pt modelId="{CAAA466F-5E3B-4C6A-848D-37D9407C9841}">
      <dgm:prSet phldrT="[Text]" custT="1"/>
      <dgm:spPr>
        <a:solidFill>
          <a:srgbClr val="2E9273"/>
        </a:solidFill>
        <a:ln w="9525">
          <a:solidFill>
            <a:srgbClr val="6ED1B2"/>
          </a:solidFill>
        </a:ln>
      </dgm:spPr>
      <dgm:t>
        <a:bodyPr/>
        <a:lstStyle/>
        <a:p>
          <a:r>
            <a:rPr lang="en-US" sz="2400" dirty="0"/>
            <a:t>Commodities</a:t>
          </a:r>
          <a:endParaRPr lang="en-GB" sz="2400" dirty="0"/>
        </a:p>
      </dgm:t>
    </dgm:pt>
    <dgm:pt modelId="{22F98407-4368-4684-AA13-01DF112348D7}" type="parTrans" cxnId="{E3EE192C-13BA-452D-86F0-736A2F75ED3D}">
      <dgm:prSet/>
      <dgm:spPr/>
      <dgm:t>
        <a:bodyPr/>
        <a:lstStyle/>
        <a:p>
          <a:endParaRPr lang="en-GB"/>
        </a:p>
      </dgm:t>
    </dgm:pt>
    <dgm:pt modelId="{E9F73B78-3D84-49AD-B54D-5B8B8CE43E34}" type="sibTrans" cxnId="{E3EE192C-13BA-452D-86F0-736A2F75ED3D}">
      <dgm:prSet/>
      <dgm:spPr/>
      <dgm:t>
        <a:bodyPr/>
        <a:lstStyle/>
        <a:p>
          <a:endParaRPr lang="en-GB"/>
        </a:p>
      </dgm:t>
    </dgm:pt>
    <dgm:pt modelId="{D77953A6-2949-4337-A1B8-45561F067637}">
      <dgm:prSet phldrT="[Text]" custT="1"/>
      <dgm:spPr>
        <a:solidFill>
          <a:schemeClr val="accent6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1500" dirty="0">
              <a:solidFill>
                <a:schemeClr val="tx1"/>
              </a:solidFill>
            </a:rPr>
            <a:t>	Notebook Metal / Notebook Keyboard / Desktop Keyboard / Thermal Fan / </a:t>
          </a:r>
          <a:r>
            <a:rPr lang="en-GB" sz="1500" dirty="0" err="1">
              <a:solidFill>
                <a:schemeClr val="tx1"/>
              </a:solidFill>
            </a:rPr>
            <a:t>Clickpad</a:t>
          </a:r>
          <a:r>
            <a:rPr lang="en-GB" sz="1500" dirty="0">
              <a:solidFill>
                <a:schemeClr val="tx1"/>
              </a:solidFill>
            </a:rPr>
            <a:t> Module / IMR</a:t>
          </a:r>
        </a:p>
      </dgm:t>
    </dgm:pt>
    <dgm:pt modelId="{73306404-B43B-4652-9C00-5645CECA4FC9}" type="parTrans" cxnId="{0B99292F-5E6A-4B6D-8082-FE0E823DCFBB}">
      <dgm:prSet/>
      <dgm:spPr/>
      <dgm:t>
        <a:bodyPr/>
        <a:lstStyle/>
        <a:p>
          <a:endParaRPr lang="en-GB"/>
        </a:p>
      </dgm:t>
    </dgm:pt>
    <dgm:pt modelId="{6C781E79-B025-4334-A14E-BDA3ABCBB1C8}" type="sibTrans" cxnId="{0B99292F-5E6A-4B6D-8082-FE0E823DCFBB}">
      <dgm:prSet/>
      <dgm:spPr/>
      <dgm:t>
        <a:bodyPr/>
        <a:lstStyle/>
        <a:p>
          <a:endParaRPr lang="en-GB"/>
        </a:p>
      </dgm:t>
    </dgm:pt>
    <dgm:pt modelId="{F1C55629-575A-4445-BC53-5705540B5076}">
      <dgm:prSet phldrT="[Text]" custT="1"/>
      <dgm:spPr>
        <a:solidFill>
          <a:srgbClr val="59BBE4"/>
        </a:solidFill>
        <a:ln w="9525">
          <a:solidFill>
            <a:srgbClr val="226BAB"/>
          </a:solidFill>
        </a:ln>
      </dgm:spPr>
      <dgm:t>
        <a:bodyPr/>
        <a:lstStyle/>
        <a:p>
          <a:r>
            <a:rPr lang="en-US" sz="2400" dirty="0"/>
            <a:t>Objective</a:t>
          </a:r>
          <a:endParaRPr lang="en-GB" sz="2400" dirty="0"/>
        </a:p>
      </dgm:t>
    </dgm:pt>
    <dgm:pt modelId="{91C3D86F-0B69-4D0C-8952-B6BB2C109D40}" type="parTrans" cxnId="{5CA2F8C5-D449-45C3-B18E-345D478B8F21}">
      <dgm:prSet/>
      <dgm:spPr/>
      <dgm:t>
        <a:bodyPr/>
        <a:lstStyle/>
        <a:p>
          <a:endParaRPr lang="en-GB"/>
        </a:p>
      </dgm:t>
    </dgm:pt>
    <dgm:pt modelId="{35034160-A086-448D-9363-F6F89F54F64B}" type="sibTrans" cxnId="{5CA2F8C5-D449-45C3-B18E-345D478B8F21}">
      <dgm:prSet/>
      <dgm:spPr/>
      <dgm:t>
        <a:bodyPr/>
        <a:lstStyle/>
        <a:p>
          <a:endParaRPr lang="en-GB"/>
        </a:p>
      </dgm:t>
    </dgm:pt>
    <dgm:pt modelId="{512A89F8-137F-41A9-AFA2-95F0FFA43A3A}">
      <dgm:prSet phldrT="[Text]" custT="1"/>
      <dgm:spPr>
        <a:solidFill>
          <a:schemeClr val="accent6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GB" sz="1500" dirty="0">
              <a:solidFill>
                <a:schemeClr val="tx1"/>
              </a:solidFill>
            </a:rPr>
            <a:t>	Automate GTK planners' manual work of retrieving and formatting reports to reduce total processing time, prevent operating errors, and increase data accuracy. </a:t>
          </a:r>
          <a:endParaRPr lang="en-GB" sz="1500" dirty="0">
            <a:solidFill>
              <a:srgbClr val="C00000"/>
            </a:solidFill>
          </a:endParaRPr>
        </a:p>
      </dgm:t>
    </dgm:pt>
    <dgm:pt modelId="{F9355BF5-69C5-4B32-88D3-3520501C687B}" type="parTrans" cxnId="{16105796-393F-43AF-BB33-63C574C80EBA}">
      <dgm:prSet/>
      <dgm:spPr/>
      <dgm:t>
        <a:bodyPr/>
        <a:lstStyle/>
        <a:p>
          <a:endParaRPr lang="en-GB"/>
        </a:p>
      </dgm:t>
    </dgm:pt>
    <dgm:pt modelId="{3A5DC2AD-D4C0-47F6-87B6-934225C0EA69}" type="sibTrans" cxnId="{16105796-393F-43AF-BB33-63C574C80EBA}">
      <dgm:prSet/>
      <dgm:spPr/>
      <dgm:t>
        <a:bodyPr/>
        <a:lstStyle/>
        <a:p>
          <a:endParaRPr lang="en-GB"/>
        </a:p>
      </dgm:t>
    </dgm:pt>
    <dgm:pt modelId="{1FA6D570-13AC-4CBC-BC3C-8E5963D17D81}">
      <dgm:prSet phldrT="[Text]" custT="1"/>
      <dgm:spPr>
        <a:solidFill>
          <a:srgbClr val="83AC3F"/>
        </a:solidFill>
        <a:ln w="9525">
          <a:solidFill>
            <a:srgbClr val="2E9273"/>
          </a:solidFill>
        </a:ln>
      </dgm:spPr>
      <dgm:t>
        <a:bodyPr/>
        <a:lstStyle/>
        <a:p>
          <a:r>
            <a:rPr lang="en-US" sz="2400" dirty="0"/>
            <a:t>Timeframe</a:t>
          </a:r>
          <a:endParaRPr lang="en-GB" sz="2400" dirty="0"/>
        </a:p>
      </dgm:t>
    </dgm:pt>
    <dgm:pt modelId="{EC5A9ADE-8C45-4428-89F8-47680E534EC1}" type="parTrans" cxnId="{5FFDAB34-7523-4CE5-AF15-7D19C334C755}">
      <dgm:prSet/>
      <dgm:spPr/>
      <dgm:t>
        <a:bodyPr/>
        <a:lstStyle/>
        <a:p>
          <a:endParaRPr lang="en-GB"/>
        </a:p>
      </dgm:t>
    </dgm:pt>
    <dgm:pt modelId="{DDA76E36-9A74-45CF-9C90-6E676D3129E6}" type="sibTrans" cxnId="{5FFDAB34-7523-4CE5-AF15-7D19C334C755}">
      <dgm:prSet/>
      <dgm:spPr/>
      <dgm:t>
        <a:bodyPr/>
        <a:lstStyle/>
        <a:p>
          <a:endParaRPr lang="en-GB"/>
        </a:p>
      </dgm:t>
    </dgm:pt>
    <dgm:pt modelId="{0A6D08B9-A6A9-4ADC-856E-C60127964424}">
      <dgm:prSet custT="1"/>
      <dgm:spPr>
        <a:solidFill>
          <a:schemeClr val="accent6">
            <a:lumMod val="20000"/>
            <a:lumOff val="80000"/>
          </a:schemeClr>
        </a:solidFill>
        <a:ln>
          <a:noFill/>
        </a:ln>
      </dgm:spPr>
      <dgm:t>
        <a:bodyPr/>
        <a:lstStyle/>
        <a:p>
          <a:r>
            <a:rPr lang="en-GB" sz="1500" dirty="0">
              <a:solidFill>
                <a:schemeClr val="tx1"/>
              </a:solidFill>
            </a:rPr>
            <a:t>CP manager: Joyce Liu</a:t>
          </a:r>
        </a:p>
      </dgm:t>
    </dgm:pt>
    <dgm:pt modelId="{5F687D7C-093A-4394-8B15-8C27BD0B6744}" type="parTrans" cxnId="{EC77B3F6-DCB4-42EB-9300-A45ED3021082}">
      <dgm:prSet/>
      <dgm:spPr/>
      <dgm:t>
        <a:bodyPr/>
        <a:lstStyle/>
        <a:p>
          <a:endParaRPr lang="en-GB"/>
        </a:p>
      </dgm:t>
    </dgm:pt>
    <dgm:pt modelId="{8E18236D-2E10-43BC-BCB3-3C91CD0DBD30}" type="sibTrans" cxnId="{EC77B3F6-DCB4-42EB-9300-A45ED3021082}">
      <dgm:prSet/>
      <dgm:spPr/>
      <dgm:t>
        <a:bodyPr/>
        <a:lstStyle/>
        <a:p>
          <a:endParaRPr lang="en-GB"/>
        </a:p>
      </dgm:t>
    </dgm:pt>
    <dgm:pt modelId="{1A418135-AFAE-4222-9D0A-46AA162BE27A}">
      <dgm:prSet custT="1"/>
      <dgm:spPr>
        <a:solidFill>
          <a:schemeClr val="accent6">
            <a:lumMod val="20000"/>
            <a:lumOff val="80000"/>
          </a:schemeClr>
        </a:solidFill>
        <a:ln>
          <a:noFill/>
        </a:ln>
      </dgm:spPr>
      <dgm:t>
        <a:bodyPr/>
        <a:lstStyle/>
        <a:p>
          <a:r>
            <a:rPr lang="en-GB" sz="1500" dirty="0">
              <a:solidFill>
                <a:schemeClr val="tx1"/>
              </a:solidFill>
            </a:rPr>
            <a:t>CP team members: Pauline Chang / Jenny Ku / Kailing Wang / Joyce Chan / Mavis Pan / Lisa Hung / Olivia Wang / Ally Chang / Jasmine Ku</a:t>
          </a:r>
        </a:p>
      </dgm:t>
    </dgm:pt>
    <dgm:pt modelId="{4D564751-221C-41E9-BACD-764B6D4493FF}" type="parTrans" cxnId="{EDD9AA9D-BDED-4899-A6BF-3B38409EED1D}">
      <dgm:prSet/>
      <dgm:spPr/>
      <dgm:t>
        <a:bodyPr/>
        <a:lstStyle/>
        <a:p>
          <a:endParaRPr lang="en-GB"/>
        </a:p>
      </dgm:t>
    </dgm:pt>
    <dgm:pt modelId="{2F4A6829-DBFF-4E9D-BA41-F77C6EA12A72}" type="sibTrans" cxnId="{EDD9AA9D-BDED-4899-A6BF-3B38409EED1D}">
      <dgm:prSet/>
      <dgm:spPr/>
      <dgm:t>
        <a:bodyPr/>
        <a:lstStyle/>
        <a:p>
          <a:endParaRPr lang="en-GB"/>
        </a:p>
      </dgm:t>
    </dgm:pt>
    <dgm:pt modelId="{E21DAD32-E512-4052-9F81-BE57DAA5F230}">
      <dgm:prSet phldrT="[Text]" custT="1"/>
      <dgm:spPr>
        <a:solidFill>
          <a:schemeClr val="accent6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500" dirty="0">
              <a:solidFill>
                <a:schemeClr val="tx1"/>
              </a:solidFill>
            </a:rPr>
            <a:t>   October 2020 – July 2021</a:t>
          </a:r>
          <a:endParaRPr lang="en-GB" sz="1500" dirty="0">
            <a:solidFill>
              <a:schemeClr val="tx1"/>
            </a:solidFill>
          </a:endParaRPr>
        </a:p>
      </dgm:t>
    </dgm:pt>
    <dgm:pt modelId="{91BD645F-447B-4970-AE63-3181E6EC4B42}" type="parTrans" cxnId="{684051CD-0EFC-4E8E-9240-6157227E8C01}">
      <dgm:prSet/>
      <dgm:spPr/>
      <dgm:t>
        <a:bodyPr/>
        <a:lstStyle/>
        <a:p>
          <a:endParaRPr lang="en-GB"/>
        </a:p>
      </dgm:t>
    </dgm:pt>
    <dgm:pt modelId="{D3734717-45FD-43F1-A96E-A0969B281358}" type="sibTrans" cxnId="{684051CD-0EFC-4E8E-9240-6157227E8C01}">
      <dgm:prSet/>
      <dgm:spPr/>
      <dgm:t>
        <a:bodyPr/>
        <a:lstStyle/>
        <a:p>
          <a:endParaRPr lang="en-GB"/>
        </a:p>
      </dgm:t>
    </dgm:pt>
    <dgm:pt modelId="{FB653D34-8294-4ED8-84D9-E2688D2EB9BB}">
      <dgm:prSet custT="1"/>
      <dgm:spPr>
        <a:solidFill>
          <a:schemeClr val="accent6">
            <a:lumMod val="20000"/>
            <a:lumOff val="80000"/>
          </a:schemeClr>
        </a:solidFill>
        <a:ln>
          <a:noFill/>
        </a:ln>
      </dgm:spPr>
      <dgm:t>
        <a:bodyPr/>
        <a:lstStyle/>
        <a:p>
          <a:r>
            <a:rPr lang="en-US" sz="1500" dirty="0">
              <a:solidFill>
                <a:schemeClr val="tx1"/>
              </a:solidFill>
            </a:rPr>
            <a:t>Developer: Tommy Wu</a:t>
          </a:r>
          <a:endParaRPr lang="en-GB" sz="1500" dirty="0">
            <a:solidFill>
              <a:schemeClr val="tx1"/>
            </a:solidFill>
          </a:endParaRPr>
        </a:p>
      </dgm:t>
    </dgm:pt>
    <dgm:pt modelId="{8531F73E-6EEA-498F-8B98-7176BEE58093}" type="parTrans" cxnId="{16A5D740-6EFE-4A2F-B5E7-3C927853ECF9}">
      <dgm:prSet/>
      <dgm:spPr/>
      <dgm:t>
        <a:bodyPr/>
        <a:lstStyle/>
        <a:p>
          <a:endParaRPr lang="en-GB"/>
        </a:p>
      </dgm:t>
    </dgm:pt>
    <dgm:pt modelId="{A9F3267F-EE4F-4EAD-A043-761E49FB2AF7}" type="sibTrans" cxnId="{16A5D740-6EFE-4A2F-B5E7-3C927853ECF9}">
      <dgm:prSet/>
      <dgm:spPr/>
      <dgm:t>
        <a:bodyPr/>
        <a:lstStyle/>
        <a:p>
          <a:endParaRPr lang="en-GB"/>
        </a:p>
      </dgm:t>
    </dgm:pt>
    <dgm:pt modelId="{39E58F45-8E88-4AF6-AE0B-FEEEEACC58E8}">
      <dgm:prSet phldrT="[Text]" custT="1"/>
      <dgm:spPr>
        <a:solidFill>
          <a:srgbClr val="30CED4"/>
        </a:solidFill>
        <a:ln w="9525">
          <a:solidFill>
            <a:srgbClr val="239FA5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>
              <a:solidFill>
                <a:schemeClr val="bg1"/>
              </a:solidFill>
            </a:rPr>
            <a:t>Software</a:t>
          </a:r>
          <a:endParaRPr lang="en-GB" sz="2400" dirty="0">
            <a:solidFill>
              <a:schemeClr val="bg1"/>
            </a:solidFill>
          </a:endParaRPr>
        </a:p>
      </dgm:t>
    </dgm:pt>
    <dgm:pt modelId="{13A89C35-826A-46E7-9DDC-ED6C273670D3}" type="parTrans" cxnId="{02A25188-00E5-4C59-8157-23EA0DC68CD5}">
      <dgm:prSet/>
      <dgm:spPr/>
      <dgm:t>
        <a:bodyPr/>
        <a:lstStyle/>
        <a:p>
          <a:endParaRPr lang="en-GB"/>
        </a:p>
      </dgm:t>
    </dgm:pt>
    <dgm:pt modelId="{E0445EF3-A380-47F9-8F48-3D90C1BBB777}" type="sibTrans" cxnId="{02A25188-00E5-4C59-8157-23EA0DC68CD5}">
      <dgm:prSet/>
      <dgm:spPr/>
      <dgm:t>
        <a:bodyPr/>
        <a:lstStyle/>
        <a:p>
          <a:endParaRPr lang="en-GB"/>
        </a:p>
      </dgm:t>
    </dgm:pt>
    <dgm:pt modelId="{0D13D428-E613-480E-90B4-B780DF51A33D}">
      <dgm:prSet phldrT="[Text]" custT="1"/>
      <dgm:spPr>
        <a:solidFill>
          <a:schemeClr val="accent6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>
              <a:solidFill>
                <a:schemeClr val="tx1"/>
              </a:solidFill>
            </a:rPr>
            <a:t>Excel (VBA)</a:t>
          </a:r>
          <a:endParaRPr lang="en-GB" sz="1500" dirty="0">
            <a:solidFill>
              <a:schemeClr val="tx1"/>
            </a:solidFill>
          </a:endParaRPr>
        </a:p>
      </dgm:t>
    </dgm:pt>
    <dgm:pt modelId="{C2833BB0-800D-47A2-B741-C69409202557}" type="parTrans" cxnId="{CCC724C2-AA0E-4442-9CB4-FBFFDB8956BF}">
      <dgm:prSet/>
      <dgm:spPr/>
      <dgm:t>
        <a:bodyPr/>
        <a:lstStyle/>
        <a:p>
          <a:endParaRPr lang="en-GB"/>
        </a:p>
      </dgm:t>
    </dgm:pt>
    <dgm:pt modelId="{293540F1-20D4-42F6-BDFC-4BE514756CA4}" type="sibTrans" cxnId="{CCC724C2-AA0E-4442-9CB4-FBFFDB8956BF}">
      <dgm:prSet/>
      <dgm:spPr/>
      <dgm:t>
        <a:bodyPr/>
        <a:lstStyle/>
        <a:p>
          <a:endParaRPr lang="en-GB"/>
        </a:p>
      </dgm:t>
    </dgm:pt>
    <dgm:pt modelId="{ADC0EDE3-B38D-49AD-BB91-A41242CC504F}">
      <dgm:prSet phldrT="[Text]" custT="1"/>
      <dgm:spPr>
        <a:solidFill>
          <a:schemeClr val="accent6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>
              <a:solidFill>
                <a:schemeClr val="tx1"/>
              </a:solidFill>
            </a:rPr>
            <a:t>Power Query (M)</a:t>
          </a:r>
          <a:endParaRPr lang="en-GB" sz="1500" dirty="0">
            <a:solidFill>
              <a:schemeClr val="tx1"/>
            </a:solidFill>
          </a:endParaRPr>
        </a:p>
      </dgm:t>
    </dgm:pt>
    <dgm:pt modelId="{76CA29A7-3E7B-46FA-AC67-305DDBE20ED6}" type="parTrans" cxnId="{F408212B-15DB-42AC-9A6B-002CE683DDEA}">
      <dgm:prSet/>
      <dgm:spPr/>
      <dgm:t>
        <a:bodyPr/>
        <a:lstStyle/>
        <a:p>
          <a:endParaRPr lang="en-GB"/>
        </a:p>
      </dgm:t>
    </dgm:pt>
    <dgm:pt modelId="{45CAE7E4-D420-4158-AB47-80872BA62F96}" type="sibTrans" cxnId="{F408212B-15DB-42AC-9A6B-002CE683DDEA}">
      <dgm:prSet/>
      <dgm:spPr/>
      <dgm:t>
        <a:bodyPr/>
        <a:lstStyle/>
        <a:p>
          <a:endParaRPr lang="en-GB"/>
        </a:p>
      </dgm:t>
    </dgm:pt>
    <dgm:pt modelId="{BE0A10A7-5B07-4B84-9528-8BABCAE8F193}">
      <dgm:prSet phldrT="[Text]" custT="1"/>
      <dgm:spPr>
        <a:solidFill>
          <a:schemeClr val="accent6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sz="1500" dirty="0">
              <a:solidFill>
                <a:schemeClr val="tx1"/>
              </a:solidFill>
            </a:rPr>
            <a:t>Python</a:t>
          </a:r>
          <a:endParaRPr lang="en-GB" sz="1500" dirty="0">
            <a:solidFill>
              <a:schemeClr val="tx1"/>
            </a:solidFill>
          </a:endParaRPr>
        </a:p>
      </dgm:t>
    </dgm:pt>
    <dgm:pt modelId="{ECE2E09B-C0B9-4FDF-804C-ED772331C8AA}" type="parTrans" cxnId="{C9488215-9AC7-4DCD-93A2-763AA2F44307}">
      <dgm:prSet/>
      <dgm:spPr/>
      <dgm:t>
        <a:bodyPr/>
        <a:lstStyle/>
        <a:p>
          <a:endParaRPr lang="en-GB"/>
        </a:p>
      </dgm:t>
    </dgm:pt>
    <dgm:pt modelId="{C764C9C0-B5D6-453C-A1D6-940E64C0BC13}" type="sibTrans" cxnId="{C9488215-9AC7-4DCD-93A2-763AA2F44307}">
      <dgm:prSet/>
      <dgm:spPr/>
      <dgm:t>
        <a:bodyPr/>
        <a:lstStyle/>
        <a:p>
          <a:endParaRPr lang="en-GB"/>
        </a:p>
      </dgm:t>
    </dgm:pt>
    <dgm:pt modelId="{DC8B7615-6768-4255-9717-2358498F62CC}" type="pres">
      <dgm:prSet presAssocID="{8CEC9B18-C76D-4B86-8226-21F8F80437CD}" presName="Name0" presStyleCnt="0">
        <dgm:presLayoutVars>
          <dgm:dir/>
          <dgm:animLvl val="lvl"/>
          <dgm:resizeHandles val="exact"/>
        </dgm:presLayoutVars>
      </dgm:prSet>
      <dgm:spPr/>
    </dgm:pt>
    <dgm:pt modelId="{EAD6F628-7A8D-45C8-B0C6-117C62A13B51}" type="pres">
      <dgm:prSet presAssocID="{F36622C3-6FA1-4000-A4D7-80222953F7A5}" presName="linNode" presStyleCnt="0"/>
      <dgm:spPr/>
    </dgm:pt>
    <dgm:pt modelId="{26D3C687-6E4D-4421-A972-839AD2A5B6FD}" type="pres">
      <dgm:prSet presAssocID="{F36622C3-6FA1-4000-A4D7-80222953F7A5}" presName="parentText" presStyleLbl="node1" presStyleIdx="0" presStyleCnt="5" custScaleX="67371" custScaleY="175629" custLinFactNeighborY="9268">
        <dgm:presLayoutVars>
          <dgm:chMax val="1"/>
          <dgm:bulletEnabled val="1"/>
        </dgm:presLayoutVars>
      </dgm:prSet>
      <dgm:spPr/>
    </dgm:pt>
    <dgm:pt modelId="{6D1F7A2E-52C7-4195-8D2E-A5C494085F0D}" type="pres">
      <dgm:prSet presAssocID="{F36622C3-6FA1-4000-A4D7-80222953F7A5}" presName="descendantText" presStyleLbl="alignAccFollowNode1" presStyleIdx="0" presStyleCnt="5" custScaleX="124523" custScaleY="188401" custLinFactNeighborX="227" custLinFactNeighborY="9870">
        <dgm:presLayoutVars>
          <dgm:bulletEnabled val="1"/>
        </dgm:presLayoutVars>
      </dgm:prSet>
      <dgm:spPr/>
    </dgm:pt>
    <dgm:pt modelId="{910CCF37-D338-4AC1-ADBF-8102C39CD416}" type="pres">
      <dgm:prSet presAssocID="{C0E583F7-CE37-4B50-999E-21A32D022D13}" presName="sp" presStyleCnt="0"/>
      <dgm:spPr/>
    </dgm:pt>
    <dgm:pt modelId="{99D69BE9-EACF-45A4-A190-DDC6049C61E1}" type="pres">
      <dgm:prSet presAssocID="{CAAA466F-5E3B-4C6A-848D-37D9407C9841}" presName="linNode" presStyleCnt="0"/>
      <dgm:spPr/>
    </dgm:pt>
    <dgm:pt modelId="{EDF96358-622A-4EAF-8940-19FDC2A9F21E}" type="pres">
      <dgm:prSet presAssocID="{CAAA466F-5E3B-4C6A-848D-37D9407C9841}" presName="parentText" presStyleLbl="node1" presStyleIdx="1" presStyleCnt="5" custScaleX="67415" custLinFactNeighborY="8024">
        <dgm:presLayoutVars>
          <dgm:chMax val="1"/>
          <dgm:bulletEnabled val="1"/>
        </dgm:presLayoutVars>
      </dgm:prSet>
      <dgm:spPr/>
    </dgm:pt>
    <dgm:pt modelId="{C484D3C8-998A-4D0D-ADD6-D449AB48AB75}" type="pres">
      <dgm:prSet presAssocID="{CAAA466F-5E3B-4C6A-848D-37D9407C9841}" presName="descendantText" presStyleLbl="alignAccFollowNode1" presStyleIdx="1" presStyleCnt="5" custScaleX="124649" custScaleY="117504" custLinFactNeighborX="253" custLinFactNeighborY="7216">
        <dgm:presLayoutVars>
          <dgm:bulletEnabled val="1"/>
        </dgm:presLayoutVars>
      </dgm:prSet>
      <dgm:spPr/>
    </dgm:pt>
    <dgm:pt modelId="{0C519DC3-AF6D-4F99-95EE-1C39683129D3}" type="pres">
      <dgm:prSet presAssocID="{E9F73B78-3D84-49AD-B54D-5B8B8CE43E34}" presName="sp" presStyleCnt="0"/>
      <dgm:spPr/>
    </dgm:pt>
    <dgm:pt modelId="{D4255224-AEFD-4014-9480-E77EBA1A00C2}" type="pres">
      <dgm:prSet presAssocID="{F1C55629-575A-4445-BC53-5705540B5076}" presName="linNode" presStyleCnt="0"/>
      <dgm:spPr/>
    </dgm:pt>
    <dgm:pt modelId="{5D9322A8-579E-4B04-80D5-DA5AE182FE6F}" type="pres">
      <dgm:prSet presAssocID="{F1C55629-575A-4445-BC53-5705540B5076}" presName="parentText" presStyleLbl="node1" presStyleIdx="2" presStyleCnt="5" custScaleX="67415" custLinFactNeighborY="6348">
        <dgm:presLayoutVars>
          <dgm:chMax val="1"/>
          <dgm:bulletEnabled val="1"/>
        </dgm:presLayoutVars>
      </dgm:prSet>
      <dgm:spPr/>
    </dgm:pt>
    <dgm:pt modelId="{E7FC0A0C-D6A2-4FE5-BC69-4AC722ADC6A1}" type="pres">
      <dgm:prSet presAssocID="{F1C55629-575A-4445-BC53-5705540B5076}" presName="descendantText" presStyleLbl="alignAccFollowNode1" presStyleIdx="2" presStyleCnt="5" custScaleX="124649" custScaleY="114315" custLinFactNeighborX="41" custLinFactNeighborY="7952">
        <dgm:presLayoutVars>
          <dgm:bulletEnabled val="1"/>
        </dgm:presLayoutVars>
      </dgm:prSet>
      <dgm:spPr/>
    </dgm:pt>
    <dgm:pt modelId="{4B94E6E5-140D-4E48-9E2B-15788B24A921}" type="pres">
      <dgm:prSet presAssocID="{35034160-A086-448D-9363-F6F89F54F64B}" presName="sp" presStyleCnt="0"/>
      <dgm:spPr/>
    </dgm:pt>
    <dgm:pt modelId="{0CDA8656-0869-40AB-9020-CA452481D2AE}" type="pres">
      <dgm:prSet presAssocID="{1FA6D570-13AC-4CBC-BC3C-8E5963D17D81}" presName="linNode" presStyleCnt="0"/>
      <dgm:spPr/>
    </dgm:pt>
    <dgm:pt modelId="{C7298C19-34EB-4C2D-9EE5-69298CBAFC65}" type="pres">
      <dgm:prSet presAssocID="{1FA6D570-13AC-4CBC-BC3C-8E5963D17D81}" presName="parentText" presStyleLbl="node1" presStyleIdx="3" presStyleCnt="5" custScaleX="67415" custLinFactNeighborY="5341">
        <dgm:presLayoutVars>
          <dgm:chMax val="1"/>
          <dgm:bulletEnabled val="1"/>
        </dgm:presLayoutVars>
      </dgm:prSet>
      <dgm:spPr/>
    </dgm:pt>
    <dgm:pt modelId="{FA6516D1-640B-4B62-820D-2AAD4A3BBF7A}" type="pres">
      <dgm:prSet presAssocID="{1FA6D570-13AC-4CBC-BC3C-8E5963D17D81}" presName="descendantText" presStyleLbl="alignAccFollowNode1" presStyleIdx="3" presStyleCnt="5" custScaleX="124649" custScaleY="116326" custLinFactNeighborX="41" custLinFactNeighborY="2227">
        <dgm:presLayoutVars>
          <dgm:bulletEnabled val="1"/>
        </dgm:presLayoutVars>
      </dgm:prSet>
      <dgm:spPr/>
    </dgm:pt>
    <dgm:pt modelId="{86AADFA2-6362-4D01-B18B-D7A25CA934B4}" type="pres">
      <dgm:prSet presAssocID="{DDA76E36-9A74-45CF-9C90-6E676D3129E6}" presName="sp" presStyleCnt="0"/>
      <dgm:spPr/>
    </dgm:pt>
    <dgm:pt modelId="{9AE458DD-A938-42AF-92AA-7576AFED1751}" type="pres">
      <dgm:prSet presAssocID="{39E58F45-8E88-4AF6-AE0B-FEEEEACC58E8}" presName="linNode" presStyleCnt="0"/>
      <dgm:spPr/>
    </dgm:pt>
    <dgm:pt modelId="{EAE92E9B-7667-4498-B110-334EDAF9965D}" type="pres">
      <dgm:prSet presAssocID="{39E58F45-8E88-4AF6-AE0B-FEEEEACC58E8}" presName="parentText" presStyleLbl="node1" presStyleIdx="4" presStyleCnt="5" custScaleX="64775" custScaleY="94253" custLinFactNeighborY="1425">
        <dgm:presLayoutVars>
          <dgm:chMax val="1"/>
          <dgm:bulletEnabled val="1"/>
        </dgm:presLayoutVars>
      </dgm:prSet>
      <dgm:spPr/>
    </dgm:pt>
    <dgm:pt modelId="{5E8CD8A5-DD0C-47AB-ACE7-B1E0EA14C37B}" type="pres">
      <dgm:prSet presAssocID="{39E58F45-8E88-4AF6-AE0B-FEEEEACC58E8}" presName="descendantText" presStyleLbl="alignAccFollowNode1" presStyleIdx="4" presStyleCnt="5" custScaleX="120251" custScaleY="122100" custLinFactNeighborX="25" custLinFactNeighborY="1525">
        <dgm:presLayoutVars>
          <dgm:bulletEnabled val="1"/>
        </dgm:presLayoutVars>
      </dgm:prSet>
      <dgm:spPr/>
    </dgm:pt>
  </dgm:ptLst>
  <dgm:cxnLst>
    <dgm:cxn modelId="{712B5501-DD73-4879-A55A-FF4DF69896EF}" type="presOf" srcId="{F1C55629-575A-4445-BC53-5705540B5076}" destId="{5D9322A8-579E-4B04-80D5-DA5AE182FE6F}" srcOrd="0" destOrd="0" presId="urn:microsoft.com/office/officeart/2005/8/layout/vList5"/>
    <dgm:cxn modelId="{D7A3E306-11C8-43BA-9D56-F8FA623B2869}" type="presOf" srcId="{E21DAD32-E512-4052-9F81-BE57DAA5F230}" destId="{FA6516D1-640B-4B62-820D-2AAD4A3BBF7A}" srcOrd="0" destOrd="0" presId="urn:microsoft.com/office/officeart/2005/8/layout/vList5"/>
    <dgm:cxn modelId="{C9488215-9AC7-4DCD-93A2-763AA2F44307}" srcId="{39E58F45-8E88-4AF6-AE0B-FEEEEACC58E8}" destId="{BE0A10A7-5B07-4B84-9528-8BABCAE8F193}" srcOrd="2" destOrd="0" parTransId="{ECE2E09B-C0B9-4FDF-804C-ED772331C8AA}" sibTransId="{C764C9C0-B5D6-453C-A1D6-940E64C0BC13}"/>
    <dgm:cxn modelId="{B348611D-E0AA-4356-91D4-01DA7AF2C6A6}" type="presOf" srcId="{0D13D428-E613-480E-90B4-B780DF51A33D}" destId="{5E8CD8A5-DD0C-47AB-ACE7-B1E0EA14C37B}" srcOrd="0" destOrd="0" presId="urn:microsoft.com/office/officeart/2005/8/layout/vList5"/>
    <dgm:cxn modelId="{6A8A412A-4EFB-4F1B-89B8-D8563FF8A160}" srcId="{F36622C3-6FA1-4000-A4D7-80222953F7A5}" destId="{DAE995E5-6E75-4370-A18E-A8E8884F9F36}" srcOrd="0" destOrd="0" parTransId="{3E2F2FE6-509C-461C-A62C-FDD153038033}" sibTransId="{C01E5215-7FC5-4CAD-86B5-C101647FD2E1}"/>
    <dgm:cxn modelId="{F408212B-15DB-42AC-9A6B-002CE683DDEA}" srcId="{39E58F45-8E88-4AF6-AE0B-FEEEEACC58E8}" destId="{ADC0EDE3-B38D-49AD-BB91-A41242CC504F}" srcOrd="1" destOrd="0" parTransId="{76CA29A7-3E7B-46FA-AC67-305DDBE20ED6}" sibTransId="{45CAE7E4-D420-4158-AB47-80872BA62F96}"/>
    <dgm:cxn modelId="{E3EE192C-13BA-452D-86F0-736A2F75ED3D}" srcId="{8CEC9B18-C76D-4B86-8226-21F8F80437CD}" destId="{CAAA466F-5E3B-4C6A-848D-37D9407C9841}" srcOrd="1" destOrd="0" parTransId="{22F98407-4368-4684-AA13-01DF112348D7}" sibTransId="{E9F73B78-3D84-49AD-B54D-5B8B8CE43E34}"/>
    <dgm:cxn modelId="{0B99292F-5E6A-4B6D-8082-FE0E823DCFBB}" srcId="{CAAA466F-5E3B-4C6A-848D-37D9407C9841}" destId="{D77953A6-2949-4337-A1B8-45561F067637}" srcOrd="0" destOrd="0" parTransId="{73306404-B43B-4652-9C00-5645CECA4FC9}" sibTransId="{6C781E79-B025-4334-A14E-BDA3ABCBB1C8}"/>
    <dgm:cxn modelId="{D10FA62F-89AC-44B4-B5B8-841B84CB8D17}" type="presOf" srcId="{ADC0EDE3-B38D-49AD-BB91-A41242CC504F}" destId="{5E8CD8A5-DD0C-47AB-ACE7-B1E0EA14C37B}" srcOrd="0" destOrd="1" presId="urn:microsoft.com/office/officeart/2005/8/layout/vList5"/>
    <dgm:cxn modelId="{5FFDAB34-7523-4CE5-AF15-7D19C334C755}" srcId="{8CEC9B18-C76D-4B86-8226-21F8F80437CD}" destId="{1FA6D570-13AC-4CBC-BC3C-8E5963D17D81}" srcOrd="3" destOrd="0" parTransId="{EC5A9ADE-8C45-4428-89F8-47680E534EC1}" sibTransId="{DDA76E36-9A74-45CF-9C90-6E676D3129E6}"/>
    <dgm:cxn modelId="{8D113536-CD82-4AD0-9ADB-0292C25B4178}" type="presOf" srcId="{CAAA466F-5E3B-4C6A-848D-37D9407C9841}" destId="{EDF96358-622A-4EAF-8940-19FDC2A9F21E}" srcOrd="0" destOrd="0" presId="urn:microsoft.com/office/officeart/2005/8/layout/vList5"/>
    <dgm:cxn modelId="{16A5D740-6EFE-4A2F-B5E7-3C927853ECF9}" srcId="{F36622C3-6FA1-4000-A4D7-80222953F7A5}" destId="{FB653D34-8294-4ED8-84D9-E2688D2EB9BB}" srcOrd="2" destOrd="0" parTransId="{8531F73E-6EEA-498F-8B98-7176BEE58093}" sibTransId="{A9F3267F-EE4F-4EAD-A043-761E49FB2AF7}"/>
    <dgm:cxn modelId="{C5D88B48-2514-498F-B796-E5BBC41EBF98}" type="presOf" srcId="{D77953A6-2949-4337-A1B8-45561F067637}" destId="{C484D3C8-998A-4D0D-ADD6-D449AB48AB75}" srcOrd="0" destOrd="0" presId="urn:microsoft.com/office/officeart/2005/8/layout/vList5"/>
    <dgm:cxn modelId="{DDC9FF7C-B946-4F10-A20A-C123DF412A29}" type="presOf" srcId="{F36622C3-6FA1-4000-A4D7-80222953F7A5}" destId="{26D3C687-6E4D-4421-A972-839AD2A5B6FD}" srcOrd="0" destOrd="0" presId="urn:microsoft.com/office/officeart/2005/8/layout/vList5"/>
    <dgm:cxn modelId="{78ED097D-081F-41AD-9337-8D1B5DF1CA10}" type="presOf" srcId="{BE0A10A7-5B07-4B84-9528-8BABCAE8F193}" destId="{5E8CD8A5-DD0C-47AB-ACE7-B1E0EA14C37B}" srcOrd="0" destOrd="2" presId="urn:microsoft.com/office/officeart/2005/8/layout/vList5"/>
    <dgm:cxn modelId="{C708AE86-6900-412F-A0B3-4C02A3DCB988}" srcId="{8CEC9B18-C76D-4B86-8226-21F8F80437CD}" destId="{F36622C3-6FA1-4000-A4D7-80222953F7A5}" srcOrd="0" destOrd="0" parTransId="{F741FA84-97D6-4C87-A51E-6F40F031FEB4}" sibTransId="{C0E583F7-CE37-4B50-999E-21A32D022D13}"/>
    <dgm:cxn modelId="{02A25188-00E5-4C59-8157-23EA0DC68CD5}" srcId="{8CEC9B18-C76D-4B86-8226-21F8F80437CD}" destId="{39E58F45-8E88-4AF6-AE0B-FEEEEACC58E8}" srcOrd="4" destOrd="0" parTransId="{13A89C35-826A-46E7-9DDC-ED6C273670D3}" sibTransId="{E0445EF3-A380-47F9-8F48-3D90C1BBB777}"/>
    <dgm:cxn modelId="{16105796-393F-43AF-BB33-63C574C80EBA}" srcId="{F1C55629-575A-4445-BC53-5705540B5076}" destId="{512A89F8-137F-41A9-AFA2-95F0FFA43A3A}" srcOrd="0" destOrd="0" parTransId="{F9355BF5-69C5-4B32-88D3-3520501C687B}" sibTransId="{3A5DC2AD-D4C0-47F6-87B6-934225C0EA69}"/>
    <dgm:cxn modelId="{EDD9AA9D-BDED-4899-A6BF-3B38409EED1D}" srcId="{F36622C3-6FA1-4000-A4D7-80222953F7A5}" destId="{1A418135-AFAE-4222-9D0A-46AA162BE27A}" srcOrd="3" destOrd="0" parTransId="{4D564751-221C-41E9-BACD-764B6D4493FF}" sibTransId="{2F4A6829-DBFF-4E9D-BA41-F77C6EA12A72}"/>
    <dgm:cxn modelId="{1389B79E-7C53-4142-8873-3B5E9FCDF928}" type="presOf" srcId="{0A6D08B9-A6A9-4ADC-856E-C60127964424}" destId="{6D1F7A2E-52C7-4195-8D2E-A5C494085F0D}" srcOrd="0" destOrd="1" presId="urn:microsoft.com/office/officeart/2005/8/layout/vList5"/>
    <dgm:cxn modelId="{CCC724C2-AA0E-4442-9CB4-FBFFDB8956BF}" srcId="{39E58F45-8E88-4AF6-AE0B-FEEEEACC58E8}" destId="{0D13D428-E613-480E-90B4-B780DF51A33D}" srcOrd="0" destOrd="0" parTransId="{C2833BB0-800D-47A2-B741-C69409202557}" sibTransId="{293540F1-20D4-42F6-BDFC-4BE514756CA4}"/>
    <dgm:cxn modelId="{5CA2F8C5-D449-45C3-B18E-345D478B8F21}" srcId="{8CEC9B18-C76D-4B86-8226-21F8F80437CD}" destId="{F1C55629-575A-4445-BC53-5705540B5076}" srcOrd="2" destOrd="0" parTransId="{91C3D86F-0B69-4D0C-8952-B6BB2C109D40}" sibTransId="{35034160-A086-448D-9363-F6F89F54F64B}"/>
    <dgm:cxn modelId="{684051CD-0EFC-4E8E-9240-6157227E8C01}" srcId="{1FA6D570-13AC-4CBC-BC3C-8E5963D17D81}" destId="{E21DAD32-E512-4052-9F81-BE57DAA5F230}" srcOrd="0" destOrd="0" parTransId="{91BD645F-447B-4970-AE63-3181E6EC4B42}" sibTransId="{D3734717-45FD-43F1-A96E-A0969B281358}"/>
    <dgm:cxn modelId="{CBF186CF-FC53-4526-8ACF-3520D7537EAF}" type="presOf" srcId="{8CEC9B18-C76D-4B86-8226-21F8F80437CD}" destId="{DC8B7615-6768-4255-9717-2358498F62CC}" srcOrd="0" destOrd="0" presId="urn:microsoft.com/office/officeart/2005/8/layout/vList5"/>
    <dgm:cxn modelId="{A29282D8-BC1E-45FE-B504-82FC00876490}" type="presOf" srcId="{FB653D34-8294-4ED8-84D9-E2688D2EB9BB}" destId="{6D1F7A2E-52C7-4195-8D2E-A5C494085F0D}" srcOrd="0" destOrd="2" presId="urn:microsoft.com/office/officeart/2005/8/layout/vList5"/>
    <dgm:cxn modelId="{E1CE8ADB-A800-4B38-ACFA-4B28ED9384DB}" type="presOf" srcId="{1FA6D570-13AC-4CBC-BC3C-8E5963D17D81}" destId="{C7298C19-34EB-4C2D-9EE5-69298CBAFC65}" srcOrd="0" destOrd="0" presId="urn:microsoft.com/office/officeart/2005/8/layout/vList5"/>
    <dgm:cxn modelId="{57E823E1-4C22-4B53-B6C8-208580A5D66B}" type="presOf" srcId="{DAE995E5-6E75-4370-A18E-A8E8884F9F36}" destId="{6D1F7A2E-52C7-4195-8D2E-A5C494085F0D}" srcOrd="0" destOrd="0" presId="urn:microsoft.com/office/officeart/2005/8/layout/vList5"/>
    <dgm:cxn modelId="{A95AE5EA-21AA-47AF-B104-FB6F5EDBC2A8}" type="presOf" srcId="{39E58F45-8E88-4AF6-AE0B-FEEEEACC58E8}" destId="{EAE92E9B-7667-4498-B110-334EDAF9965D}" srcOrd="0" destOrd="0" presId="urn:microsoft.com/office/officeart/2005/8/layout/vList5"/>
    <dgm:cxn modelId="{6E3F4CEF-7736-424E-BFC0-4BD61CD87431}" type="presOf" srcId="{1A418135-AFAE-4222-9D0A-46AA162BE27A}" destId="{6D1F7A2E-52C7-4195-8D2E-A5C494085F0D}" srcOrd="0" destOrd="3" presId="urn:microsoft.com/office/officeart/2005/8/layout/vList5"/>
    <dgm:cxn modelId="{1F2F07F2-F75B-487F-9952-A225AC03CDBC}" type="presOf" srcId="{512A89F8-137F-41A9-AFA2-95F0FFA43A3A}" destId="{E7FC0A0C-D6A2-4FE5-BC69-4AC722ADC6A1}" srcOrd="0" destOrd="0" presId="urn:microsoft.com/office/officeart/2005/8/layout/vList5"/>
    <dgm:cxn modelId="{EC77B3F6-DCB4-42EB-9300-A45ED3021082}" srcId="{F36622C3-6FA1-4000-A4D7-80222953F7A5}" destId="{0A6D08B9-A6A9-4ADC-856E-C60127964424}" srcOrd="1" destOrd="0" parTransId="{5F687D7C-093A-4394-8B15-8C27BD0B6744}" sibTransId="{8E18236D-2E10-43BC-BCB3-3C91CD0DBD30}"/>
    <dgm:cxn modelId="{6BE740E4-A9EC-4726-A539-B35A17A863A6}" type="presParOf" srcId="{DC8B7615-6768-4255-9717-2358498F62CC}" destId="{EAD6F628-7A8D-45C8-B0C6-117C62A13B51}" srcOrd="0" destOrd="0" presId="urn:microsoft.com/office/officeart/2005/8/layout/vList5"/>
    <dgm:cxn modelId="{9DBF0924-1C81-41AE-84C3-4DACD4F75682}" type="presParOf" srcId="{EAD6F628-7A8D-45C8-B0C6-117C62A13B51}" destId="{26D3C687-6E4D-4421-A972-839AD2A5B6FD}" srcOrd="0" destOrd="0" presId="urn:microsoft.com/office/officeart/2005/8/layout/vList5"/>
    <dgm:cxn modelId="{AD171F9C-BA5B-40B4-AAEE-591ADA3658C1}" type="presParOf" srcId="{EAD6F628-7A8D-45C8-B0C6-117C62A13B51}" destId="{6D1F7A2E-52C7-4195-8D2E-A5C494085F0D}" srcOrd="1" destOrd="0" presId="urn:microsoft.com/office/officeart/2005/8/layout/vList5"/>
    <dgm:cxn modelId="{4460CCFD-F494-4DCB-BA07-E382AC345E02}" type="presParOf" srcId="{DC8B7615-6768-4255-9717-2358498F62CC}" destId="{910CCF37-D338-4AC1-ADBF-8102C39CD416}" srcOrd="1" destOrd="0" presId="urn:microsoft.com/office/officeart/2005/8/layout/vList5"/>
    <dgm:cxn modelId="{0226266D-5DC8-44E2-8308-70DF85A9A1EC}" type="presParOf" srcId="{DC8B7615-6768-4255-9717-2358498F62CC}" destId="{99D69BE9-EACF-45A4-A190-DDC6049C61E1}" srcOrd="2" destOrd="0" presId="urn:microsoft.com/office/officeart/2005/8/layout/vList5"/>
    <dgm:cxn modelId="{A0B73688-C5E8-4B5B-B3DB-8DC943598F9B}" type="presParOf" srcId="{99D69BE9-EACF-45A4-A190-DDC6049C61E1}" destId="{EDF96358-622A-4EAF-8940-19FDC2A9F21E}" srcOrd="0" destOrd="0" presId="urn:microsoft.com/office/officeart/2005/8/layout/vList5"/>
    <dgm:cxn modelId="{9B32D6AF-F86C-41C9-B929-A78FA1E9D2AA}" type="presParOf" srcId="{99D69BE9-EACF-45A4-A190-DDC6049C61E1}" destId="{C484D3C8-998A-4D0D-ADD6-D449AB48AB75}" srcOrd="1" destOrd="0" presId="urn:microsoft.com/office/officeart/2005/8/layout/vList5"/>
    <dgm:cxn modelId="{77EA7457-51C0-4084-A1F2-CFABC385C058}" type="presParOf" srcId="{DC8B7615-6768-4255-9717-2358498F62CC}" destId="{0C519DC3-AF6D-4F99-95EE-1C39683129D3}" srcOrd="3" destOrd="0" presId="urn:microsoft.com/office/officeart/2005/8/layout/vList5"/>
    <dgm:cxn modelId="{60190A48-D68B-4CE1-94AB-3F750C1C7633}" type="presParOf" srcId="{DC8B7615-6768-4255-9717-2358498F62CC}" destId="{D4255224-AEFD-4014-9480-E77EBA1A00C2}" srcOrd="4" destOrd="0" presId="urn:microsoft.com/office/officeart/2005/8/layout/vList5"/>
    <dgm:cxn modelId="{600D44D8-DFA7-4036-8A28-3AD697579E10}" type="presParOf" srcId="{D4255224-AEFD-4014-9480-E77EBA1A00C2}" destId="{5D9322A8-579E-4B04-80D5-DA5AE182FE6F}" srcOrd="0" destOrd="0" presId="urn:microsoft.com/office/officeart/2005/8/layout/vList5"/>
    <dgm:cxn modelId="{70A5459B-236C-428F-B2CC-1A3F35E662EE}" type="presParOf" srcId="{D4255224-AEFD-4014-9480-E77EBA1A00C2}" destId="{E7FC0A0C-D6A2-4FE5-BC69-4AC722ADC6A1}" srcOrd="1" destOrd="0" presId="urn:microsoft.com/office/officeart/2005/8/layout/vList5"/>
    <dgm:cxn modelId="{116F00C1-B90E-4277-B3BA-125D5AACADB8}" type="presParOf" srcId="{DC8B7615-6768-4255-9717-2358498F62CC}" destId="{4B94E6E5-140D-4E48-9E2B-15788B24A921}" srcOrd="5" destOrd="0" presId="urn:microsoft.com/office/officeart/2005/8/layout/vList5"/>
    <dgm:cxn modelId="{F1502B7C-6D9D-4CD3-BE1D-299E5A914C39}" type="presParOf" srcId="{DC8B7615-6768-4255-9717-2358498F62CC}" destId="{0CDA8656-0869-40AB-9020-CA452481D2AE}" srcOrd="6" destOrd="0" presId="urn:microsoft.com/office/officeart/2005/8/layout/vList5"/>
    <dgm:cxn modelId="{E4CD0923-29E8-408A-A530-FD14F784FBE3}" type="presParOf" srcId="{0CDA8656-0869-40AB-9020-CA452481D2AE}" destId="{C7298C19-34EB-4C2D-9EE5-69298CBAFC65}" srcOrd="0" destOrd="0" presId="urn:microsoft.com/office/officeart/2005/8/layout/vList5"/>
    <dgm:cxn modelId="{43A3A1B1-C43D-4C36-91E2-6F378983C534}" type="presParOf" srcId="{0CDA8656-0869-40AB-9020-CA452481D2AE}" destId="{FA6516D1-640B-4B62-820D-2AAD4A3BBF7A}" srcOrd="1" destOrd="0" presId="urn:microsoft.com/office/officeart/2005/8/layout/vList5"/>
    <dgm:cxn modelId="{C5CA1ADD-6896-4CB4-BFD9-E11032F2422B}" type="presParOf" srcId="{DC8B7615-6768-4255-9717-2358498F62CC}" destId="{86AADFA2-6362-4D01-B18B-D7A25CA934B4}" srcOrd="7" destOrd="0" presId="urn:microsoft.com/office/officeart/2005/8/layout/vList5"/>
    <dgm:cxn modelId="{4FE2A879-3A45-44C7-B5F4-04B2BB702CC6}" type="presParOf" srcId="{DC8B7615-6768-4255-9717-2358498F62CC}" destId="{9AE458DD-A938-42AF-92AA-7576AFED1751}" srcOrd="8" destOrd="0" presId="urn:microsoft.com/office/officeart/2005/8/layout/vList5"/>
    <dgm:cxn modelId="{0F75DDAD-4441-4C32-8308-83C93772613B}" type="presParOf" srcId="{9AE458DD-A938-42AF-92AA-7576AFED1751}" destId="{EAE92E9B-7667-4498-B110-334EDAF9965D}" srcOrd="0" destOrd="0" presId="urn:microsoft.com/office/officeart/2005/8/layout/vList5"/>
    <dgm:cxn modelId="{1421BEA8-C751-490D-AA52-201F863D7FC5}" type="presParOf" srcId="{9AE458DD-A938-42AF-92AA-7576AFED1751}" destId="{5E8CD8A5-DD0C-47AB-ACE7-B1E0EA14C3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D1E34F-8A85-419E-A8CC-F2BC3C52D29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CEFEBAE-4931-4AB1-A9A0-5A4E2097A705}">
      <dgm:prSet phldrT="[Text]" custT="1"/>
      <dgm:spPr>
        <a:solidFill>
          <a:srgbClr val="226BAB"/>
        </a:solidFill>
      </dgm:spPr>
      <dgm:t>
        <a:bodyPr/>
        <a:lstStyle/>
        <a:p>
          <a:r>
            <a:rPr lang="en-US" sz="2000" dirty="0"/>
            <a:t>Data source</a:t>
          </a:r>
          <a:endParaRPr lang="en-GB" sz="2000" dirty="0"/>
        </a:p>
      </dgm:t>
    </dgm:pt>
    <dgm:pt modelId="{5AB37AC8-6875-471E-980E-022A1EA7F384}" type="parTrans" cxnId="{1DDCCD4B-9C97-4C8D-A495-362D256AAE3E}">
      <dgm:prSet/>
      <dgm:spPr/>
      <dgm:t>
        <a:bodyPr/>
        <a:lstStyle/>
        <a:p>
          <a:endParaRPr lang="en-GB" sz="2000"/>
        </a:p>
      </dgm:t>
    </dgm:pt>
    <dgm:pt modelId="{01CEEC41-8553-4CB0-B843-FFAA67AE00FE}" type="sibTrans" cxnId="{1DDCCD4B-9C97-4C8D-A495-362D256AAE3E}">
      <dgm:prSet/>
      <dgm:spPr/>
      <dgm:t>
        <a:bodyPr/>
        <a:lstStyle/>
        <a:p>
          <a:endParaRPr lang="en-GB" sz="2000"/>
        </a:p>
      </dgm:t>
    </dgm:pt>
    <dgm:pt modelId="{B6689CCE-5A57-497B-BCBF-91AFF849019E}">
      <dgm:prSet phldrT="[Text]" custT="1"/>
      <dgm:spPr>
        <a:solidFill>
          <a:srgbClr val="2E9273"/>
        </a:solidFill>
      </dgm:spPr>
      <dgm:t>
        <a:bodyPr/>
        <a:lstStyle/>
        <a:p>
          <a:r>
            <a:rPr lang="en-US" sz="2000" dirty="0"/>
            <a:t>Data source location</a:t>
          </a:r>
          <a:endParaRPr lang="en-GB" sz="2000" dirty="0"/>
        </a:p>
      </dgm:t>
    </dgm:pt>
    <dgm:pt modelId="{3B894C0B-6287-4B68-86D1-777918BED29B}" type="parTrans" cxnId="{6AC7DDC7-C8AF-4213-B824-29FA77597747}">
      <dgm:prSet/>
      <dgm:spPr/>
      <dgm:t>
        <a:bodyPr/>
        <a:lstStyle/>
        <a:p>
          <a:endParaRPr lang="en-GB" sz="2000"/>
        </a:p>
      </dgm:t>
    </dgm:pt>
    <dgm:pt modelId="{9DB4195A-B034-49FB-AB00-97F6BF095AAE}" type="sibTrans" cxnId="{6AC7DDC7-C8AF-4213-B824-29FA77597747}">
      <dgm:prSet/>
      <dgm:spPr/>
      <dgm:t>
        <a:bodyPr/>
        <a:lstStyle/>
        <a:p>
          <a:endParaRPr lang="en-GB" sz="2000"/>
        </a:p>
      </dgm:t>
    </dgm:pt>
    <dgm:pt modelId="{D61EE1C7-154A-48A5-8D7D-88D9C139440A}">
      <dgm:prSet phldrT="[Text]" custT="1"/>
      <dgm:spPr>
        <a:solidFill>
          <a:srgbClr val="59BBE4"/>
        </a:solidFill>
      </dgm:spPr>
      <dgm:t>
        <a:bodyPr/>
        <a:lstStyle/>
        <a:p>
          <a:r>
            <a:rPr lang="en-US" sz="2000" dirty="0"/>
            <a:t>Tools : Excel Files</a:t>
          </a:r>
          <a:endParaRPr lang="en-GB" sz="2000" dirty="0"/>
        </a:p>
      </dgm:t>
    </dgm:pt>
    <dgm:pt modelId="{18D2778F-17F8-4D56-9449-411396ADE300}" type="parTrans" cxnId="{1BF2460C-C367-43DA-BAA6-C1D49E90312F}">
      <dgm:prSet/>
      <dgm:spPr/>
      <dgm:t>
        <a:bodyPr/>
        <a:lstStyle/>
        <a:p>
          <a:endParaRPr lang="en-GB" sz="2000"/>
        </a:p>
      </dgm:t>
    </dgm:pt>
    <dgm:pt modelId="{FC606292-A074-45D9-973A-4D845D1481FD}" type="sibTrans" cxnId="{1BF2460C-C367-43DA-BAA6-C1D49E90312F}">
      <dgm:prSet/>
      <dgm:spPr/>
      <dgm:t>
        <a:bodyPr/>
        <a:lstStyle/>
        <a:p>
          <a:endParaRPr lang="en-GB" sz="2000"/>
        </a:p>
      </dgm:t>
    </dgm:pt>
    <dgm:pt modelId="{BA070719-2AEF-4E5B-BB6C-56DFFEA11EB6}">
      <dgm:prSet custT="1"/>
      <dgm:spPr>
        <a:solidFill>
          <a:srgbClr val="83AC3F"/>
        </a:solidFill>
      </dgm:spPr>
      <dgm:t>
        <a:bodyPr/>
        <a:lstStyle/>
        <a:p>
          <a:r>
            <a:rPr lang="en-US" sz="2000" dirty="0"/>
            <a:t>End-Result</a:t>
          </a:r>
          <a:endParaRPr lang="en-GB" sz="2000" dirty="0"/>
        </a:p>
      </dgm:t>
    </dgm:pt>
    <dgm:pt modelId="{F16C7498-E9C2-41B3-94B7-5B4D6EE46BAD}" type="parTrans" cxnId="{73443E43-4B5E-4FCB-BF97-8E69E4A8F2C5}">
      <dgm:prSet/>
      <dgm:spPr/>
      <dgm:t>
        <a:bodyPr/>
        <a:lstStyle/>
        <a:p>
          <a:endParaRPr lang="en-GB" sz="2000"/>
        </a:p>
      </dgm:t>
    </dgm:pt>
    <dgm:pt modelId="{606D92C2-DC60-4A42-A437-0D860E1A32C6}" type="sibTrans" cxnId="{73443E43-4B5E-4FCB-BF97-8E69E4A8F2C5}">
      <dgm:prSet/>
      <dgm:spPr/>
      <dgm:t>
        <a:bodyPr/>
        <a:lstStyle/>
        <a:p>
          <a:endParaRPr lang="en-GB" sz="2000"/>
        </a:p>
      </dgm:t>
    </dgm:pt>
    <dgm:pt modelId="{9B1CEF35-3360-4FC4-B246-0905AD7FA208}" type="pres">
      <dgm:prSet presAssocID="{86D1E34F-8A85-419E-A8CC-F2BC3C52D29D}" presName="Name0" presStyleCnt="0">
        <dgm:presLayoutVars>
          <dgm:dir/>
          <dgm:animLvl val="lvl"/>
          <dgm:resizeHandles val="exact"/>
        </dgm:presLayoutVars>
      </dgm:prSet>
      <dgm:spPr/>
    </dgm:pt>
    <dgm:pt modelId="{626F1350-8138-4DC6-8A24-681650243780}" type="pres">
      <dgm:prSet presAssocID="{ECEFEBAE-4931-4AB1-A9A0-5A4E2097A705}" presName="parTxOnly" presStyleLbl="node1" presStyleIdx="0" presStyleCnt="4" custLinFactX="-1130" custLinFactNeighborX="-100000">
        <dgm:presLayoutVars>
          <dgm:chMax val="0"/>
          <dgm:chPref val="0"/>
          <dgm:bulletEnabled val="1"/>
        </dgm:presLayoutVars>
      </dgm:prSet>
      <dgm:spPr/>
    </dgm:pt>
    <dgm:pt modelId="{D139861F-C913-45F6-8E8D-4159227F14F0}" type="pres">
      <dgm:prSet presAssocID="{01CEEC41-8553-4CB0-B843-FFAA67AE00FE}" presName="parTxOnlySpace" presStyleCnt="0"/>
      <dgm:spPr/>
    </dgm:pt>
    <dgm:pt modelId="{2C662E8E-FAD2-4144-8ED2-5EDD90E07343}" type="pres">
      <dgm:prSet presAssocID="{B6689CCE-5A57-497B-BCBF-91AFF849019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5E97DCA-3612-45F1-8D00-9AF36FCB46D7}" type="pres">
      <dgm:prSet presAssocID="{9DB4195A-B034-49FB-AB00-97F6BF095AAE}" presName="parTxOnlySpace" presStyleCnt="0"/>
      <dgm:spPr/>
    </dgm:pt>
    <dgm:pt modelId="{DC656D83-A7B5-4C3E-8EB9-EDF09D5DDC22}" type="pres">
      <dgm:prSet presAssocID="{D61EE1C7-154A-48A5-8D7D-88D9C13944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4C11391-E2CE-40B8-A656-7E07D003CE0F}" type="pres">
      <dgm:prSet presAssocID="{FC606292-A074-45D9-973A-4D845D1481FD}" presName="parTxOnlySpace" presStyleCnt="0"/>
      <dgm:spPr/>
    </dgm:pt>
    <dgm:pt modelId="{72422191-1307-48F4-8A5D-AFDA3B17D161}" type="pres">
      <dgm:prSet presAssocID="{BA070719-2AEF-4E5B-BB6C-56DFFEA11EB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BF2460C-C367-43DA-BAA6-C1D49E90312F}" srcId="{86D1E34F-8A85-419E-A8CC-F2BC3C52D29D}" destId="{D61EE1C7-154A-48A5-8D7D-88D9C139440A}" srcOrd="2" destOrd="0" parTransId="{18D2778F-17F8-4D56-9449-411396ADE300}" sibTransId="{FC606292-A074-45D9-973A-4D845D1481FD}"/>
    <dgm:cxn modelId="{54FDE12E-0F92-4BDA-8DF4-DFDC4F1F9411}" type="presOf" srcId="{86D1E34F-8A85-419E-A8CC-F2BC3C52D29D}" destId="{9B1CEF35-3360-4FC4-B246-0905AD7FA208}" srcOrd="0" destOrd="0" presId="urn:microsoft.com/office/officeart/2005/8/layout/chevron1"/>
    <dgm:cxn modelId="{73443E43-4B5E-4FCB-BF97-8E69E4A8F2C5}" srcId="{86D1E34F-8A85-419E-A8CC-F2BC3C52D29D}" destId="{BA070719-2AEF-4E5B-BB6C-56DFFEA11EB6}" srcOrd="3" destOrd="0" parTransId="{F16C7498-E9C2-41B3-94B7-5B4D6EE46BAD}" sibTransId="{606D92C2-DC60-4A42-A437-0D860E1A32C6}"/>
    <dgm:cxn modelId="{9237416A-528E-45A0-95A7-4C8C00D84344}" type="presOf" srcId="{B6689CCE-5A57-497B-BCBF-91AFF849019E}" destId="{2C662E8E-FAD2-4144-8ED2-5EDD90E07343}" srcOrd="0" destOrd="0" presId="urn:microsoft.com/office/officeart/2005/8/layout/chevron1"/>
    <dgm:cxn modelId="{1DDCCD4B-9C97-4C8D-A495-362D256AAE3E}" srcId="{86D1E34F-8A85-419E-A8CC-F2BC3C52D29D}" destId="{ECEFEBAE-4931-4AB1-A9A0-5A4E2097A705}" srcOrd="0" destOrd="0" parTransId="{5AB37AC8-6875-471E-980E-022A1EA7F384}" sibTransId="{01CEEC41-8553-4CB0-B843-FFAA67AE00FE}"/>
    <dgm:cxn modelId="{60548452-E587-4CF4-A205-1E9E8E10B4BD}" type="presOf" srcId="{BA070719-2AEF-4E5B-BB6C-56DFFEA11EB6}" destId="{72422191-1307-48F4-8A5D-AFDA3B17D161}" srcOrd="0" destOrd="0" presId="urn:microsoft.com/office/officeart/2005/8/layout/chevron1"/>
    <dgm:cxn modelId="{06C4EBA9-9C30-49D2-9E32-8E23F777AF00}" type="presOf" srcId="{D61EE1C7-154A-48A5-8D7D-88D9C139440A}" destId="{DC656D83-A7B5-4C3E-8EB9-EDF09D5DDC22}" srcOrd="0" destOrd="0" presId="urn:microsoft.com/office/officeart/2005/8/layout/chevron1"/>
    <dgm:cxn modelId="{C4CD24B4-1DFA-476C-A0EB-F60454279BEC}" type="presOf" srcId="{ECEFEBAE-4931-4AB1-A9A0-5A4E2097A705}" destId="{626F1350-8138-4DC6-8A24-681650243780}" srcOrd="0" destOrd="0" presId="urn:microsoft.com/office/officeart/2005/8/layout/chevron1"/>
    <dgm:cxn modelId="{6AC7DDC7-C8AF-4213-B824-29FA77597747}" srcId="{86D1E34F-8A85-419E-A8CC-F2BC3C52D29D}" destId="{B6689CCE-5A57-497B-BCBF-91AFF849019E}" srcOrd="1" destOrd="0" parTransId="{3B894C0B-6287-4B68-86D1-777918BED29B}" sibTransId="{9DB4195A-B034-49FB-AB00-97F6BF095AAE}"/>
    <dgm:cxn modelId="{25C4407B-27D7-432C-9BA5-BBF2840206C1}" type="presParOf" srcId="{9B1CEF35-3360-4FC4-B246-0905AD7FA208}" destId="{626F1350-8138-4DC6-8A24-681650243780}" srcOrd="0" destOrd="0" presId="urn:microsoft.com/office/officeart/2005/8/layout/chevron1"/>
    <dgm:cxn modelId="{F8EB8723-8883-454C-8260-26B8E41C984E}" type="presParOf" srcId="{9B1CEF35-3360-4FC4-B246-0905AD7FA208}" destId="{D139861F-C913-45F6-8E8D-4159227F14F0}" srcOrd="1" destOrd="0" presId="urn:microsoft.com/office/officeart/2005/8/layout/chevron1"/>
    <dgm:cxn modelId="{75131B09-12EF-4411-8E8A-9C3580F0FDAE}" type="presParOf" srcId="{9B1CEF35-3360-4FC4-B246-0905AD7FA208}" destId="{2C662E8E-FAD2-4144-8ED2-5EDD90E07343}" srcOrd="2" destOrd="0" presId="urn:microsoft.com/office/officeart/2005/8/layout/chevron1"/>
    <dgm:cxn modelId="{CEF0DDE1-F655-443D-9FAE-47F9D25D434E}" type="presParOf" srcId="{9B1CEF35-3360-4FC4-B246-0905AD7FA208}" destId="{05E97DCA-3612-45F1-8D00-9AF36FCB46D7}" srcOrd="3" destOrd="0" presId="urn:microsoft.com/office/officeart/2005/8/layout/chevron1"/>
    <dgm:cxn modelId="{7118B65B-E2AB-4A39-A86C-647E3A762F01}" type="presParOf" srcId="{9B1CEF35-3360-4FC4-B246-0905AD7FA208}" destId="{DC656D83-A7B5-4C3E-8EB9-EDF09D5DDC22}" srcOrd="4" destOrd="0" presId="urn:microsoft.com/office/officeart/2005/8/layout/chevron1"/>
    <dgm:cxn modelId="{9EBAD7D4-6FB6-4295-A27D-A54995FC9D83}" type="presParOf" srcId="{9B1CEF35-3360-4FC4-B246-0905AD7FA208}" destId="{F4C11391-E2CE-40B8-A656-7E07D003CE0F}" srcOrd="5" destOrd="0" presId="urn:microsoft.com/office/officeart/2005/8/layout/chevron1"/>
    <dgm:cxn modelId="{04510610-6E8C-4A87-93EB-E8FDE98F236A}" type="presParOf" srcId="{9B1CEF35-3360-4FC4-B246-0905AD7FA208}" destId="{72422191-1307-48F4-8A5D-AFDA3B17D16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3A1E91-7B39-4C9D-BA09-D05914299455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F99098-54D0-4374-A21E-E75AADCF99F0}">
      <dgm:prSet phldrT="[Text]" custT="1"/>
      <dgm:spPr/>
      <dgm:t>
        <a:bodyPr/>
        <a:lstStyle/>
        <a:p>
          <a:pPr algn="ctr"/>
          <a:r>
            <a:rPr lang="en-US" sz="1600" dirty="0">
              <a:solidFill>
                <a:srgbClr val="00B0F0"/>
              </a:solidFill>
            </a:rPr>
            <a:t>Scope Expansion </a:t>
          </a:r>
        </a:p>
      </dgm:t>
    </dgm:pt>
    <dgm:pt modelId="{95198809-C2A9-48D3-A0EA-F59D7EE1B8B1}" type="parTrans" cxnId="{A61E4759-B8BA-446C-9D66-067071CA50B2}">
      <dgm:prSet/>
      <dgm:spPr/>
      <dgm:t>
        <a:bodyPr/>
        <a:lstStyle/>
        <a:p>
          <a:endParaRPr lang="en-US" sz="1600"/>
        </a:p>
      </dgm:t>
    </dgm:pt>
    <dgm:pt modelId="{F69C0D07-81CA-423F-B100-6C0275028004}" type="sibTrans" cxnId="{A61E4759-B8BA-446C-9D66-067071CA50B2}">
      <dgm:prSet/>
      <dgm:spPr/>
      <dgm:t>
        <a:bodyPr/>
        <a:lstStyle/>
        <a:p>
          <a:endParaRPr lang="en-US" sz="1600"/>
        </a:p>
      </dgm:t>
    </dgm:pt>
    <dgm:pt modelId="{BAD69A83-3E98-4B27-83DF-CCA4843B3475}">
      <dgm:prSet phldrT="[Text]" custT="1"/>
      <dgm:spPr/>
      <dgm:t>
        <a:bodyPr/>
        <a:lstStyle/>
        <a:p>
          <a:r>
            <a:rPr lang="en-US" sz="1600" dirty="0">
              <a:solidFill>
                <a:srgbClr val="000000"/>
              </a:solidFill>
            </a:rPr>
            <a:t>Commodity 2 </a:t>
          </a:r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→</a:t>
          </a:r>
          <a:r>
            <a:rPr lang="en-US" sz="1600" dirty="0">
              <a:solidFill>
                <a:srgbClr val="000000"/>
              </a:solidFill>
            </a:rPr>
            <a:t> 6</a:t>
          </a:r>
        </a:p>
      </dgm:t>
    </dgm:pt>
    <dgm:pt modelId="{517057FE-23E4-4096-94D0-5111D199FDDE}" type="parTrans" cxnId="{5934850B-6A17-4B6A-B505-2E3068920814}">
      <dgm:prSet/>
      <dgm:spPr/>
      <dgm:t>
        <a:bodyPr/>
        <a:lstStyle/>
        <a:p>
          <a:endParaRPr lang="en-US" sz="1600"/>
        </a:p>
      </dgm:t>
    </dgm:pt>
    <dgm:pt modelId="{45DAFC81-9D1F-4A8E-8A87-5D6B15CA4D43}" type="sibTrans" cxnId="{5934850B-6A17-4B6A-B505-2E3068920814}">
      <dgm:prSet/>
      <dgm:spPr/>
      <dgm:t>
        <a:bodyPr/>
        <a:lstStyle/>
        <a:p>
          <a:endParaRPr lang="en-US" sz="1600"/>
        </a:p>
      </dgm:t>
    </dgm:pt>
    <dgm:pt modelId="{47D758E5-1D20-42F2-A936-7C65E768994C}">
      <dgm:prSet phldrT="[Text]" custT="1"/>
      <dgm:spPr/>
      <dgm:t>
        <a:bodyPr/>
        <a:lstStyle/>
        <a:p>
          <a:pPr algn="ctr"/>
          <a:r>
            <a:rPr lang="en-US" sz="1600" dirty="0">
              <a:solidFill>
                <a:srgbClr val="00B0F0"/>
              </a:solidFill>
            </a:rPr>
            <a:t>PN Growth</a:t>
          </a:r>
        </a:p>
      </dgm:t>
    </dgm:pt>
    <dgm:pt modelId="{6CFB5776-BEBD-4696-9061-86AF5EDAF0A4}" type="parTrans" cxnId="{F564EA22-25A8-451A-816C-B362A1C5D442}">
      <dgm:prSet/>
      <dgm:spPr/>
      <dgm:t>
        <a:bodyPr/>
        <a:lstStyle/>
        <a:p>
          <a:endParaRPr lang="en-US" sz="1600"/>
        </a:p>
      </dgm:t>
    </dgm:pt>
    <dgm:pt modelId="{828D1086-56C8-45CC-A49E-D450DBD93E21}" type="sibTrans" cxnId="{F564EA22-25A8-451A-816C-B362A1C5D442}">
      <dgm:prSet/>
      <dgm:spPr/>
      <dgm:t>
        <a:bodyPr/>
        <a:lstStyle/>
        <a:p>
          <a:endParaRPr lang="en-US" sz="1600"/>
        </a:p>
      </dgm:t>
    </dgm:pt>
    <dgm:pt modelId="{4F55C236-B504-4EAA-BD43-CDE22EA814E1}">
      <dgm:prSet phldrT="[Text]" custT="1"/>
      <dgm:spPr/>
      <dgm:t>
        <a:bodyPr/>
        <a:lstStyle/>
        <a:p>
          <a:r>
            <a:rPr lang="en-US" sz="1600" dirty="0">
              <a:solidFill>
                <a:srgbClr val="000000"/>
              </a:solidFill>
            </a:rPr>
            <a:t>ME &amp; CP : 1100%  </a:t>
          </a:r>
          <a:r>
            <a: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↑</a:t>
          </a:r>
          <a:r>
            <a:rPr lang="en-US" sz="1600" dirty="0">
              <a:solidFill>
                <a:srgbClr val="000000"/>
              </a:solidFill>
            </a:rPr>
            <a:t> </a:t>
          </a:r>
        </a:p>
      </dgm:t>
    </dgm:pt>
    <dgm:pt modelId="{B4E3DEAE-72CF-4F8E-88E4-A15CE4764ADF}" type="parTrans" cxnId="{2047ABF1-03D6-439A-ADE0-974B6B39DEB5}">
      <dgm:prSet/>
      <dgm:spPr/>
      <dgm:t>
        <a:bodyPr/>
        <a:lstStyle/>
        <a:p>
          <a:endParaRPr lang="en-US" sz="1600"/>
        </a:p>
      </dgm:t>
    </dgm:pt>
    <dgm:pt modelId="{A2AA3A55-D848-40A3-B9DA-40989A5DBBE0}" type="sibTrans" cxnId="{2047ABF1-03D6-439A-ADE0-974B6B39DEB5}">
      <dgm:prSet/>
      <dgm:spPr/>
      <dgm:t>
        <a:bodyPr/>
        <a:lstStyle/>
        <a:p>
          <a:endParaRPr lang="en-US" sz="1600"/>
        </a:p>
      </dgm:t>
    </dgm:pt>
    <dgm:pt modelId="{FF45C542-E77C-42F0-B09B-EA2BBB8558FD}">
      <dgm:prSet phldrT="[Text]" custT="1"/>
      <dgm:spPr/>
      <dgm:t>
        <a:bodyPr/>
        <a:lstStyle/>
        <a:p>
          <a:r>
            <a:rPr lang="en-US" sz="1600" dirty="0">
              <a:solidFill>
                <a:srgbClr val="000000"/>
              </a:solidFill>
            </a:rPr>
            <a:t>NB KB : 230%   </a:t>
          </a:r>
          <a:r>
            <a: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↑</a:t>
          </a:r>
          <a:r>
            <a:rPr lang="en-US" sz="1600" dirty="0">
              <a:solidFill>
                <a:srgbClr val="000000"/>
              </a:solidFill>
            </a:rPr>
            <a:t>   </a:t>
          </a:r>
        </a:p>
      </dgm:t>
    </dgm:pt>
    <dgm:pt modelId="{06B4B496-A1F1-41AF-BEA2-2C537FEBF4C8}" type="parTrans" cxnId="{08C20D8B-2BD8-4762-BF88-297D679EBE50}">
      <dgm:prSet/>
      <dgm:spPr/>
      <dgm:t>
        <a:bodyPr/>
        <a:lstStyle/>
        <a:p>
          <a:endParaRPr lang="en-US" sz="1600"/>
        </a:p>
      </dgm:t>
    </dgm:pt>
    <dgm:pt modelId="{6F1377D4-F677-4F23-9D00-C14795691BBD}" type="sibTrans" cxnId="{08C20D8B-2BD8-4762-BF88-297D679EBE50}">
      <dgm:prSet/>
      <dgm:spPr/>
      <dgm:t>
        <a:bodyPr/>
        <a:lstStyle/>
        <a:p>
          <a:endParaRPr lang="en-US" sz="1600"/>
        </a:p>
      </dgm:t>
    </dgm:pt>
    <dgm:pt modelId="{FF056E08-29B8-44BF-9C83-3FE2F0685C8E}">
      <dgm:prSet phldrT="[Text]" custT="1"/>
      <dgm:spPr/>
      <dgm:t>
        <a:bodyPr/>
        <a:lstStyle/>
        <a:p>
          <a:r>
            <a:rPr lang="en-US" sz="1600" dirty="0">
              <a:solidFill>
                <a:srgbClr val="000000"/>
              </a:solidFill>
            </a:rPr>
            <a:t>$500M/Y </a:t>
          </a:r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→</a:t>
          </a:r>
          <a:r>
            <a:rPr lang="en-US" sz="1600" dirty="0">
              <a:solidFill>
                <a:srgbClr val="000000"/>
              </a:solidFill>
            </a:rPr>
            <a:t> $1000M/Y</a:t>
          </a:r>
        </a:p>
      </dgm:t>
    </dgm:pt>
    <dgm:pt modelId="{6C27473F-B243-44AB-8DCA-13E05EB32EB5}" type="parTrans" cxnId="{32A477F9-6A5B-40B9-A1F1-D69BF566CB0B}">
      <dgm:prSet/>
      <dgm:spPr/>
      <dgm:t>
        <a:bodyPr/>
        <a:lstStyle/>
        <a:p>
          <a:endParaRPr lang="en-US" sz="1600"/>
        </a:p>
      </dgm:t>
    </dgm:pt>
    <dgm:pt modelId="{182B7445-C1F1-468C-8DA0-7C64BBFAD10D}" type="sibTrans" cxnId="{32A477F9-6A5B-40B9-A1F1-D69BF566CB0B}">
      <dgm:prSet/>
      <dgm:spPr/>
      <dgm:t>
        <a:bodyPr/>
        <a:lstStyle/>
        <a:p>
          <a:endParaRPr lang="en-US" sz="1600"/>
        </a:p>
      </dgm:t>
    </dgm:pt>
    <dgm:pt modelId="{6BB48C0A-D391-4D07-B3BC-AA71278FEB08}">
      <dgm:prSet phldrT="[Text]" custT="1"/>
      <dgm:spPr/>
      <dgm:t>
        <a:bodyPr/>
        <a:lstStyle/>
        <a:p>
          <a:r>
            <a:rPr lang="en-US" sz="1600" dirty="0">
              <a:solidFill>
                <a:srgbClr val="00B0F0"/>
              </a:solidFill>
            </a:rPr>
            <a:t>Planner Head Count</a:t>
          </a:r>
        </a:p>
      </dgm:t>
    </dgm:pt>
    <dgm:pt modelId="{531F0BD2-222B-4A8E-9B20-DFE2BD547CD3}" type="parTrans" cxnId="{C6D1EF78-B3DE-44AD-A26A-F6F1954B9DCF}">
      <dgm:prSet/>
      <dgm:spPr/>
      <dgm:t>
        <a:bodyPr/>
        <a:lstStyle/>
        <a:p>
          <a:endParaRPr lang="en-US" sz="1600"/>
        </a:p>
      </dgm:t>
    </dgm:pt>
    <dgm:pt modelId="{D7550D22-4E19-438D-A0E4-DCDC6F1FDC01}" type="sibTrans" cxnId="{C6D1EF78-B3DE-44AD-A26A-F6F1954B9DCF}">
      <dgm:prSet/>
      <dgm:spPr/>
      <dgm:t>
        <a:bodyPr/>
        <a:lstStyle/>
        <a:p>
          <a:endParaRPr lang="en-US" sz="1600"/>
        </a:p>
      </dgm:t>
    </dgm:pt>
    <dgm:pt modelId="{96566328-EFBC-4AD5-B3B1-60E5ED0ADD3E}">
      <dgm:prSet phldrT="[Text]" custT="1"/>
      <dgm:spPr/>
      <dgm:t>
        <a:bodyPr/>
        <a:lstStyle/>
        <a:p>
          <a:r>
            <a:rPr lang="en-US" sz="1600" dirty="0">
              <a:solidFill>
                <a:srgbClr val="000000"/>
              </a:solidFill>
            </a:rPr>
            <a:t>3 </a:t>
          </a:r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→ </a:t>
          </a:r>
          <a:r>
            <a:rPr lang="en-US" sz="1600" dirty="0">
              <a:solidFill>
                <a:srgbClr val="000000"/>
              </a:solidFill>
            </a:rPr>
            <a:t>6.5 </a:t>
          </a:r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→</a:t>
          </a:r>
          <a:r>
            <a:rPr lang="en-US" sz="1600" dirty="0">
              <a:solidFill>
                <a:srgbClr val="000000"/>
              </a:solidFill>
            </a:rPr>
            <a:t> 7.5</a:t>
          </a:r>
        </a:p>
      </dgm:t>
    </dgm:pt>
    <dgm:pt modelId="{1185F2D2-858D-4971-86EB-607D7AE5A91E}" type="parTrans" cxnId="{31886FA5-61FA-4547-8317-D85A85F8F383}">
      <dgm:prSet/>
      <dgm:spPr/>
      <dgm:t>
        <a:bodyPr/>
        <a:lstStyle/>
        <a:p>
          <a:endParaRPr lang="en-US" sz="1600"/>
        </a:p>
      </dgm:t>
    </dgm:pt>
    <dgm:pt modelId="{8786C19C-01C3-42FE-A2FD-CFBD2A88E2EA}" type="sibTrans" cxnId="{31886FA5-61FA-4547-8317-D85A85F8F383}">
      <dgm:prSet/>
      <dgm:spPr/>
      <dgm:t>
        <a:bodyPr/>
        <a:lstStyle/>
        <a:p>
          <a:endParaRPr lang="en-US" sz="1600"/>
        </a:p>
      </dgm:t>
    </dgm:pt>
    <dgm:pt modelId="{378707BD-6616-40C6-96D6-2610320B44C0}">
      <dgm:prSet phldrT="[Text]" custT="1"/>
      <dgm:spPr/>
      <dgm:t>
        <a:bodyPr/>
        <a:lstStyle/>
        <a:p>
          <a:r>
            <a:rPr lang="en-US" sz="1600" dirty="0">
              <a:solidFill>
                <a:srgbClr val="00B0F0"/>
              </a:solidFill>
            </a:rPr>
            <a:t>Purchasing Amount</a:t>
          </a:r>
        </a:p>
      </dgm:t>
    </dgm:pt>
    <dgm:pt modelId="{7A9B191E-42AC-46D4-A8C3-B51CCCD7B58A}" type="sibTrans" cxnId="{65111E25-7EBC-48DD-B679-E908951E7DC4}">
      <dgm:prSet/>
      <dgm:spPr/>
      <dgm:t>
        <a:bodyPr/>
        <a:lstStyle/>
        <a:p>
          <a:endParaRPr lang="en-US" sz="1600"/>
        </a:p>
      </dgm:t>
    </dgm:pt>
    <dgm:pt modelId="{57513D15-473E-44F8-8D44-CBE42227E30A}" type="parTrans" cxnId="{65111E25-7EBC-48DD-B679-E908951E7DC4}">
      <dgm:prSet/>
      <dgm:spPr/>
      <dgm:t>
        <a:bodyPr/>
        <a:lstStyle/>
        <a:p>
          <a:endParaRPr lang="en-US" sz="1600"/>
        </a:p>
      </dgm:t>
    </dgm:pt>
    <dgm:pt modelId="{F4D7B65C-0D14-4249-AAEF-8736209C76FD}" type="pres">
      <dgm:prSet presAssocID="{FA3A1E91-7B39-4C9D-BA09-D0591429945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31063B70-64AC-4E8C-9733-220E79996DAC}" type="pres">
      <dgm:prSet presAssocID="{31F99098-54D0-4374-A21E-E75AADCF99F0}" presName="circle1" presStyleLbl="node1" presStyleIdx="0" presStyleCnt="4"/>
      <dgm:spPr/>
    </dgm:pt>
    <dgm:pt modelId="{2663DEB5-9523-4865-8A97-E96E35FD4B70}" type="pres">
      <dgm:prSet presAssocID="{31F99098-54D0-4374-A21E-E75AADCF99F0}" presName="space" presStyleCnt="0"/>
      <dgm:spPr/>
    </dgm:pt>
    <dgm:pt modelId="{50D32748-E2EB-4331-89B1-0F85DE3A1EE6}" type="pres">
      <dgm:prSet presAssocID="{31F99098-54D0-4374-A21E-E75AADCF99F0}" presName="rect1" presStyleLbl="alignAcc1" presStyleIdx="0" presStyleCnt="4"/>
      <dgm:spPr/>
    </dgm:pt>
    <dgm:pt modelId="{C43B1DCB-8ED1-42AB-B0BD-83DDFD9A0AF0}" type="pres">
      <dgm:prSet presAssocID="{47D758E5-1D20-42F2-A936-7C65E768994C}" presName="vertSpace2" presStyleLbl="node1" presStyleIdx="0" presStyleCnt="4"/>
      <dgm:spPr/>
    </dgm:pt>
    <dgm:pt modelId="{3F913572-9742-4970-AA0C-6C543BAA158B}" type="pres">
      <dgm:prSet presAssocID="{47D758E5-1D20-42F2-A936-7C65E768994C}" presName="circle2" presStyleLbl="node1" presStyleIdx="1" presStyleCnt="4"/>
      <dgm:spPr/>
    </dgm:pt>
    <dgm:pt modelId="{FC712A4E-9312-4009-B517-FF332CBF179C}" type="pres">
      <dgm:prSet presAssocID="{47D758E5-1D20-42F2-A936-7C65E768994C}" presName="rect2" presStyleLbl="alignAcc1" presStyleIdx="1" presStyleCnt="4" custLinFactNeighborX="-7" custLinFactNeighborY="737"/>
      <dgm:spPr/>
    </dgm:pt>
    <dgm:pt modelId="{5E95745E-FC55-436B-B34F-9D33E836DD7A}" type="pres">
      <dgm:prSet presAssocID="{378707BD-6616-40C6-96D6-2610320B44C0}" presName="vertSpace3" presStyleLbl="node1" presStyleIdx="1" presStyleCnt="4"/>
      <dgm:spPr/>
    </dgm:pt>
    <dgm:pt modelId="{EE8BA9BF-86CE-4844-AD30-53C7EC9AC29B}" type="pres">
      <dgm:prSet presAssocID="{378707BD-6616-40C6-96D6-2610320B44C0}" presName="circle3" presStyleLbl="node1" presStyleIdx="2" presStyleCnt="4"/>
      <dgm:spPr/>
    </dgm:pt>
    <dgm:pt modelId="{4BB45FEB-0443-45F4-B5A6-DEE8198F5186}" type="pres">
      <dgm:prSet presAssocID="{378707BD-6616-40C6-96D6-2610320B44C0}" presName="rect3" presStyleLbl="alignAcc1" presStyleIdx="2" presStyleCnt="4" custLinFactNeighborX="-7" custLinFactNeighborY="3954"/>
      <dgm:spPr/>
    </dgm:pt>
    <dgm:pt modelId="{06FD9F40-9229-4769-9A1C-240BDC2B7DD5}" type="pres">
      <dgm:prSet presAssocID="{6BB48C0A-D391-4D07-B3BC-AA71278FEB08}" presName="vertSpace4" presStyleLbl="node1" presStyleIdx="2" presStyleCnt="4"/>
      <dgm:spPr/>
    </dgm:pt>
    <dgm:pt modelId="{61ECF8DD-910E-40CB-94F5-D2DB8C2C016E}" type="pres">
      <dgm:prSet presAssocID="{6BB48C0A-D391-4D07-B3BC-AA71278FEB08}" presName="circle4" presStyleLbl="node1" presStyleIdx="3" presStyleCnt="4"/>
      <dgm:spPr/>
    </dgm:pt>
    <dgm:pt modelId="{94D6FBF0-3C79-4C28-9D4C-352B7BC9A725}" type="pres">
      <dgm:prSet presAssocID="{6BB48C0A-D391-4D07-B3BC-AA71278FEB08}" presName="rect4" presStyleLbl="alignAcc1" presStyleIdx="3" presStyleCnt="4"/>
      <dgm:spPr/>
    </dgm:pt>
    <dgm:pt modelId="{CF0D89A1-6C15-4DA6-A827-1FF448E656C7}" type="pres">
      <dgm:prSet presAssocID="{31F99098-54D0-4374-A21E-E75AADCF99F0}" presName="rect1ParTx" presStyleLbl="alignAcc1" presStyleIdx="3" presStyleCnt="4">
        <dgm:presLayoutVars>
          <dgm:chMax val="1"/>
          <dgm:bulletEnabled val="1"/>
        </dgm:presLayoutVars>
      </dgm:prSet>
      <dgm:spPr/>
    </dgm:pt>
    <dgm:pt modelId="{EB500489-63F2-44C4-89A1-3263A74E18B9}" type="pres">
      <dgm:prSet presAssocID="{31F99098-54D0-4374-A21E-E75AADCF99F0}" presName="rect1ChTx" presStyleLbl="alignAcc1" presStyleIdx="3" presStyleCnt="4" custScaleX="124535">
        <dgm:presLayoutVars>
          <dgm:bulletEnabled val="1"/>
        </dgm:presLayoutVars>
      </dgm:prSet>
      <dgm:spPr/>
    </dgm:pt>
    <dgm:pt modelId="{FC2360BD-2338-4121-BA44-D44805C4EEAA}" type="pres">
      <dgm:prSet presAssocID="{47D758E5-1D20-42F2-A936-7C65E768994C}" presName="rect2ParTx" presStyleLbl="alignAcc1" presStyleIdx="3" presStyleCnt="4">
        <dgm:presLayoutVars>
          <dgm:chMax val="1"/>
          <dgm:bulletEnabled val="1"/>
        </dgm:presLayoutVars>
      </dgm:prSet>
      <dgm:spPr/>
    </dgm:pt>
    <dgm:pt modelId="{FCE25C2F-BDB0-47B4-83D6-03CFD09918FF}" type="pres">
      <dgm:prSet presAssocID="{47D758E5-1D20-42F2-A936-7C65E768994C}" presName="rect2ChTx" presStyleLbl="alignAcc1" presStyleIdx="3" presStyleCnt="4" custScaleX="124535" custLinFactNeighborY="6510">
        <dgm:presLayoutVars>
          <dgm:bulletEnabled val="1"/>
        </dgm:presLayoutVars>
      </dgm:prSet>
      <dgm:spPr/>
    </dgm:pt>
    <dgm:pt modelId="{25FD9CF0-5B73-4619-BC1C-82355616D48F}" type="pres">
      <dgm:prSet presAssocID="{378707BD-6616-40C6-96D6-2610320B44C0}" presName="rect3ParTx" presStyleLbl="alignAcc1" presStyleIdx="3" presStyleCnt="4">
        <dgm:presLayoutVars>
          <dgm:chMax val="1"/>
          <dgm:bulletEnabled val="1"/>
        </dgm:presLayoutVars>
      </dgm:prSet>
      <dgm:spPr/>
    </dgm:pt>
    <dgm:pt modelId="{13E947CA-80F2-4018-85F6-C22D9404C416}" type="pres">
      <dgm:prSet presAssocID="{378707BD-6616-40C6-96D6-2610320B44C0}" presName="rect3ChTx" presStyleLbl="alignAcc1" presStyleIdx="3" presStyleCnt="4" custScaleX="124535" custLinFactNeighborX="-237" custLinFactNeighborY="7812">
        <dgm:presLayoutVars>
          <dgm:bulletEnabled val="1"/>
        </dgm:presLayoutVars>
      </dgm:prSet>
      <dgm:spPr/>
    </dgm:pt>
    <dgm:pt modelId="{A0545FA3-51C6-4432-99A1-49C3F207FED9}" type="pres">
      <dgm:prSet presAssocID="{6BB48C0A-D391-4D07-B3BC-AA71278FEB08}" presName="rect4ParTx" presStyleLbl="alignAcc1" presStyleIdx="3" presStyleCnt="4">
        <dgm:presLayoutVars>
          <dgm:chMax val="1"/>
          <dgm:bulletEnabled val="1"/>
        </dgm:presLayoutVars>
      </dgm:prSet>
      <dgm:spPr/>
    </dgm:pt>
    <dgm:pt modelId="{F2E4FE79-7F4D-40FA-A371-2A6783DC02B1}" type="pres">
      <dgm:prSet presAssocID="{6BB48C0A-D391-4D07-B3BC-AA71278FEB08}" presName="rect4ChTx" presStyleLbl="alignAcc1" presStyleIdx="3" presStyleCnt="4" custScaleX="124535">
        <dgm:presLayoutVars>
          <dgm:bulletEnabled val="1"/>
        </dgm:presLayoutVars>
      </dgm:prSet>
      <dgm:spPr/>
    </dgm:pt>
  </dgm:ptLst>
  <dgm:cxnLst>
    <dgm:cxn modelId="{C36B0408-6816-4F65-8C0D-059F0049783D}" type="presOf" srcId="{47D758E5-1D20-42F2-A936-7C65E768994C}" destId="{FC712A4E-9312-4009-B517-FF332CBF179C}" srcOrd="0" destOrd="0" presId="urn:microsoft.com/office/officeart/2005/8/layout/target3"/>
    <dgm:cxn modelId="{5934850B-6A17-4B6A-B505-2E3068920814}" srcId="{31F99098-54D0-4374-A21E-E75AADCF99F0}" destId="{BAD69A83-3E98-4B27-83DF-CCA4843B3475}" srcOrd="0" destOrd="0" parTransId="{517057FE-23E4-4096-94D0-5111D199FDDE}" sibTransId="{45DAFC81-9D1F-4A8E-8A87-5D6B15CA4D43}"/>
    <dgm:cxn modelId="{D160680E-0967-404E-A0D4-996993AC2115}" type="presOf" srcId="{6BB48C0A-D391-4D07-B3BC-AA71278FEB08}" destId="{A0545FA3-51C6-4432-99A1-49C3F207FED9}" srcOrd="1" destOrd="0" presId="urn:microsoft.com/office/officeart/2005/8/layout/target3"/>
    <dgm:cxn modelId="{F564EA22-25A8-451A-816C-B362A1C5D442}" srcId="{FA3A1E91-7B39-4C9D-BA09-D05914299455}" destId="{47D758E5-1D20-42F2-A936-7C65E768994C}" srcOrd="1" destOrd="0" parTransId="{6CFB5776-BEBD-4696-9061-86AF5EDAF0A4}" sibTransId="{828D1086-56C8-45CC-A49E-D450DBD93E21}"/>
    <dgm:cxn modelId="{65111E25-7EBC-48DD-B679-E908951E7DC4}" srcId="{FA3A1E91-7B39-4C9D-BA09-D05914299455}" destId="{378707BD-6616-40C6-96D6-2610320B44C0}" srcOrd="2" destOrd="0" parTransId="{57513D15-473E-44F8-8D44-CBE42227E30A}" sibTransId="{7A9B191E-42AC-46D4-A8C3-B51CCCD7B58A}"/>
    <dgm:cxn modelId="{2BE4FA40-62DC-4526-B93B-DDB0464D0462}" type="presOf" srcId="{378707BD-6616-40C6-96D6-2610320B44C0}" destId="{25FD9CF0-5B73-4619-BC1C-82355616D48F}" srcOrd="1" destOrd="0" presId="urn:microsoft.com/office/officeart/2005/8/layout/target3"/>
    <dgm:cxn modelId="{8A911368-3DE1-454E-9C7F-C20C9D8E61E9}" type="presOf" srcId="{4F55C236-B504-4EAA-BD43-CDE22EA814E1}" destId="{FCE25C2F-BDB0-47B4-83D6-03CFD09918FF}" srcOrd="0" destOrd="0" presId="urn:microsoft.com/office/officeart/2005/8/layout/target3"/>
    <dgm:cxn modelId="{96C73050-3022-40C3-9FF8-B3F0C511E383}" type="presOf" srcId="{FF45C542-E77C-42F0-B09B-EA2BBB8558FD}" destId="{FCE25C2F-BDB0-47B4-83D6-03CFD09918FF}" srcOrd="0" destOrd="1" presId="urn:microsoft.com/office/officeart/2005/8/layout/target3"/>
    <dgm:cxn modelId="{0EC3BD50-73B0-4279-9B91-9F89801BD8FA}" type="presOf" srcId="{FA3A1E91-7B39-4C9D-BA09-D05914299455}" destId="{F4D7B65C-0D14-4249-AAEF-8736209C76FD}" srcOrd="0" destOrd="0" presId="urn:microsoft.com/office/officeart/2005/8/layout/target3"/>
    <dgm:cxn modelId="{3883D075-80D9-4FAD-96BC-5550BB9F7ECA}" type="presOf" srcId="{BAD69A83-3E98-4B27-83DF-CCA4843B3475}" destId="{EB500489-63F2-44C4-89A1-3263A74E18B9}" srcOrd="0" destOrd="0" presId="urn:microsoft.com/office/officeart/2005/8/layout/target3"/>
    <dgm:cxn modelId="{C6D1EF78-B3DE-44AD-A26A-F6F1954B9DCF}" srcId="{FA3A1E91-7B39-4C9D-BA09-D05914299455}" destId="{6BB48C0A-D391-4D07-B3BC-AA71278FEB08}" srcOrd="3" destOrd="0" parTransId="{531F0BD2-222B-4A8E-9B20-DFE2BD547CD3}" sibTransId="{D7550D22-4E19-438D-A0E4-DCDC6F1FDC01}"/>
    <dgm:cxn modelId="{A61E4759-B8BA-446C-9D66-067071CA50B2}" srcId="{FA3A1E91-7B39-4C9D-BA09-D05914299455}" destId="{31F99098-54D0-4374-A21E-E75AADCF99F0}" srcOrd="0" destOrd="0" parTransId="{95198809-C2A9-48D3-A0EA-F59D7EE1B8B1}" sibTransId="{F69C0D07-81CA-423F-B100-6C0275028004}"/>
    <dgm:cxn modelId="{08C20D8B-2BD8-4762-BF88-297D679EBE50}" srcId="{47D758E5-1D20-42F2-A936-7C65E768994C}" destId="{FF45C542-E77C-42F0-B09B-EA2BBB8558FD}" srcOrd="1" destOrd="0" parTransId="{06B4B496-A1F1-41AF-BEA2-2C537FEBF4C8}" sibTransId="{6F1377D4-F677-4F23-9D00-C14795691BBD}"/>
    <dgm:cxn modelId="{9326468F-68CB-45AC-9263-DF7B702ED164}" type="presOf" srcId="{FF056E08-29B8-44BF-9C83-3FE2F0685C8E}" destId="{13E947CA-80F2-4018-85F6-C22D9404C416}" srcOrd="0" destOrd="0" presId="urn:microsoft.com/office/officeart/2005/8/layout/target3"/>
    <dgm:cxn modelId="{736BFC8F-6134-490E-A5E0-24758D980D39}" type="presOf" srcId="{378707BD-6616-40C6-96D6-2610320B44C0}" destId="{4BB45FEB-0443-45F4-B5A6-DEE8198F5186}" srcOrd="0" destOrd="0" presId="urn:microsoft.com/office/officeart/2005/8/layout/target3"/>
    <dgm:cxn modelId="{B86DE790-6341-4066-A085-611601A5A851}" type="presOf" srcId="{31F99098-54D0-4374-A21E-E75AADCF99F0}" destId="{50D32748-E2EB-4331-89B1-0F85DE3A1EE6}" srcOrd="0" destOrd="0" presId="urn:microsoft.com/office/officeart/2005/8/layout/target3"/>
    <dgm:cxn modelId="{9F308D93-2E70-4A7C-8B33-3E67DC60F88E}" type="presOf" srcId="{96566328-EFBC-4AD5-B3B1-60E5ED0ADD3E}" destId="{F2E4FE79-7F4D-40FA-A371-2A6783DC02B1}" srcOrd="0" destOrd="0" presId="urn:microsoft.com/office/officeart/2005/8/layout/target3"/>
    <dgm:cxn modelId="{6928CAA3-E595-4D4A-9EBF-70684DE96558}" type="presOf" srcId="{31F99098-54D0-4374-A21E-E75AADCF99F0}" destId="{CF0D89A1-6C15-4DA6-A827-1FF448E656C7}" srcOrd="1" destOrd="0" presId="urn:microsoft.com/office/officeart/2005/8/layout/target3"/>
    <dgm:cxn modelId="{31886FA5-61FA-4547-8317-D85A85F8F383}" srcId="{6BB48C0A-D391-4D07-B3BC-AA71278FEB08}" destId="{96566328-EFBC-4AD5-B3B1-60E5ED0ADD3E}" srcOrd="0" destOrd="0" parTransId="{1185F2D2-858D-4971-86EB-607D7AE5A91E}" sibTransId="{8786C19C-01C3-42FE-A2FD-CFBD2A88E2EA}"/>
    <dgm:cxn modelId="{D9D6EEA8-B28B-4C2B-B647-A713AD3E9E9E}" type="presOf" srcId="{47D758E5-1D20-42F2-A936-7C65E768994C}" destId="{FC2360BD-2338-4121-BA44-D44805C4EEAA}" srcOrd="1" destOrd="0" presId="urn:microsoft.com/office/officeart/2005/8/layout/target3"/>
    <dgm:cxn modelId="{B9E2E1E3-92A0-4891-BE3A-5B90E68EA6D8}" type="presOf" srcId="{6BB48C0A-D391-4D07-B3BC-AA71278FEB08}" destId="{94D6FBF0-3C79-4C28-9D4C-352B7BC9A725}" srcOrd="0" destOrd="0" presId="urn:microsoft.com/office/officeart/2005/8/layout/target3"/>
    <dgm:cxn modelId="{2047ABF1-03D6-439A-ADE0-974B6B39DEB5}" srcId="{47D758E5-1D20-42F2-A936-7C65E768994C}" destId="{4F55C236-B504-4EAA-BD43-CDE22EA814E1}" srcOrd="0" destOrd="0" parTransId="{B4E3DEAE-72CF-4F8E-88E4-A15CE4764ADF}" sibTransId="{A2AA3A55-D848-40A3-B9DA-40989A5DBBE0}"/>
    <dgm:cxn modelId="{32A477F9-6A5B-40B9-A1F1-D69BF566CB0B}" srcId="{378707BD-6616-40C6-96D6-2610320B44C0}" destId="{FF056E08-29B8-44BF-9C83-3FE2F0685C8E}" srcOrd="0" destOrd="0" parTransId="{6C27473F-B243-44AB-8DCA-13E05EB32EB5}" sibTransId="{182B7445-C1F1-468C-8DA0-7C64BBFAD10D}"/>
    <dgm:cxn modelId="{DF131812-0F9A-42DC-8784-AC7E7AB2B463}" type="presParOf" srcId="{F4D7B65C-0D14-4249-AAEF-8736209C76FD}" destId="{31063B70-64AC-4E8C-9733-220E79996DAC}" srcOrd="0" destOrd="0" presId="urn:microsoft.com/office/officeart/2005/8/layout/target3"/>
    <dgm:cxn modelId="{87EBBBC4-46A4-4A35-8778-45DED0479750}" type="presParOf" srcId="{F4D7B65C-0D14-4249-AAEF-8736209C76FD}" destId="{2663DEB5-9523-4865-8A97-E96E35FD4B70}" srcOrd="1" destOrd="0" presId="urn:microsoft.com/office/officeart/2005/8/layout/target3"/>
    <dgm:cxn modelId="{CED040B4-1C2E-424C-8F66-D085FA3528CA}" type="presParOf" srcId="{F4D7B65C-0D14-4249-AAEF-8736209C76FD}" destId="{50D32748-E2EB-4331-89B1-0F85DE3A1EE6}" srcOrd="2" destOrd="0" presId="urn:microsoft.com/office/officeart/2005/8/layout/target3"/>
    <dgm:cxn modelId="{3113395B-B3BC-470F-A538-8957BB12C487}" type="presParOf" srcId="{F4D7B65C-0D14-4249-AAEF-8736209C76FD}" destId="{C43B1DCB-8ED1-42AB-B0BD-83DDFD9A0AF0}" srcOrd="3" destOrd="0" presId="urn:microsoft.com/office/officeart/2005/8/layout/target3"/>
    <dgm:cxn modelId="{BDB22008-00B6-4E4B-9803-B736271986E1}" type="presParOf" srcId="{F4D7B65C-0D14-4249-AAEF-8736209C76FD}" destId="{3F913572-9742-4970-AA0C-6C543BAA158B}" srcOrd="4" destOrd="0" presId="urn:microsoft.com/office/officeart/2005/8/layout/target3"/>
    <dgm:cxn modelId="{413B2DE8-C14C-4487-90B1-EBFB06331E0E}" type="presParOf" srcId="{F4D7B65C-0D14-4249-AAEF-8736209C76FD}" destId="{FC712A4E-9312-4009-B517-FF332CBF179C}" srcOrd="5" destOrd="0" presId="urn:microsoft.com/office/officeart/2005/8/layout/target3"/>
    <dgm:cxn modelId="{9E662F66-A5C5-41BC-813C-5002C7DB40B2}" type="presParOf" srcId="{F4D7B65C-0D14-4249-AAEF-8736209C76FD}" destId="{5E95745E-FC55-436B-B34F-9D33E836DD7A}" srcOrd="6" destOrd="0" presId="urn:microsoft.com/office/officeart/2005/8/layout/target3"/>
    <dgm:cxn modelId="{294A617B-8507-4178-9B08-D529A05B99F0}" type="presParOf" srcId="{F4D7B65C-0D14-4249-AAEF-8736209C76FD}" destId="{EE8BA9BF-86CE-4844-AD30-53C7EC9AC29B}" srcOrd="7" destOrd="0" presId="urn:microsoft.com/office/officeart/2005/8/layout/target3"/>
    <dgm:cxn modelId="{6DEB7D2C-BD06-4CEC-98B0-1F8DC781C1B2}" type="presParOf" srcId="{F4D7B65C-0D14-4249-AAEF-8736209C76FD}" destId="{4BB45FEB-0443-45F4-B5A6-DEE8198F5186}" srcOrd="8" destOrd="0" presId="urn:microsoft.com/office/officeart/2005/8/layout/target3"/>
    <dgm:cxn modelId="{B03A3AB7-1697-4458-A7E2-C71A41D75BC4}" type="presParOf" srcId="{F4D7B65C-0D14-4249-AAEF-8736209C76FD}" destId="{06FD9F40-9229-4769-9A1C-240BDC2B7DD5}" srcOrd="9" destOrd="0" presId="urn:microsoft.com/office/officeart/2005/8/layout/target3"/>
    <dgm:cxn modelId="{C0692F5C-1A28-4724-A48B-128FE7A2AD06}" type="presParOf" srcId="{F4D7B65C-0D14-4249-AAEF-8736209C76FD}" destId="{61ECF8DD-910E-40CB-94F5-D2DB8C2C016E}" srcOrd="10" destOrd="0" presId="urn:microsoft.com/office/officeart/2005/8/layout/target3"/>
    <dgm:cxn modelId="{27946431-EB99-4285-B12E-30F3A10BD157}" type="presParOf" srcId="{F4D7B65C-0D14-4249-AAEF-8736209C76FD}" destId="{94D6FBF0-3C79-4C28-9D4C-352B7BC9A725}" srcOrd="11" destOrd="0" presId="urn:microsoft.com/office/officeart/2005/8/layout/target3"/>
    <dgm:cxn modelId="{BAEBC114-F288-4360-932A-50F264461B39}" type="presParOf" srcId="{F4D7B65C-0D14-4249-AAEF-8736209C76FD}" destId="{CF0D89A1-6C15-4DA6-A827-1FF448E656C7}" srcOrd="12" destOrd="0" presId="urn:microsoft.com/office/officeart/2005/8/layout/target3"/>
    <dgm:cxn modelId="{4B31FE13-9552-4460-BEB1-E62B166D8FB0}" type="presParOf" srcId="{F4D7B65C-0D14-4249-AAEF-8736209C76FD}" destId="{EB500489-63F2-44C4-89A1-3263A74E18B9}" srcOrd="13" destOrd="0" presId="urn:microsoft.com/office/officeart/2005/8/layout/target3"/>
    <dgm:cxn modelId="{CCAD3C32-E714-4F66-BDFB-B2D60BCB3BBB}" type="presParOf" srcId="{F4D7B65C-0D14-4249-AAEF-8736209C76FD}" destId="{FC2360BD-2338-4121-BA44-D44805C4EEAA}" srcOrd="14" destOrd="0" presId="urn:microsoft.com/office/officeart/2005/8/layout/target3"/>
    <dgm:cxn modelId="{232BB8C3-39FD-4BDD-AA69-FFA77D841393}" type="presParOf" srcId="{F4D7B65C-0D14-4249-AAEF-8736209C76FD}" destId="{FCE25C2F-BDB0-47B4-83D6-03CFD09918FF}" srcOrd="15" destOrd="0" presId="urn:microsoft.com/office/officeart/2005/8/layout/target3"/>
    <dgm:cxn modelId="{7E7EBDFF-9F68-4CDA-925F-92C8B9AF37B8}" type="presParOf" srcId="{F4D7B65C-0D14-4249-AAEF-8736209C76FD}" destId="{25FD9CF0-5B73-4619-BC1C-82355616D48F}" srcOrd="16" destOrd="0" presId="urn:microsoft.com/office/officeart/2005/8/layout/target3"/>
    <dgm:cxn modelId="{E35CE142-B077-4E20-BF90-4DF558E9CD01}" type="presParOf" srcId="{F4D7B65C-0D14-4249-AAEF-8736209C76FD}" destId="{13E947CA-80F2-4018-85F6-C22D9404C416}" srcOrd="17" destOrd="0" presId="urn:microsoft.com/office/officeart/2005/8/layout/target3"/>
    <dgm:cxn modelId="{ECC1842B-E8D4-4129-B38E-495B5521D779}" type="presParOf" srcId="{F4D7B65C-0D14-4249-AAEF-8736209C76FD}" destId="{A0545FA3-51C6-4432-99A1-49C3F207FED9}" srcOrd="18" destOrd="0" presId="urn:microsoft.com/office/officeart/2005/8/layout/target3"/>
    <dgm:cxn modelId="{E92E521A-7C2C-41C7-8BD3-FD9187B2188C}" type="presParOf" srcId="{F4D7B65C-0D14-4249-AAEF-8736209C76FD}" destId="{F2E4FE79-7F4D-40FA-A371-2A6783DC02B1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3A1E91-7B39-4C9D-BA09-D05914299455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D758E5-1D20-42F2-A936-7C65E768994C}">
      <dgm:prSet phldrT="[Text]" custT="1"/>
      <dgm:spPr/>
      <dgm:t>
        <a:bodyPr/>
        <a:lstStyle/>
        <a:p>
          <a:pPr algn="ctr"/>
          <a:r>
            <a:rPr lang="en-US" sz="2000" dirty="0">
              <a:solidFill>
                <a:schemeClr val="accent1">
                  <a:lumMod val="50000"/>
                </a:schemeClr>
              </a:solidFill>
            </a:rPr>
            <a:t>Expanded part numbers</a:t>
          </a:r>
        </a:p>
      </dgm:t>
    </dgm:pt>
    <dgm:pt modelId="{6CFB5776-BEBD-4696-9061-86AF5EDAF0A4}" type="parTrans" cxnId="{F564EA22-25A8-451A-816C-B362A1C5D442}">
      <dgm:prSet/>
      <dgm:spPr/>
      <dgm:t>
        <a:bodyPr/>
        <a:lstStyle/>
        <a:p>
          <a:endParaRPr lang="en-US" sz="2000">
            <a:solidFill>
              <a:schemeClr val="accent1">
                <a:lumMod val="50000"/>
              </a:schemeClr>
            </a:solidFill>
          </a:endParaRPr>
        </a:p>
      </dgm:t>
    </dgm:pt>
    <dgm:pt modelId="{828D1086-56C8-45CC-A49E-D450DBD93E21}" type="sibTrans" cxnId="{F564EA22-25A8-451A-816C-B362A1C5D442}">
      <dgm:prSet/>
      <dgm:spPr/>
      <dgm:t>
        <a:bodyPr/>
        <a:lstStyle/>
        <a:p>
          <a:endParaRPr lang="en-US" sz="2000">
            <a:solidFill>
              <a:schemeClr val="accent1">
                <a:lumMod val="50000"/>
              </a:schemeClr>
            </a:solidFill>
          </a:endParaRPr>
        </a:p>
      </dgm:t>
    </dgm:pt>
    <dgm:pt modelId="{6BB48C0A-D391-4D07-B3BC-AA71278FEB08}">
      <dgm:prSet phldrT="[Text]" custT="1"/>
      <dgm:spPr/>
      <dgm:t>
        <a:bodyPr/>
        <a:lstStyle/>
        <a:p>
          <a:r>
            <a:rPr lang="en-US" sz="2000" dirty="0">
              <a:solidFill>
                <a:schemeClr val="accent1">
                  <a:lumMod val="50000"/>
                </a:schemeClr>
              </a:solidFill>
            </a:rPr>
            <a:t>Increased planner head count</a:t>
          </a:r>
        </a:p>
      </dgm:t>
    </dgm:pt>
    <dgm:pt modelId="{531F0BD2-222B-4A8E-9B20-DFE2BD547CD3}" type="parTrans" cxnId="{C6D1EF78-B3DE-44AD-A26A-F6F1954B9DCF}">
      <dgm:prSet/>
      <dgm:spPr/>
      <dgm:t>
        <a:bodyPr/>
        <a:lstStyle/>
        <a:p>
          <a:endParaRPr lang="en-US" sz="2000">
            <a:solidFill>
              <a:schemeClr val="accent1">
                <a:lumMod val="50000"/>
              </a:schemeClr>
            </a:solidFill>
          </a:endParaRPr>
        </a:p>
      </dgm:t>
    </dgm:pt>
    <dgm:pt modelId="{D7550D22-4E19-438D-A0E4-DCDC6F1FDC01}" type="sibTrans" cxnId="{C6D1EF78-B3DE-44AD-A26A-F6F1954B9DCF}">
      <dgm:prSet/>
      <dgm:spPr/>
      <dgm:t>
        <a:bodyPr/>
        <a:lstStyle/>
        <a:p>
          <a:endParaRPr lang="en-US" sz="2000">
            <a:solidFill>
              <a:schemeClr val="accent1">
                <a:lumMod val="50000"/>
              </a:schemeClr>
            </a:solidFill>
          </a:endParaRPr>
        </a:p>
      </dgm:t>
    </dgm:pt>
    <dgm:pt modelId="{378707BD-6616-40C6-96D6-2610320B44C0}">
      <dgm:prSet phldrT="[Text]" custT="1"/>
      <dgm:spPr/>
      <dgm:t>
        <a:bodyPr/>
        <a:lstStyle/>
        <a:p>
          <a:r>
            <a:rPr lang="en-US" sz="2000" dirty="0">
              <a:solidFill>
                <a:schemeClr val="accent1">
                  <a:lumMod val="50000"/>
                </a:schemeClr>
              </a:solidFill>
            </a:rPr>
            <a:t>Larger purchasing amount</a:t>
          </a:r>
        </a:p>
      </dgm:t>
    </dgm:pt>
    <dgm:pt modelId="{7A9B191E-42AC-46D4-A8C3-B51CCCD7B58A}" type="sibTrans" cxnId="{65111E25-7EBC-48DD-B679-E908951E7DC4}">
      <dgm:prSet/>
      <dgm:spPr/>
      <dgm:t>
        <a:bodyPr/>
        <a:lstStyle/>
        <a:p>
          <a:endParaRPr lang="en-US" sz="2000">
            <a:solidFill>
              <a:schemeClr val="accent1">
                <a:lumMod val="50000"/>
              </a:schemeClr>
            </a:solidFill>
          </a:endParaRPr>
        </a:p>
      </dgm:t>
    </dgm:pt>
    <dgm:pt modelId="{57513D15-473E-44F8-8D44-CBE42227E30A}" type="parTrans" cxnId="{65111E25-7EBC-48DD-B679-E908951E7DC4}">
      <dgm:prSet/>
      <dgm:spPr/>
      <dgm:t>
        <a:bodyPr/>
        <a:lstStyle/>
        <a:p>
          <a:endParaRPr lang="en-US" sz="2000">
            <a:solidFill>
              <a:schemeClr val="accent1">
                <a:lumMod val="50000"/>
              </a:schemeClr>
            </a:solidFill>
          </a:endParaRPr>
        </a:p>
      </dgm:t>
    </dgm:pt>
    <dgm:pt modelId="{31F99098-54D0-4374-A21E-E75AADCF99F0}">
      <dgm:prSet phldrT="[Text]" custT="1"/>
      <dgm:spPr/>
      <dgm:t>
        <a:bodyPr/>
        <a:lstStyle/>
        <a:p>
          <a:pPr algn="ctr"/>
          <a:r>
            <a:rPr lang="en-US" sz="2000" dirty="0">
              <a:solidFill>
                <a:schemeClr val="accent1">
                  <a:lumMod val="50000"/>
                </a:schemeClr>
              </a:solidFill>
            </a:rPr>
            <a:t>Scope Expansion: Larger number of commodities</a:t>
          </a:r>
        </a:p>
      </dgm:t>
    </dgm:pt>
    <dgm:pt modelId="{F69C0D07-81CA-423F-B100-6C0275028004}" type="sibTrans" cxnId="{A61E4759-B8BA-446C-9D66-067071CA50B2}">
      <dgm:prSet/>
      <dgm:spPr/>
      <dgm:t>
        <a:bodyPr/>
        <a:lstStyle/>
        <a:p>
          <a:endParaRPr lang="en-US" sz="2000">
            <a:solidFill>
              <a:schemeClr val="accent1">
                <a:lumMod val="50000"/>
              </a:schemeClr>
            </a:solidFill>
          </a:endParaRPr>
        </a:p>
      </dgm:t>
    </dgm:pt>
    <dgm:pt modelId="{95198809-C2A9-48D3-A0EA-F59D7EE1B8B1}" type="parTrans" cxnId="{A61E4759-B8BA-446C-9D66-067071CA50B2}">
      <dgm:prSet/>
      <dgm:spPr/>
      <dgm:t>
        <a:bodyPr/>
        <a:lstStyle/>
        <a:p>
          <a:endParaRPr lang="en-US" sz="2000">
            <a:solidFill>
              <a:schemeClr val="accent1">
                <a:lumMod val="50000"/>
              </a:schemeClr>
            </a:solidFill>
          </a:endParaRPr>
        </a:p>
      </dgm:t>
    </dgm:pt>
    <dgm:pt modelId="{F4D7B65C-0D14-4249-AAEF-8736209C76FD}" type="pres">
      <dgm:prSet presAssocID="{FA3A1E91-7B39-4C9D-BA09-D0591429945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31063B70-64AC-4E8C-9733-220E79996DAC}" type="pres">
      <dgm:prSet presAssocID="{31F99098-54D0-4374-A21E-E75AADCF99F0}" presName="circle1" presStyleLbl="node1" presStyleIdx="0" presStyleCnt="4"/>
      <dgm:spPr/>
    </dgm:pt>
    <dgm:pt modelId="{2663DEB5-9523-4865-8A97-E96E35FD4B70}" type="pres">
      <dgm:prSet presAssocID="{31F99098-54D0-4374-A21E-E75AADCF99F0}" presName="space" presStyleCnt="0"/>
      <dgm:spPr/>
    </dgm:pt>
    <dgm:pt modelId="{50D32748-E2EB-4331-89B1-0F85DE3A1EE6}" type="pres">
      <dgm:prSet presAssocID="{31F99098-54D0-4374-A21E-E75AADCF99F0}" presName="rect1" presStyleLbl="alignAcc1" presStyleIdx="0" presStyleCnt="4"/>
      <dgm:spPr/>
    </dgm:pt>
    <dgm:pt modelId="{C43B1DCB-8ED1-42AB-B0BD-83DDFD9A0AF0}" type="pres">
      <dgm:prSet presAssocID="{47D758E5-1D20-42F2-A936-7C65E768994C}" presName="vertSpace2" presStyleLbl="node1" presStyleIdx="0" presStyleCnt="4"/>
      <dgm:spPr/>
    </dgm:pt>
    <dgm:pt modelId="{3F913572-9742-4970-AA0C-6C543BAA158B}" type="pres">
      <dgm:prSet presAssocID="{47D758E5-1D20-42F2-A936-7C65E768994C}" presName="circle2" presStyleLbl="node1" presStyleIdx="1" presStyleCnt="4"/>
      <dgm:spPr/>
    </dgm:pt>
    <dgm:pt modelId="{FC712A4E-9312-4009-B517-FF332CBF179C}" type="pres">
      <dgm:prSet presAssocID="{47D758E5-1D20-42F2-A936-7C65E768994C}" presName="rect2" presStyleLbl="alignAcc1" presStyleIdx="1" presStyleCnt="4" custLinFactNeighborX="-7" custLinFactNeighborY="737"/>
      <dgm:spPr/>
    </dgm:pt>
    <dgm:pt modelId="{5E95745E-FC55-436B-B34F-9D33E836DD7A}" type="pres">
      <dgm:prSet presAssocID="{378707BD-6616-40C6-96D6-2610320B44C0}" presName="vertSpace3" presStyleLbl="node1" presStyleIdx="1" presStyleCnt="4"/>
      <dgm:spPr/>
    </dgm:pt>
    <dgm:pt modelId="{EE8BA9BF-86CE-4844-AD30-53C7EC9AC29B}" type="pres">
      <dgm:prSet presAssocID="{378707BD-6616-40C6-96D6-2610320B44C0}" presName="circle3" presStyleLbl="node1" presStyleIdx="2" presStyleCnt="4"/>
      <dgm:spPr/>
    </dgm:pt>
    <dgm:pt modelId="{4BB45FEB-0443-45F4-B5A6-DEE8198F5186}" type="pres">
      <dgm:prSet presAssocID="{378707BD-6616-40C6-96D6-2610320B44C0}" presName="rect3" presStyleLbl="alignAcc1" presStyleIdx="2" presStyleCnt="4" custLinFactNeighborX="-7" custLinFactNeighborY="3954"/>
      <dgm:spPr/>
    </dgm:pt>
    <dgm:pt modelId="{06FD9F40-9229-4769-9A1C-240BDC2B7DD5}" type="pres">
      <dgm:prSet presAssocID="{6BB48C0A-D391-4D07-B3BC-AA71278FEB08}" presName="vertSpace4" presStyleLbl="node1" presStyleIdx="2" presStyleCnt="4"/>
      <dgm:spPr/>
    </dgm:pt>
    <dgm:pt modelId="{61ECF8DD-910E-40CB-94F5-D2DB8C2C016E}" type="pres">
      <dgm:prSet presAssocID="{6BB48C0A-D391-4D07-B3BC-AA71278FEB08}" presName="circle4" presStyleLbl="node1" presStyleIdx="3" presStyleCnt="4"/>
      <dgm:spPr/>
    </dgm:pt>
    <dgm:pt modelId="{94D6FBF0-3C79-4C28-9D4C-352B7BC9A725}" type="pres">
      <dgm:prSet presAssocID="{6BB48C0A-D391-4D07-B3BC-AA71278FEB08}" presName="rect4" presStyleLbl="alignAcc1" presStyleIdx="3" presStyleCnt="4"/>
      <dgm:spPr/>
    </dgm:pt>
    <dgm:pt modelId="{EA7146DC-DE21-49D6-B33A-0748ABF18663}" type="pres">
      <dgm:prSet presAssocID="{31F99098-54D0-4374-A21E-E75AADCF99F0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D13C0FE2-8CEF-4B45-82F3-EF8F1B097612}" type="pres">
      <dgm:prSet presAssocID="{47D758E5-1D20-42F2-A936-7C65E768994C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77191C11-4C71-4637-BD0C-56B76749D7FC}" type="pres">
      <dgm:prSet presAssocID="{378707BD-6616-40C6-96D6-2610320B44C0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2CC0E10E-8CDE-4328-BC02-86C6301F1EF8}" type="pres">
      <dgm:prSet presAssocID="{6BB48C0A-D391-4D07-B3BC-AA71278FEB08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C36B0408-6816-4F65-8C0D-059F0049783D}" type="presOf" srcId="{47D758E5-1D20-42F2-A936-7C65E768994C}" destId="{FC712A4E-9312-4009-B517-FF332CBF179C}" srcOrd="0" destOrd="0" presId="urn:microsoft.com/office/officeart/2005/8/layout/target3"/>
    <dgm:cxn modelId="{080CF911-BC86-4A86-A087-AB481FA8A6A8}" type="presOf" srcId="{6BB48C0A-D391-4D07-B3BC-AA71278FEB08}" destId="{2CC0E10E-8CDE-4328-BC02-86C6301F1EF8}" srcOrd="1" destOrd="0" presId="urn:microsoft.com/office/officeart/2005/8/layout/target3"/>
    <dgm:cxn modelId="{F564EA22-25A8-451A-816C-B362A1C5D442}" srcId="{FA3A1E91-7B39-4C9D-BA09-D05914299455}" destId="{47D758E5-1D20-42F2-A936-7C65E768994C}" srcOrd="1" destOrd="0" parTransId="{6CFB5776-BEBD-4696-9061-86AF5EDAF0A4}" sibTransId="{828D1086-56C8-45CC-A49E-D450DBD93E21}"/>
    <dgm:cxn modelId="{65111E25-7EBC-48DD-B679-E908951E7DC4}" srcId="{FA3A1E91-7B39-4C9D-BA09-D05914299455}" destId="{378707BD-6616-40C6-96D6-2610320B44C0}" srcOrd="2" destOrd="0" parTransId="{57513D15-473E-44F8-8D44-CBE42227E30A}" sibTransId="{7A9B191E-42AC-46D4-A8C3-B51CCCD7B58A}"/>
    <dgm:cxn modelId="{0EC3BD50-73B0-4279-9B91-9F89801BD8FA}" type="presOf" srcId="{FA3A1E91-7B39-4C9D-BA09-D05914299455}" destId="{F4D7B65C-0D14-4249-AAEF-8736209C76FD}" srcOrd="0" destOrd="0" presId="urn:microsoft.com/office/officeart/2005/8/layout/target3"/>
    <dgm:cxn modelId="{C6D1EF78-B3DE-44AD-A26A-F6F1954B9DCF}" srcId="{FA3A1E91-7B39-4C9D-BA09-D05914299455}" destId="{6BB48C0A-D391-4D07-B3BC-AA71278FEB08}" srcOrd="3" destOrd="0" parTransId="{531F0BD2-222B-4A8E-9B20-DFE2BD547CD3}" sibTransId="{D7550D22-4E19-438D-A0E4-DCDC6F1FDC01}"/>
    <dgm:cxn modelId="{A61E4759-B8BA-446C-9D66-067071CA50B2}" srcId="{FA3A1E91-7B39-4C9D-BA09-D05914299455}" destId="{31F99098-54D0-4374-A21E-E75AADCF99F0}" srcOrd="0" destOrd="0" parTransId="{95198809-C2A9-48D3-A0EA-F59D7EE1B8B1}" sibTransId="{F69C0D07-81CA-423F-B100-6C0275028004}"/>
    <dgm:cxn modelId="{33779A84-4BD8-4170-A9BE-0686335E8FBC}" type="presOf" srcId="{378707BD-6616-40C6-96D6-2610320B44C0}" destId="{77191C11-4C71-4637-BD0C-56B76749D7FC}" srcOrd="1" destOrd="0" presId="urn:microsoft.com/office/officeart/2005/8/layout/target3"/>
    <dgm:cxn modelId="{736BFC8F-6134-490E-A5E0-24758D980D39}" type="presOf" srcId="{378707BD-6616-40C6-96D6-2610320B44C0}" destId="{4BB45FEB-0443-45F4-B5A6-DEE8198F5186}" srcOrd="0" destOrd="0" presId="urn:microsoft.com/office/officeart/2005/8/layout/target3"/>
    <dgm:cxn modelId="{B86DE790-6341-4066-A085-611601A5A851}" type="presOf" srcId="{31F99098-54D0-4374-A21E-E75AADCF99F0}" destId="{50D32748-E2EB-4331-89B1-0F85DE3A1EE6}" srcOrd="0" destOrd="0" presId="urn:microsoft.com/office/officeart/2005/8/layout/target3"/>
    <dgm:cxn modelId="{2DCDCFAA-3BC6-45C6-89BE-CE40897D7862}" type="presOf" srcId="{31F99098-54D0-4374-A21E-E75AADCF99F0}" destId="{EA7146DC-DE21-49D6-B33A-0748ABF18663}" srcOrd="1" destOrd="0" presId="urn:microsoft.com/office/officeart/2005/8/layout/target3"/>
    <dgm:cxn modelId="{B9E2E1E3-92A0-4891-BE3A-5B90E68EA6D8}" type="presOf" srcId="{6BB48C0A-D391-4D07-B3BC-AA71278FEB08}" destId="{94D6FBF0-3C79-4C28-9D4C-352B7BC9A725}" srcOrd="0" destOrd="0" presId="urn:microsoft.com/office/officeart/2005/8/layout/target3"/>
    <dgm:cxn modelId="{27BA87F2-8AF1-496F-84A0-90A33301230D}" type="presOf" srcId="{47D758E5-1D20-42F2-A936-7C65E768994C}" destId="{D13C0FE2-8CEF-4B45-82F3-EF8F1B097612}" srcOrd="1" destOrd="0" presId="urn:microsoft.com/office/officeart/2005/8/layout/target3"/>
    <dgm:cxn modelId="{DF131812-0F9A-42DC-8784-AC7E7AB2B463}" type="presParOf" srcId="{F4D7B65C-0D14-4249-AAEF-8736209C76FD}" destId="{31063B70-64AC-4E8C-9733-220E79996DAC}" srcOrd="0" destOrd="0" presId="urn:microsoft.com/office/officeart/2005/8/layout/target3"/>
    <dgm:cxn modelId="{87EBBBC4-46A4-4A35-8778-45DED0479750}" type="presParOf" srcId="{F4D7B65C-0D14-4249-AAEF-8736209C76FD}" destId="{2663DEB5-9523-4865-8A97-E96E35FD4B70}" srcOrd="1" destOrd="0" presId="urn:microsoft.com/office/officeart/2005/8/layout/target3"/>
    <dgm:cxn modelId="{CED040B4-1C2E-424C-8F66-D085FA3528CA}" type="presParOf" srcId="{F4D7B65C-0D14-4249-AAEF-8736209C76FD}" destId="{50D32748-E2EB-4331-89B1-0F85DE3A1EE6}" srcOrd="2" destOrd="0" presId="urn:microsoft.com/office/officeart/2005/8/layout/target3"/>
    <dgm:cxn modelId="{3113395B-B3BC-470F-A538-8957BB12C487}" type="presParOf" srcId="{F4D7B65C-0D14-4249-AAEF-8736209C76FD}" destId="{C43B1DCB-8ED1-42AB-B0BD-83DDFD9A0AF0}" srcOrd="3" destOrd="0" presId="urn:microsoft.com/office/officeart/2005/8/layout/target3"/>
    <dgm:cxn modelId="{BDB22008-00B6-4E4B-9803-B736271986E1}" type="presParOf" srcId="{F4D7B65C-0D14-4249-AAEF-8736209C76FD}" destId="{3F913572-9742-4970-AA0C-6C543BAA158B}" srcOrd="4" destOrd="0" presId="urn:microsoft.com/office/officeart/2005/8/layout/target3"/>
    <dgm:cxn modelId="{413B2DE8-C14C-4487-90B1-EBFB06331E0E}" type="presParOf" srcId="{F4D7B65C-0D14-4249-AAEF-8736209C76FD}" destId="{FC712A4E-9312-4009-B517-FF332CBF179C}" srcOrd="5" destOrd="0" presId="urn:microsoft.com/office/officeart/2005/8/layout/target3"/>
    <dgm:cxn modelId="{9E662F66-A5C5-41BC-813C-5002C7DB40B2}" type="presParOf" srcId="{F4D7B65C-0D14-4249-AAEF-8736209C76FD}" destId="{5E95745E-FC55-436B-B34F-9D33E836DD7A}" srcOrd="6" destOrd="0" presId="urn:microsoft.com/office/officeart/2005/8/layout/target3"/>
    <dgm:cxn modelId="{294A617B-8507-4178-9B08-D529A05B99F0}" type="presParOf" srcId="{F4D7B65C-0D14-4249-AAEF-8736209C76FD}" destId="{EE8BA9BF-86CE-4844-AD30-53C7EC9AC29B}" srcOrd="7" destOrd="0" presId="urn:microsoft.com/office/officeart/2005/8/layout/target3"/>
    <dgm:cxn modelId="{6DEB7D2C-BD06-4CEC-98B0-1F8DC781C1B2}" type="presParOf" srcId="{F4D7B65C-0D14-4249-AAEF-8736209C76FD}" destId="{4BB45FEB-0443-45F4-B5A6-DEE8198F5186}" srcOrd="8" destOrd="0" presId="urn:microsoft.com/office/officeart/2005/8/layout/target3"/>
    <dgm:cxn modelId="{B03A3AB7-1697-4458-A7E2-C71A41D75BC4}" type="presParOf" srcId="{F4D7B65C-0D14-4249-AAEF-8736209C76FD}" destId="{06FD9F40-9229-4769-9A1C-240BDC2B7DD5}" srcOrd="9" destOrd="0" presId="urn:microsoft.com/office/officeart/2005/8/layout/target3"/>
    <dgm:cxn modelId="{C0692F5C-1A28-4724-A48B-128FE7A2AD06}" type="presParOf" srcId="{F4D7B65C-0D14-4249-AAEF-8736209C76FD}" destId="{61ECF8DD-910E-40CB-94F5-D2DB8C2C016E}" srcOrd="10" destOrd="0" presId="urn:microsoft.com/office/officeart/2005/8/layout/target3"/>
    <dgm:cxn modelId="{27946431-EB99-4285-B12E-30F3A10BD157}" type="presParOf" srcId="{F4D7B65C-0D14-4249-AAEF-8736209C76FD}" destId="{94D6FBF0-3C79-4C28-9D4C-352B7BC9A725}" srcOrd="11" destOrd="0" presId="urn:microsoft.com/office/officeart/2005/8/layout/target3"/>
    <dgm:cxn modelId="{35345D42-7997-4FD5-8835-BA4B836FDB80}" type="presParOf" srcId="{F4D7B65C-0D14-4249-AAEF-8736209C76FD}" destId="{EA7146DC-DE21-49D6-B33A-0748ABF18663}" srcOrd="12" destOrd="0" presId="urn:microsoft.com/office/officeart/2005/8/layout/target3"/>
    <dgm:cxn modelId="{F9825A44-9B92-4368-9EF2-73C3108FF4DB}" type="presParOf" srcId="{F4D7B65C-0D14-4249-AAEF-8736209C76FD}" destId="{D13C0FE2-8CEF-4B45-82F3-EF8F1B097612}" srcOrd="13" destOrd="0" presId="urn:microsoft.com/office/officeart/2005/8/layout/target3"/>
    <dgm:cxn modelId="{27AA1863-E2D7-4017-A389-112184368D81}" type="presParOf" srcId="{F4D7B65C-0D14-4249-AAEF-8736209C76FD}" destId="{77191C11-4C71-4637-BD0C-56B76749D7FC}" srcOrd="14" destOrd="0" presId="urn:microsoft.com/office/officeart/2005/8/layout/target3"/>
    <dgm:cxn modelId="{3445C0A4-B982-4815-A3DE-AF5DD3176E5A}" type="presParOf" srcId="{F4D7B65C-0D14-4249-AAEF-8736209C76FD}" destId="{2CC0E10E-8CDE-4328-BC02-86C6301F1EF8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EC9B18-C76D-4B86-8226-21F8F80437CD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36622C3-6FA1-4000-A4D7-80222953F7A5}">
      <dgm:prSet phldrT="[Text]" custT="1"/>
      <dgm:spPr/>
      <dgm:t>
        <a:bodyPr/>
        <a:lstStyle/>
        <a:p>
          <a:r>
            <a:rPr lang="en-US" sz="2400" dirty="0"/>
            <a:t>Project Members</a:t>
          </a:r>
          <a:endParaRPr lang="en-GB" sz="2400" dirty="0"/>
        </a:p>
      </dgm:t>
    </dgm:pt>
    <dgm:pt modelId="{F741FA84-97D6-4C87-A51E-6F40F031FEB4}" type="parTrans" cxnId="{C708AE86-6900-412F-A0B3-4C02A3DCB988}">
      <dgm:prSet/>
      <dgm:spPr/>
      <dgm:t>
        <a:bodyPr/>
        <a:lstStyle/>
        <a:p>
          <a:endParaRPr lang="en-GB"/>
        </a:p>
      </dgm:t>
    </dgm:pt>
    <dgm:pt modelId="{C0E583F7-CE37-4B50-999E-21A32D022D13}" type="sibTrans" cxnId="{C708AE86-6900-412F-A0B3-4C02A3DCB988}">
      <dgm:prSet/>
      <dgm:spPr/>
      <dgm:t>
        <a:bodyPr/>
        <a:lstStyle/>
        <a:p>
          <a:endParaRPr lang="en-GB"/>
        </a:p>
      </dgm:t>
    </dgm:pt>
    <dgm:pt modelId="{DAE995E5-6E75-4370-A18E-A8E8884F9F36}">
      <dgm:prSet phldrT="[Text]" custT="1"/>
      <dgm:spPr/>
      <dgm:t>
        <a:bodyPr/>
        <a:lstStyle/>
        <a:p>
          <a:r>
            <a:rPr lang="en-GB" sz="1500" dirty="0">
              <a:solidFill>
                <a:schemeClr val="tx1"/>
              </a:solidFill>
            </a:rPr>
            <a:t>Project lead: James Kuo / Irene Liu</a:t>
          </a:r>
        </a:p>
      </dgm:t>
    </dgm:pt>
    <dgm:pt modelId="{3E2F2FE6-509C-461C-A62C-FDD153038033}" type="parTrans" cxnId="{6A8A412A-4EFB-4F1B-89B8-D8563FF8A160}">
      <dgm:prSet/>
      <dgm:spPr/>
      <dgm:t>
        <a:bodyPr/>
        <a:lstStyle/>
        <a:p>
          <a:endParaRPr lang="en-GB"/>
        </a:p>
      </dgm:t>
    </dgm:pt>
    <dgm:pt modelId="{C01E5215-7FC5-4CAD-86B5-C101647FD2E1}" type="sibTrans" cxnId="{6A8A412A-4EFB-4F1B-89B8-D8563FF8A160}">
      <dgm:prSet/>
      <dgm:spPr/>
      <dgm:t>
        <a:bodyPr/>
        <a:lstStyle/>
        <a:p>
          <a:endParaRPr lang="en-GB"/>
        </a:p>
      </dgm:t>
    </dgm:pt>
    <dgm:pt modelId="{CAAA466F-5E3B-4C6A-848D-37D9407C9841}">
      <dgm:prSet phldrT="[Text]" custT="1"/>
      <dgm:spPr/>
      <dgm:t>
        <a:bodyPr/>
        <a:lstStyle/>
        <a:p>
          <a:r>
            <a:rPr lang="en-US" sz="2400" dirty="0"/>
            <a:t>Commodities</a:t>
          </a:r>
          <a:endParaRPr lang="en-GB" sz="2400" dirty="0"/>
        </a:p>
      </dgm:t>
    </dgm:pt>
    <dgm:pt modelId="{22F98407-4368-4684-AA13-01DF112348D7}" type="parTrans" cxnId="{E3EE192C-13BA-452D-86F0-736A2F75ED3D}">
      <dgm:prSet/>
      <dgm:spPr/>
      <dgm:t>
        <a:bodyPr/>
        <a:lstStyle/>
        <a:p>
          <a:endParaRPr lang="en-GB"/>
        </a:p>
      </dgm:t>
    </dgm:pt>
    <dgm:pt modelId="{E9F73B78-3D84-49AD-B54D-5B8B8CE43E34}" type="sibTrans" cxnId="{E3EE192C-13BA-452D-86F0-736A2F75ED3D}">
      <dgm:prSet/>
      <dgm:spPr/>
      <dgm:t>
        <a:bodyPr/>
        <a:lstStyle/>
        <a:p>
          <a:endParaRPr lang="en-GB"/>
        </a:p>
      </dgm:t>
    </dgm:pt>
    <dgm:pt modelId="{D77953A6-2949-4337-A1B8-45561F067637}">
      <dgm:prSet phldrT="[Text]" custT="1"/>
      <dgm:spPr/>
      <dgm:t>
        <a:bodyPr/>
        <a:lstStyle/>
        <a:p>
          <a:pPr>
            <a:buNone/>
          </a:pPr>
          <a:r>
            <a:rPr lang="en-GB" sz="1500" dirty="0">
              <a:solidFill>
                <a:schemeClr val="tx1"/>
              </a:solidFill>
            </a:rPr>
            <a:t>	Notebook Metal / Notebook Keyboard / Desktop Keyboard / Thermal Fan / </a:t>
          </a:r>
          <a:r>
            <a:rPr lang="en-GB" sz="1500" dirty="0" err="1">
              <a:solidFill>
                <a:schemeClr val="tx1"/>
              </a:solidFill>
            </a:rPr>
            <a:t>Clickpad</a:t>
          </a:r>
          <a:r>
            <a:rPr lang="en-GB" sz="1500" dirty="0">
              <a:solidFill>
                <a:schemeClr val="tx1"/>
              </a:solidFill>
            </a:rPr>
            <a:t> Module / IMR</a:t>
          </a:r>
        </a:p>
      </dgm:t>
    </dgm:pt>
    <dgm:pt modelId="{73306404-B43B-4652-9C00-5645CECA4FC9}" type="parTrans" cxnId="{0B99292F-5E6A-4B6D-8082-FE0E823DCFBB}">
      <dgm:prSet/>
      <dgm:spPr/>
      <dgm:t>
        <a:bodyPr/>
        <a:lstStyle/>
        <a:p>
          <a:endParaRPr lang="en-GB"/>
        </a:p>
      </dgm:t>
    </dgm:pt>
    <dgm:pt modelId="{6C781E79-B025-4334-A14E-BDA3ABCBB1C8}" type="sibTrans" cxnId="{0B99292F-5E6A-4B6D-8082-FE0E823DCFBB}">
      <dgm:prSet/>
      <dgm:spPr/>
      <dgm:t>
        <a:bodyPr/>
        <a:lstStyle/>
        <a:p>
          <a:endParaRPr lang="en-GB"/>
        </a:p>
      </dgm:t>
    </dgm:pt>
    <dgm:pt modelId="{F1C55629-575A-4445-BC53-5705540B5076}">
      <dgm:prSet phldrT="[Text]" custT="1"/>
      <dgm:spPr/>
      <dgm:t>
        <a:bodyPr/>
        <a:lstStyle/>
        <a:p>
          <a:r>
            <a:rPr lang="en-US" sz="2400" dirty="0"/>
            <a:t>Objective</a:t>
          </a:r>
          <a:endParaRPr lang="en-GB" sz="2400" dirty="0"/>
        </a:p>
      </dgm:t>
    </dgm:pt>
    <dgm:pt modelId="{91C3D86F-0B69-4D0C-8952-B6BB2C109D40}" type="parTrans" cxnId="{5CA2F8C5-D449-45C3-B18E-345D478B8F21}">
      <dgm:prSet/>
      <dgm:spPr/>
      <dgm:t>
        <a:bodyPr/>
        <a:lstStyle/>
        <a:p>
          <a:endParaRPr lang="en-GB"/>
        </a:p>
      </dgm:t>
    </dgm:pt>
    <dgm:pt modelId="{35034160-A086-448D-9363-F6F89F54F64B}" type="sibTrans" cxnId="{5CA2F8C5-D449-45C3-B18E-345D478B8F21}">
      <dgm:prSet/>
      <dgm:spPr/>
      <dgm:t>
        <a:bodyPr/>
        <a:lstStyle/>
        <a:p>
          <a:endParaRPr lang="en-GB"/>
        </a:p>
      </dgm:t>
    </dgm:pt>
    <dgm:pt modelId="{512A89F8-137F-41A9-AFA2-95F0FFA43A3A}">
      <dgm:prSet phldrT="[Text]" custT="1"/>
      <dgm:spPr/>
      <dgm:t>
        <a:bodyPr/>
        <a:lstStyle/>
        <a:p>
          <a:pPr>
            <a:buNone/>
          </a:pPr>
          <a:r>
            <a:rPr lang="en-GB" sz="1500" dirty="0">
              <a:solidFill>
                <a:schemeClr val="tx1"/>
              </a:solidFill>
            </a:rPr>
            <a:t>	Automate GTK planners' manual work of retrieving and formatting reports to reduce total processing time, prevent operating errors, and increase data accuracy. </a:t>
          </a:r>
          <a:endParaRPr lang="en-GB" sz="1500" dirty="0">
            <a:solidFill>
              <a:srgbClr val="C00000"/>
            </a:solidFill>
          </a:endParaRPr>
        </a:p>
      </dgm:t>
    </dgm:pt>
    <dgm:pt modelId="{F9355BF5-69C5-4B32-88D3-3520501C687B}" type="parTrans" cxnId="{16105796-393F-43AF-BB33-63C574C80EBA}">
      <dgm:prSet/>
      <dgm:spPr/>
      <dgm:t>
        <a:bodyPr/>
        <a:lstStyle/>
        <a:p>
          <a:endParaRPr lang="en-GB"/>
        </a:p>
      </dgm:t>
    </dgm:pt>
    <dgm:pt modelId="{3A5DC2AD-D4C0-47F6-87B6-934225C0EA69}" type="sibTrans" cxnId="{16105796-393F-43AF-BB33-63C574C80EBA}">
      <dgm:prSet/>
      <dgm:spPr/>
      <dgm:t>
        <a:bodyPr/>
        <a:lstStyle/>
        <a:p>
          <a:endParaRPr lang="en-GB"/>
        </a:p>
      </dgm:t>
    </dgm:pt>
    <dgm:pt modelId="{1FA6D570-13AC-4CBC-BC3C-8E5963D17D81}">
      <dgm:prSet phldrT="[Text]" custT="1"/>
      <dgm:spPr/>
      <dgm:t>
        <a:bodyPr/>
        <a:lstStyle/>
        <a:p>
          <a:r>
            <a:rPr lang="en-US" sz="2400" dirty="0"/>
            <a:t>Timeframe</a:t>
          </a:r>
          <a:endParaRPr lang="en-GB" sz="2400" dirty="0"/>
        </a:p>
      </dgm:t>
    </dgm:pt>
    <dgm:pt modelId="{EC5A9ADE-8C45-4428-89F8-47680E534EC1}" type="parTrans" cxnId="{5FFDAB34-7523-4CE5-AF15-7D19C334C755}">
      <dgm:prSet/>
      <dgm:spPr/>
      <dgm:t>
        <a:bodyPr/>
        <a:lstStyle/>
        <a:p>
          <a:endParaRPr lang="en-GB"/>
        </a:p>
      </dgm:t>
    </dgm:pt>
    <dgm:pt modelId="{DDA76E36-9A74-45CF-9C90-6E676D3129E6}" type="sibTrans" cxnId="{5FFDAB34-7523-4CE5-AF15-7D19C334C755}">
      <dgm:prSet/>
      <dgm:spPr/>
      <dgm:t>
        <a:bodyPr/>
        <a:lstStyle/>
        <a:p>
          <a:endParaRPr lang="en-GB"/>
        </a:p>
      </dgm:t>
    </dgm:pt>
    <dgm:pt modelId="{0A6D08B9-A6A9-4ADC-856E-C60127964424}">
      <dgm:prSet custT="1"/>
      <dgm:spPr/>
      <dgm:t>
        <a:bodyPr/>
        <a:lstStyle/>
        <a:p>
          <a:r>
            <a:rPr lang="en-GB" sz="1500" dirty="0">
              <a:solidFill>
                <a:schemeClr val="tx1"/>
              </a:solidFill>
            </a:rPr>
            <a:t>CP manager: Joyce Liu</a:t>
          </a:r>
        </a:p>
      </dgm:t>
    </dgm:pt>
    <dgm:pt modelId="{5F687D7C-093A-4394-8B15-8C27BD0B6744}" type="parTrans" cxnId="{EC77B3F6-DCB4-42EB-9300-A45ED3021082}">
      <dgm:prSet/>
      <dgm:spPr/>
      <dgm:t>
        <a:bodyPr/>
        <a:lstStyle/>
        <a:p>
          <a:endParaRPr lang="en-GB"/>
        </a:p>
      </dgm:t>
    </dgm:pt>
    <dgm:pt modelId="{8E18236D-2E10-43BC-BCB3-3C91CD0DBD30}" type="sibTrans" cxnId="{EC77B3F6-DCB4-42EB-9300-A45ED3021082}">
      <dgm:prSet/>
      <dgm:spPr/>
      <dgm:t>
        <a:bodyPr/>
        <a:lstStyle/>
        <a:p>
          <a:endParaRPr lang="en-GB"/>
        </a:p>
      </dgm:t>
    </dgm:pt>
    <dgm:pt modelId="{1A418135-AFAE-4222-9D0A-46AA162BE27A}">
      <dgm:prSet custT="1"/>
      <dgm:spPr/>
      <dgm:t>
        <a:bodyPr/>
        <a:lstStyle/>
        <a:p>
          <a:r>
            <a:rPr lang="en-GB" sz="1500" dirty="0">
              <a:solidFill>
                <a:schemeClr val="tx1"/>
              </a:solidFill>
            </a:rPr>
            <a:t>CP team members: Pauline Chang / Jenny Ku / Kailing Wang / Joyce Chan / Mavis Pan / Lisa Hung / Olivia Wang / Ally Chang / Jasmine Ku</a:t>
          </a:r>
        </a:p>
      </dgm:t>
    </dgm:pt>
    <dgm:pt modelId="{4D564751-221C-41E9-BACD-764B6D4493FF}" type="parTrans" cxnId="{EDD9AA9D-BDED-4899-A6BF-3B38409EED1D}">
      <dgm:prSet/>
      <dgm:spPr/>
      <dgm:t>
        <a:bodyPr/>
        <a:lstStyle/>
        <a:p>
          <a:endParaRPr lang="en-GB"/>
        </a:p>
      </dgm:t>
    </dgm:pt>
    <dgm:pt modelId="{2F4A6829-DBFF-4E9D-BA41-F77C6EA12A72}" type="sibTrans" cxnId="{EDD9AA9D-BDED-4899-A6BF-3B38409EED1D}">
      <dgm:prSet/>
      <dgm:spPr/>
      <dgm:t>
        <a:bodyPr/>
        <a:lstStyle/>
        <a:p>
          <a:endParaRPr lang="en-GB"/>
        </a:p>
      </dgm:t>
    </dgm:pt>
    <dgm:pt modelId="{E21DAD32-E512-4052-9F81-BE57DAA5F230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500" dirty="0">
              <a:solidFill>
                <a:schemeClr val="tx1"/>
              </a:solidFill>
            </a:rPr>
            <a:t>   October 2020 – July 2021</a:t>
          </a:r>
          <a:endParaRPr lang="en-GB" sz="1500" dirty="0">
            <a:solidFill>
              <a:schemeClr val="tx1"/>
            </a:solidFill>
          </a:endParaRPr>
        </a:p>
      </dgm:t>
    </dgm:pt>
    <dgm:pt modelId="{91BD645F-447B-4970-AE63-3181E6EC4B42}" type="parTrans" cxnId="{684051CD-0EFC-4E8E-9240-6157227E8C01}">
      <dgm:prSet/>
      <dgm:spPr/>
      <dgm:t>
        <a:bodyPr/>
        <a:lstStyle/>
        <a:p>
          <a:endParaRPr lang="en-GB"/>
        </a:p>
      </dgm:t>
    </dgm:pt>
    <dgm:pt modelId="{D3734717-45FD-43F1-A96E-A0969B281358}" type="sibTrans" cxnId="{684051CD-0EFC-4E8E-9240-6157227E8C01}">
      <dgm:prSet/>
      <dgm:spPr/>
      <dgm:t>
        <a:bodyPr/>
        <a:lstStyle/>
        <a:p>
          <a:endParaRPr lang="en-GB"/>
        </a:p>
      </dgm:t>
    </dgm:pt>
    <dgm:pt modelId="{FB653D34-8294-4ED8-84D9-E2688D2EB9BB}">
      <dgm:prSet custT="1"/>
      <dgm:spPr/>
      <dgm:t>
        <a:bodyPr/>
        <a:lstStyle/>
        <a:p>
          <a:r>
            <a:rPr lang="en-US" sz="1500" dirty="0">
              <a:solidFill>
                <a:schemeClr val="tx1"/>
              </a:solidFill>
            </a:rPr>
            <a:t>Developer: Tommy Wu</a:t>
          </a:r>
          <a:endParaRPr lang="en-GB" sz="1500" dirty="0">
            <a:solidFill>
              <a:schemeClr val="tx1"/>
            </a:solidFill>
          </a:endParaRPr>
        </a:p>
      </dgm:t>
    </dgm:pt>
    <dgm:pt modelId="{8531F73E-6EEA-498F-8B98-7176BEE58093}" type="parTrans" cxnId="{16A5D740-6EFE-4A2F-B5E7-3C927853ECF9}">
      <dgm:prSet/>
      <dgm:spPr/>
      <dgm:t>
        <a:bodyPr/>
        <a:lstStyle/>
        <a:p>
          <a:endParaRPr lang="en-GB"/>
        </a:p>
      </dgm:t>
    </dgm:pt>
    <dgm:pt modelId="{A9F3267F-EE4F-4EAD-A043-761E49FB2AF7}" type="sibTrans" cxnId="{16A5D740-6EFE-4A2F-B5E7-3C927853ECF9}">
      <dgm:prSet/>
      <dgm:spPr/>
      <dgm:t>
        <a:bodyPr/>
        <a:lstStyle/>
        <a:p>
          <a:endParaRPr lang="en-GB"/>
        </a:p>
      </dgm:t>
    </dgm:pt>
    <dgm:pt modelId="{39E58F45-8E88-4AF6-AE0B-FEEEEACC58E8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>
              <a:solidFill>
                <a:schemeClr val="bg1"/>
              </a:solidFill>
            </a:rPr>
            <a:t>Software</a:t>
          </a:r>
          <a:endParaRPr lang="en-GB" sz="2400" dirty="0">
            <a:solidFill>
              <a:schemeClr val="bg1"/>
            </a:solidFill>
          </a:endParaRPr>
        </a:p>
      </dgm:t>
    </dgm:pt>
    <dgm:pt modelId="{13A89C35-826A-46E7-9DDC-ED6C273670D3}" type="parTrans" cxnId="{02A25188-00E5-4C59-8157-23EA0DC68CD5}">
      <dgm:prSet/>
      <dgm:spPr/>
      <dgm:t>
        <a:bodyPr/>
        <a:lstStyle/>
        <a:p>
          <a:endParaRPr lang="en-GB"/>
        </a:p>
      </dgm:t>
    </dgm:pt>
    <dgm:pt modelId="{E0445EF3-A380-47F9-8F48-3D90C1BBB777}" type="sibTrans" cxnId="{02A25188-00E5-4C59-8157-23EA0DC68CD5}">
      <dgm:prSet/>
      <dgm:spPr/>
      <dgm:t>
        <a:bodyPr/>
        <a:lstStyle/>
        <a:p>
          <a:endParaRPr lang="en-GB"/>
        </a:p>
      </dgm:t>
    </dgm:pt>
    <dgm:pt modelId="{0D13D428-E613-480E-90B4-B780DF51A33D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>
              <a:solidFill>
                <a:schemeClr val="tx1"/>
              </a:solidFill>
            </a:rPr>
            <a:t>Excel (VBA)</a:t>
          </a:r>
          <a:endParaRPr lang="en-GB" sz="1500" dirty="0">
            <a:solidFill>
              <a:schemeClr val="tx1"/>
            </a:solidFill>
          </a:endParaRPr>
        </a:p>
      </dgm:t>
    </dgm:pt>
    <dgm:pt modelId="{C2833BB0-800D-47A2-B741-C69409202557}" type="parTrans" cxnId="{CCC724C2-AA0E-4442-9CB4-FBFFDB8956BF}">
      <dgm:prSet/>
      <dgm:spPr/>
      <dgm:t>
        <a:bodyPr/>
        <a:lstStyle/>
        <a:p>
          <a:endParaRPr lang="en-GB"/>
        </a:p>
      </dgm:t>
    </dgm:pt>
    <dgm:pt modelId="{293540F1-20D4-42F6-BDFC-4BE514756CA4}" type="sibTrans" cxnId="{CCC724C2-AA0E-4442-9CB4-FBFFDB8956BF}">
      <dgm:prSet/>
      <dgm:spPr/>
      <dgm:t>
        <a:bodyPr/>
        <a:lstStyle/>
        <a:p>
          <a:endParaRPr lang="en-GB"/>
        </a:p>
      </dgm:t>
    </dgm:pt>
    <dgm:pt modelId="{ADC0EDE3-B38D-49AD-BB91-A41242CC504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>
              <a:solidFill>
                <a:schemeClr val="tx1"/>
              </a:solidFill>
            </a:rPr>
            <a:t>Power Query (M)</a:t>
          </a:r>
          <a:endParaRPr lang="en-GB" sz="1500" dirty="0">
            <a:solidFill>
              <a:schemeClr val="tx1"/>
            </a:solidFill>
          </a:endParaRPr>
        </a:p>
      </dgm:t>
    </dgm:pt>
    <dgm:pt modelId="{76CA29A7-3E7B-46FA-AC67-305DDBE20ED6}" type="parTrans" cxnId="{F408212B-15DB-42AC-9A6B-002CE683DDEA}">
      <dgm:prSet/>
      <dgm:spPr/>
      <dgm:t>
        <a:bodyPr/>
        <a:lstStyle/>
        <a:p>
          <a:endParaRPr lang="en-GB"/>
        </a:p>
      </dgm:t>
    </dgm:pt>
    <dgm:pt modelId="{45CAE7E4-D420-4158-AB47-80872BA62F96}" type="sibTrans" cxnId="{F408212B-15DB-42AC-9A6B-002CE683DDEA}">
      <dgm:prSet/>
      <dgm:spPr/>
      <dgm:t>
        <a:bodyPr/>
        <a:lstStyle/>
        <a:p>
          <a:endParaRPr lang="en-GB"/>
        </a:p>
      </dgm:t>
    </dgm:pt>
    <dgm:pt modelId="{BE0A10A7-5B07-4B84-9528-8BABCAE8F19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sz="1500" dirty="0">
              <a:solidFill>
                <a:schemeClr val="tx1"/>
              </a:solidFill>
            </a:rPr>
            <a:t>Python</a:t>
          </a:r>
          <a:endParaRPr lang="en-GB" sz="1500" dirty="0">
            <a:solidFill>
              <a:schemeClr val="tx1"/>
            </a:solidFill>
          </a:endParaRPr>
        </a:p>
      </dgm:t>
    </dgm:pt>
    <dgm:pt modelId="{ECE2E09B-C0B9-4FDF-804C-ED772331C8AA}" type="parTrans" cxnId="{C9488215-9AC7-4DCD-93A2-763AA2F44307}">
      <dgm:prSet/>
      <dgm:spPr/>
      <dgm:t>
        <a:bodyPr/>
        <a:lstStyle/>
        <a:p>
          <a:endParaRPr lang="en-GB"/>
        </a:p>
      </dgm:t>
    </dgm:pt>
    <dgm:pt modelId="{C764C9C0-B5D6-453C-A1D6-940E64C0BC13}" type="sibTrans" cxnId="{C9488215-9AC7-4DCD-93A2-763AA2F44307}">
      <dgm:prSet/>
      <dgm:spPr/>
      <dgm:t>
        <a:bodyPr/>
        <a:lstStyle/>
        <a:p>
          <a:endParaRPr lang="en-GB"/>
        </a:p>
      </dgm:t>
    </dgm:pt>
    <dgm:pt modelId="{DC8B7615-6768-4255-9717-2358498F62CC}" type="pres">
      <dgm:prSet presAssocID="{8CEC9B18-C76D-4B86-8226-21F8F80437CD}" presName="Name0" presStyleCnt="0">
        <dgm:presLayoutVars>
          <dgm:dir/>
          <dgm:animLvl val="lvl"/>
          <dgm:resizeHandles val="exact"/>
        </dgm:presLayoutVars>
      </dgm:prSet>
      <dgm:spPr/>
    </dgm:pt>
    <dgm:pt modelId="{EAD6F628-7A8D-45C8-B0C6-117C62A13B51}" type="pres">
      <dgm:prSet presAssocID="{F36622C3-6FA1-4000-A4D7-80222953F7A5}" presName="linNode" presStyleCnt="0"/>
      <dgm:spPr/>
    </dgm:pt>
    <dgm:pt modelId="{26D3C687-6E4D-4421-A972-839AD2A5B6FD}" type="pres">
      <dgm:prSet presAssocID="{F36622C3-6FA1-4000-A4D7-80222953F7A5}" presName="parentText" presStyleLbl="node1" presStyleIdx="0" presStyleCnt="5" custScaleX="67371" custScaleY="175629" custLinFactNeighborY="9268">
        <dgm:presLayoutVars>
          <dgm:chMax val="1"/>
          <dgm:bulletEnabled val="1"/>
        </dgm:presLayoutVars>
      </dgm:prSet>
      <dgm:spPr/>
    </dgm:pt>
    <dgm:pt modelId="{6D1F7A2E-52C7-4195-8D2E-A5C494085F0D}" type="pres">
      <dgm:prSet presAssocID="{F36622C3-6FA1-4000-A4D7-80222953F7A5}" presName="descendantText" presStyleLbl="alignAccFollowNode1" presStyleIdx="0" presStyleCnt="5" custScaleX="124523" custScaleY="188401" custLinFactNeighborY="9870">
        <dgm:presLayoutVars>
          <dgm:bulletEnabled val="1"/>
        </dgm:presLayoutVars>
      </dgm:prSet>
      <dgm:spPr/>
    </dgm:pt>
    <dgm:pt modelId="{910CCF37-D338-4AC1-ADBF-8102C39CD416}" type="pres">
      <dgm:prSet presAssocID="{C0E583F7-CE37-4B50-999E-21A32D022D13}" presName="sp" presStyleCnt="0"/>
      <dgm:spPr/>
    </dgm:pt>
    <dgm:pt modelId="{99D69BE9-EACF-45A4-A190-DDC6049C61E1}" type="pres">
      <dgm:prSet presAssocID="{CAAA466F-5E3B-4C6A-848D-37D9407C9841}" presName="linNode" presStyleCnt="0"/>
      <dgm:spPr/>
    </dgm:pt>
    <dgm:pt modelId="{EDF96358-622A-4EAF-8940-19FDC2A9F21E}" type="pres">
      <dgm:prSet presAssocID="{CAAA466F-5E3B-4C6A-848D-37D9407C9841}" presName="parentText" presStyleLbl="node1" presStyleIdx="1" presStyleCnt="5" custScaleX="67415" custLinFactNeighborY="6864">
        <dgm:presLayoutVars>
          <dgm:chMax val="1"/>
          <dgm:bulletEnabled val="1"/>
        </dgm:presLayoutVars>
      </dgm:prSet>
      <dgm:spPr/>
    </dgm:pt>
    <dgm:pt modelId="{C484D3C8-998A-4D0D-ADD6-D449AB48AB75}" type="pres">
      <dgm:prSet presAssocID="{CAAA466F-5E3B-4C6A-848D-37D9407C9841}" presName="descendantText" presStyleLbl="alignAccFollowNode1" presStyleIdx="1" presStyleCnt="5" custScaleX="124649" custScaleY="117504" custLinFactNeighborX="41" custLinFactNeighborY="7216">
        <dgm:presLayoutVars>
          <dgm:bulletEnabled val="1"/>
        </dgm:presLayoutVars>
      </dgm:prSet>
      <dgm:spPr/>
    </dgm:pt>
    <dgm:pt modelId="{0C519DC3-AF6D-4F99-95EE-1C39683129D3}" type="pres">
      <dgm:prSet presAssocID="{E9F73B78-3D84-49AD-B54D-5B8B8CE43E34}" presName="sp" presStyleCnt="0"/>
      <dgm:spPr/>
    </dgm:pt>
    <dgm:pt modelId="{D4255224-AEFD-4014-9480-E77EBA1A00C2}" type="pres">
      <dgm:prSet presAssocID="{F1C55629-575A-4445-BC53-5705540B5076}" presName="linNode" presStyleCnt="0"/>
      <dgm:spPr/>
    </dgm:pt>
    <dgm:pt modelId="{5D9322A8-579E-4B04-80D5-DA5AE182FE6F}" type="pres">
      <dgm:prSet presAssocID="{F1C55629-575A-4445-BC53-5705540B5076}" presName="parentText" presStyleLbl="node1" presStyleIdx="2" presStyleCnt="5" custScaleX="67415" custLinFactNeighborY="4028">
        <dgm:presLayoutVars>
          <dgm:chMax val="1"/>
          <dgm:bulletEnabled val="1"/>
        </dgm:presLayoutVars>
      </dgm:prSet>
      <dgm:spPr/>
    </dgm:pt>
    <dgm:pt modelId="{E7FC0A0C-D6A2-4FE5-BC69-4AC722ADC6A1}" type="pres">
      <dgm:prSet presAssocID="{F1C55629-575A-4445-BC53-5705540B5076}" presName="descendantText" presStyleLbl="alignAccFollowNode1" presStyleIdx="2" presStyleCnt="5" custScaleX="124649" custScaleY="114315" custLinFactNeighborY="2296">
        <dgm:presLayoutVars>
          <dgm:bulletEnabled val="1"/>
        </dgm:presLayoutVars>
      </dgm:prSet>
      <dgm:spPr/>
    </dgm:pt>
    <dgm:pt modelId="{4B94E6E5-140D-4E48-9E2B-15788B24A921}" type="pres">
      <dgm:prSet presAssocID="{35034160-A086-448D-9363-F6F89F54F64B}" presName="sp" presStyleCnt="0"/>
      <dgm:spPr/>
    </dgm:pt>
    <dgm:pt modelId="{0CDA8656-0869-40AB-9020-CA452481D2AE}" type="pres">
      <dgm:prSet presAssocID="{1FA6D570-13AC-4CBC-BC3C-8E5963D17D81}" presName="linNode" presStyleCnt="0"/>
      <dgm:spPr/>
    </dgm:pt>
    <dgm:pt modelId="{C7298C19-34EB-4C2D-9EE5-69298CBAFC65}" type="pres">
      <dgm:prSet presAssocID="{1FA6D570-13AC-4CBC-BC3C-8E5963D17D81}" presName="parentText" presStyleLbl="node1" presStyleIdx="3" presStyleCnt="5" custScaleX="67415" custLinFactNeighborY="3021">
        <dgm:presLayoutVars>
          <dgm:chMax val="1"/>
          <dgm:bulletEnabled val="1"/>
        </dgm:presLayoutVars>
      </dgm:prSet>
      <dgm:spPr/>
    </dgm:pt>
    <dgm:pt modelId="{FA6516D1-640B-4B62-820D-2AAD4A3BBF7A}" type="pres">
      <dgm:prSet presAssocID="{1FA6D570-13AC-4CBC-BC3C-8E5963D17D81}" presName="descendantText" presStyleLbl="alignAccFollowNode1" presStyleIdx="3" presStyleCnt="5" custScaleX="124649" custScaleY="116326" custLinFactNeighborY="-2015">
        <dgm:presLayoutVars>
          <dgm:bulletEnabled val="1"/>
        </dgm:presLayoutVars>
      </dgm:prSet>
      <dgm:spPr/>
    </dgm:pt>
    <dgm:pt modelId="{86AADFA2-6362-4D01-B18B-D7A25CA934B4}" type="pres">
      <dgm:prSet presAssocID="{DDA76E36-9A74-45CF-9C90-6E676D3129E6}" presName="sp" presStyleCnt="0"/>
      <dgm:spPr/>
    </dgm:pt>
    <dgm:pt modelId="{9AE458DD-A938-42AF-92AA-7576AFED1751}" type="pres">
      <dgm:prSet presAssocID="{39E58F45-8E88-4AF6-AE0B-FEEEEACC58E8}" presName="linNode" presStyleCnt="0"/>
      <dgm:spPr/>
    </dgm:pt>
    <dgm:pt modelId="{EAE92E9B-7667-4498-B110-334EDAF9965D}" type="pres">
      <dgm:prSet presAssocID="{39E58F45-8E88-4AF6-AE0B-FEEEEACC58E8}" presName="parentText" presStyleLbl="node1" presStyleIdx="4" presStyleCnt="5" custScaleX="64775" custLinFactNeighborY="1300">
        <dgm:presLayoutVars>
          <dgm:chMax val="1"/>
          <dgm:bulletEnabled val="1"/>
        </dgm:presLayoutVars>
      </dgm:prSet>
      <dgm:spPr/>
    </dgm:pt>
    <dgm:pt modelId="{5E8CD8A5-DD0C-47AB-ACE7-B1E0EA14C37B}" type="pres">
      <dgm:prSet presAssocID="{39E58F45-8E88-4AF6-AE0B-FEEEEACC58E8}" presName="descendantText" presStyleLbl="alignAccFollowNode1" presStyleIdx="4" presStyleCnt="5" custScaleX="120251" custScaleY="125512" custLinFactNeighborX="-612" custLinFactNeighborY="1369">
        <dgm:presLayoutVars>
          <dgm:bulletEnabled val="1"/>
        </dgm:presLayoutVars>
      </dgm:prSet>
      <dgm:spPr/>
    </dgm:pt>
  </dgm:ptLst>
  <dgm:cxnLst>
    <dgm:cxn modelId="{712B5501-DD73-4879-A55A-FF4DF69896EF}" type="presOf" srcId="{F1C55629-575A-4445-BC53-5705540B5076}" destId="{5D9322A8-579E-4B04-80D5-DA5AE182FE6F}" srcOrd="0" destOrd="0" presId="urn:microsoft.com/office/officeart/2005/8/layout/vList5"/>
    <dgm:cxn modelId="{D7A3E306-11C8-43BA-9D56-F8FA623B2869}" type="presOf" srcId="{E21DAD32-E512-4052-9F81-BE57DAA5F230}" destId="{FA6516D1-640B-4B62-820D-2AAD4A3BBF7A}" srcOrd="0" destOrd="0" presId="urn:microsoft.com/office/officeart/2005/8/layout/vList5"/>
    <dgm:cxn modelId="{C9488215-9AC7-4DCD-93A2-763AA2F44307}" srcId="{39E58F45-8E88-4AF6-AE0B-FEEEEACC58E8}" destId="{BE0A10A7-5B07-4B84-9528-8BABCAE8F193}" srcOrd="2" destOrd="0" parTransId="{ECE2E09B-C0B9-4FDF-804C-ED772331C8AA}" sibTransId="{C764C9C0-B5D6-453C-A1D6-940E64C0BC13}"/>
    <dgm:cxn modelId="{B348611D-E0AA-4356-91D4-01DA7AF2C6A6}" type="presOf" srcId="{0D13D428-E613-480E-90B4-B780DF51A33D}" destId="{5E8CD8A5-DD0C-47AB-ACE7-B1E0EA14C37B}" srcOrd="0" destOrd="0" presId="urn:microsoft.com/office/officeart/2005/8/layout/vList5"/>
    <dgm:cxn modelId="{6A8A412A-4EFB-4F1B-89B8-D8563FF8A160}" srcId="{F36622C3-6FA1-4000-A4D7-80222953F7A5}" destId="{DAE995E5-6E75-4370-A18E-A8E8884F9F36}" srcOrd="0" destOrd="0" parTransId="{3E2F2FE6-509C-461C-A62C-FDD153038033}" sibTransId="{C01E5215-7FC5-4CAD-86B5-C101647FD2E1}"/>
    <dgm:cxn modelId="{F408212B-15DB-42AC-9A6B-002CE683DDEA}" srcId="{39E58F45-8E88-4AF6-AE0B-FEEEEACC58E8}" destId="{ADC0EDE3-B38D-49AD-BB91-A41242CC504F}" srcOrd="1" destOrd="0" parTransId="{76CA29A7-3E7B-46FA-AC67-305DDBE20ED6}" sibTransId="{45CAE7E4-D420-4158-AB47-80872BA62F96}"/>
    <dgm:cxn modelId="{E3EE192C-13BA-452D-86F0-736A2F75ED3D}" srcId="{8CEC9B18-C76D-4B86-8226-21F8F80437CD}" destId="{CAAA466F-5E3B-4C6A-848D-37D9407C9841}" srcOrd="1" destOrd="0" parTransId="{22F98407-4368-4684-AA13-01DF112348D7}" sibTransId="{E9F73B78-3D84-49AD-B54D-5B8B8CE43E34}"/>
    <dgm:cxn modelId="{0B99292F-5E6A-4B6D-8082-FE0E823DCFBB}" srcId="{CAAA466F-5E3B-4C6A-848D-37D9407C9841}" destId="{D77953A6-2949-4337-A1B8-45561F067637}" srcOrd="0" destOrd="0" parTransId="{73306404-B43B-4652-9C00-5645CECA4FC9}" sibTransId="{6C781E79-B025-4334-A14E-BDA3ABCBB1C8}"/>
    <dgm:cxn modelId="{D10FA62F-89AC-44B4-B5B8-841B84CB8D17}" type="presOf" srcId="{ADC0EDE3-B38D-49AD-BB91-A41242CC504F}" destId="{5E8CD8A5-DD0C-47AB-ACE7-B1E0EA14C37B}" srcOrd="0" destOrd="1" presId="urn:microsoft.com/office/officeart/2005/8/layout/vList5"/>
    <dgm:cxn modelId="{5FFDAB34-7523-4CE5-AF15-7D19C334C755}" srcId="{8CEC9B18-C76D-4B86-8226-21F8F80437CD}" destId="{1FA6D570-13AC-4CBC-BC3C-8E5963D17D81}" srcOrd="3" destOrd="0" parTransId="{EC5A9ADE-8C45-4428-89F8-47680E534EC1}" sibTransId="{DDA76E36-9A74-45CF-9C90-6E676D3129E6}"/>
    <dgm:cxn modelId="{8D113536-CD82-4AD0-9ADB-0292C25B4178}" type="presOf" srcId="{CAAA466F-5E3B-4C6A-848D-37D9407C9841}" destId="{EDF96358-622A-4EAF-8940-19FDC2A9F21E}" srcOrd="0" destOrd="0" presId="urn:microsoft.com/office/officeart/2005/8/layout/vList5"/>
    <dgm:cxn modelId="{16A5D740-6EFE-4A2F-B5E7-3C927853ECF9}" srcId="{F36622C3-6FA1-4000-A4D7-80222953F7A5}" destId="{FB653D34-8294-4ED8-84D9-E2688D2EB9BB}" srcOrd="2" destOrd="0" parTransId="{8531F73E-6EEA-498F-8B98-7176BEE58093}" sibTransId="{A9F3267F-EE4F-4EAD-A043-761E49FB2AF7}"/>
    <dgm:cxn modelId="{C5D88B48-2514-498F-B796-E5BBC41EBF98}" type="presOf" srcId="{D77953A6-2949-4337-A1B8-45561F067637}" destId="{C484D3C8-998A-4D0D-ADD6-D449AB48AB75}" srcOrd="0" destOrd="0" presId="urn:microsoft.com/office/officeart/2005/8/layout/vList5"/>
    <dgm:cxn modelId="{DDC9FF7C-B946-4F10-A20A-C123DF412A29}" type="presOf" srcId="{F36622C3-6FA1-4000-A4D7-80222953F7A5}" destId="{26D3C687-6E4D-4421-A972-839AD2A5B6FD}" srcOrd="0" destOrd="0" presId="urn:microsoft.com/office/officeart/2005/8/layout/vList5"/>
    <dgm:cxn modelId="{78ED097D-081F-41AD-9337-8D1B5DF1CA10}" type="presOf" srcId="{BE0A10A7-5B07-4B84-9528-8BABCAE8F193}" destId="{5E8CD8A5-DD0C-47AB-ACE7-B1E0EA14C37B}" srcOrd="0" destOrd="2" presId="urn:microsoft.com/office/officeart/2005/8/layout/vList5"/>
    <dgm:cxn modelId="{C708AE86-6900-412F-A0B3-4C02A3DCB988}" srcId="{8CEC9B18-C76D-4B86-8226-21F8F80437CD}" destId="{F36622C3-6FA1-4000-A4D7-80222953F7A5}" srcOrd="0" destOrd="0" parTransId="{F741FA84-97D6-4C87-A51E-6F40F031FEB4}" sibTransId="{C0E583F7-CE37-4B50-999E-21A32D022D13}"/>
    <dgm:cxn modelId="{02A25188-00E5-4C59-8157-23EA0DC68CD5}" srcId="{8CEC9B18-C76D-4B86-8226-21F8F80437CD}" destId="{39E58F45-8E88-4AF6-AE0B-FEEEEACC58E8}" srcOrd="4" destOrd="0" parTransId="{13A89C35-826A-46E7-9DDC-ED6C273670D3}" sibTransId="{E0445EF3-A380-47F9-8F48-3D90C1BBB777}"/>
    <dgm:cxn modelId="{16105796-393F-43AF-BB33-63C574C80EBA}" srcId="{F1C55629-575A-4445-BC53-5705540B5076}" destId="{512A89F8-137F-41A9-AFA2-95F0FFA43A3A}" srcOrd="0" destOrd="0" parTransId="{F9355BF5-69C5-4B32-88D3-3520501C687B}" sibTransId="{3A5DC2AD-D4C0-47F6-87B6-934225C0EA69}"/>
    <dgm:cxn modelId="{EDD9AA9D-BDED-4899-A6BF-3B38409EED1D}" srcId="{F36622C3-6FA1-4000-A4D7-80222953F7A5}" destId="{1A418135-AFAE-4222-9D0A-46AA162BE27A}" srcOrd="3" destOrd="0" parTransId="{4D564751-221C-41E9-BACD-764B6D4493FF}" sibTransId="{2F4A6829-DBFF-4E9D-BA41-F77C6EA12A72}"/>
    <dgm:cxn modelId="{1389B79E-7C53-4142-8873-3B5E9FCDF928}" type="presOf" srcId="{0A6D08B9-A6A9-4ADC-856E-C60127964424}" destId="{6D1F7A2E-52C7-4195-8D2E-A5C494085F0D}" srcOrd="0" destOrd="1" presId="urn:microsoft.com/office/officeart/2005/8/layout/vList5"/>
    <dgm:cxn modelId="{CCC724C2-AA0E-4442-9CB4-FBFFDB8956BF}" srcId="{39E58F45-8E88-4AF6-AE0B-FEEEEACC58E8}" destId="{0D13D428-E613-480E-90B4-B780DF51A33D}" srcOrd="0" destOrd="0" parTransId="{C2833BB0-800D-47A2-B741-C69409202557}" sibTransId="{293540F1-20D4-42F6-BDFC-4BE514756CA4}"/>
    <dgm:cxn modelId="{5CA2F8C5-D449-45C3-B18E-345D478B8F21}" srcId="{8CEC9B18-C76D-4B86-8226-21F8F80437CD}" destId="{F1C55629-575A-4445-BC53-5705540B5076}" srcOrd="2" destOrd="0" parTransId="{91C3D86F-0B69-4D0C-8952-B6BB2C109D40}" sibTransId="{35034160-A086-448D-9363-F6F89F54F64B}"/>
    <dgm:cxn modelId="{684051CD-0EFC-4E8E-9240-6157227E8C01}" srcId="{1FA6D570-13AC-4CBC-BC3C-8E5963D17D81}" destId="{E21DAD32-E512-4052-9F81-BE57DAA5F230}" srcOrd="0" destOrd="0" parTransId="{91BD645F-447B-4970-AE63-3181E6EC4B42}" sibTransId="{D3734717-45FD-43F1-A96E-A0969B281358}"/>
    <dgm:cxn modelId="{CBF186CF-FC53-4526-8ACF-3520D7537EAF}" type="presOf" srcId="{8CEC9B18-C76D-4B86-8226-21F8F80437CD}" destId="{DC8B7615-6768-4255-9717-2358498F62CC}" srcOrd="0" destOrd="0" presId="urn:microsoft.com/office/officeart/2005/8/layout/vList5"/>
    <dgm:cxn modelId="{A29282D8-BC1E-45FE-B504-82FC00876490}" type="presOf" srcId="{FB653D34-8294-4ED8-84D9-E2688D2EB9BB}" destId="{6D1F7A2E-52C7-4195-8D2E-A5C494085F0D}" srcOrd="0" destOrd="2" presId="urn:microsoft.com/office/officeart/2005/8/layout/vList5"/>
    <dgm:cxn modelId="{E1CE8ADB-A800-4B38-ACFA-4B28ED9384DB}" type="presOf" srcId="{1FA6D570-13AC-4CBC-BC3C-8E5963D17D81}" destId="{C7298C19-34EB-4C2D-9EE5-69298CBAFC65}" srcOrd="0" destOrd="0" presId="urn:microsoft.com/office/officeart/2005/8/layout/vList5"/>
    <dgm:cxn modelId="{57E823E1-4C22-4B53-B6C8-208580A5D66B}" type="presOf" srcId="{DAE995E5-6E75-4370-A18E-A8E8884F9F36}" destId="{6D1F7A2E-52C7-4195-8D2E-A5C494085F0D}" srcOrd="0" destOrd="0" presId="urn:microsoft.com/office/officeart/2005/8/layout/vList5"/>
    <dgm:cxn modelId="{A95AE5EA-21AA-47AF-B104-FB6F5EDBC2A8}" type="presOf" srcId="{39E58F45-8E88-4AF6-AE0B-FEEEEACC58E8}" destId="{EAE92E9B-7667-4498-B110-334EDAF9965D}" srcOrd="0" destOrd="0" presId="urn:microsoft.com/office/officeart/2005/8/layout/vList5"/>
    <dgm:cxn modelId="{6E3F4CEF-7736-424E-BFC0-4BD61CD87431}" type="presOf" srcId="{1A418135-AFAE-4222-9D0A-46AA162BE27A}" destId="{6D1F7A2E-52C7-4195-8D2E-A5C494085F0D}" srcOrd="0" destOrd="3" presId="urn:microsoft.com/office/officeart/2005/8/layout/vList5"/>
    <dgm:cxn modelId="{1F2F07F2-F75B-487F-9952-A225AC03CDBC}" type="presOf" srcId="{512A89F8-137F-41A9-AFA2-95F0FFA43A3A}" destId="{E7FC0A0C-D6A2-4FE5-BC69-4AC722ADC6A1}" srcOrd="0" destOrd="0" presId="urn:microsoft.com/office/officeart/2005/8/layout/vList5"/>
    <dgm:cxn modelId="{EC77B3F6-DCB4-42EB-9300-A45ED3021082}" srcId="{F36622C3-6FA1-4000-A4D7-80222953F7A5}" destId="{0A6D08B9-A6A9-4ADC-856E-C60127964424}" srcOrd="1" destOrd="0" parTransId="{5F687D7C-093A-4394-8B15-8C27BD0B6744}" sibTransId="{8E18236D-2E10-43BC-BCB3-3C91CD0DBD30}"/>
    <dgm:cxn modelId="{6BE740E4-A9EC-4726-A539-B35A17A863A6}" type="presParOf" srcId="{DC8B7615-6768-4255-9717-2358498F62CC}" destId="{EAD6F628-7A8D-45C8-B0C6-117C62A13B51}" srcOrd="0" destOrd="0" presId="urn:microsoft.com/office/officeart/2005/8/layout/vList5"/>
    <dgm:cxn modelId="{9DBF0924-1C81-41AE-84C3-4DACD4F75682}" type="presParOf" srcId="{EAD6F628-7A8D-45C8-B0C6-117C62A13B51}" destId="{26D3C687-6E4D-4421-A972-839AD2A5B6FD}" srcOrd="0" destOrd="0" presId="urn:microsoft.com/office/officeart/2005/8/layout/vList5"/>
    <dgm:cxn modelId="{AD171F9C-BA5B-40B4-AAEE-591ADA3658C1}" type="presParOf" srcId="{EAD6F628-7A8D-45C8-B0C6-117C62A13B51}" destId="{6D1F7A2E-52C7-4195-8D2E-A5C494085F0D}" srcOrd="1" destOrd="0" presId="urn:microsoft.com/office/officeart/2005/8/layout/vList5"/>
    <dgm:cxn modelId="{4460CCFD-F494-4DCB-BA07-E382AC345E02}" type="presParOf" srcId="{DC8B7615-6768-4255-9717-2358498F62CC}" destId="{910CCF37-D338-4AC1-ADBF-8102C39CD416}" srcOrd="1" destOrd="0" presId="urn:microsoft.com/office/officeart/2005/8/layout/vList5"/>
    <dgm:cxn modelId="{0226266D-5DC8-44E2-8308-70DF85A9A1EC}" type="presParOf" srcId="{DC8B7615-6768-4255-9717-2358498F62CC}" destId="{99D69BE9-EACF-45A4-A190-DDC6049C61E1}" srcOrd="2" destOrd="0" presId="urn:microsoft.com/office/officeart/2005/8/layout/vList5"/>
    <dgm:cxn modelId="{A0B73688-C5E8-4B5B-B3DB-8DC943598F9B}" type="presParOf" srcId="{99D69BE9-EACF-45A4-A190-DDC6049C61E1}" destId="{EDF96358-622A-4EAF-8940-19FDC2A9F21E}" srcOrd="0" destOrd="0" presId="urn:microsoft.com/office/officeart/2005/8/layout/vList5"/>
    <dgm:cxn modelId="{9B32D6AF-F86C-41C9-B929-A78FA1E9D2AA}" type="presParOf" srcId="{99D69BE9-EACF-45A4-A190-DDC6049C61E1}" destId="{C484D3C8-998A-4D0D-ADD6-D449AB48AB75}" srcOrd="1" destOrd="0" presId="urn:microsoft.com/office/officeart/2005/8/layout/vList5"/>
    <dgm:cxn modelId="{77EA7457-51C0-4084-A1F2-CFABC385C058}" type="presParOf" srcId="{DC8B7615-6768-4255-9717-2358498F62CC}" destId="{0C519DC3-AF6D-4F99-95EE-1C39683129D3}" srcOrd="3" destOrd="0" presId="urn:microsoft.com/office/officeart/2005/8/layout/vList5"/>
    <dgm:cxn modelId="{60190A48-D68B-4CE1-94AB-3F750C1C7633}" type="presParOf" srcId="{DC8B7615-6768-4255-9717-2358498F62CC}" destId="{D4255224-AEFD-4014-9480-E77EBA1A00C2}" srcOrd="4" destOrd="0" presId="urn:microsoft.com/office/officeart/2005/8/layout/vList5"/>
    <dgm:cxn modelId="{600D44D8-DFA7-4036-8A28-3AD697579E10}" type="presParOf" srcId="{D4255224-AEFD-4014-9480-E77EBA1A00C2}" destId="{5D9322A8-579E-4B04-80D5-DA5AE182FE6F}" srcOrd="0" destOrd="0" presId="urn:microsoft.com/office/officeart/2005/8/layout/vList5"/>
    <dgm:cxn modelId="{70A5459B-236C-428F-B2CC-1A3F35E662EE}" type="presParOf" srcId="{D4255224-AEFD-4014-9480-E77EBA1A00C2}" destId="{E7FC0A0C-D6A2-4FE5-BC69-4AC722ADC6A1}" srcOrd="1" destOrd="0" presId="urn:microsoft.com/office/officeart/2005/8/layout/vList5"/>
    <dgm:cxn modelId="{116F00C1-B90E-4277-B3BA-125D5AACADB8}" type="presParOf" srcId="{DC8B7615-6768-4255-9717-2358498F62CC}" destId="{4B94E6E5-140D-4E48-9E2B-15788B24A921}" srcOrd="5" destOrd="0" presId="urn:microsoft.com/office/officeart/2005/8/layout/vList5"/>
    <dgm:cxn modelId="{F1502B7C-6D9D-4CD3-BE1D-299E5A914C39}" type="presParOf" srcId="{DC8B7615-6768-4255-9717-2358498F62CC}" destId="{0CDA8656-0869-40AB-9020-CA452481D2AE}" srcOrd="6" destOrd="0" presId="urn:microsoft.com/office/officeart/2005/8/layout/vList5"/>
    <dgm:cxn modelId="{E4CD0923-29E8-408A-A530-FD14F784FBE3}" type="presParOf" srcId="{0CDA8656-0869-40AB-9020-CA452481D2AE}" destId="{C7298C19-34EB-4C2D-9EE5-69298CBAFC65}" srcOrd="0" destOrd="0" presId="urn:microsoft.com/office/officeart/2005/8/layout/vList5"/>
    <dgm:cxn modelId="{43A3A1B1-C43D-4C36-91E2-6F378983C534}" type="presParOf" srcId="{0CDA8656-0869-40AB-9020-CA452481D2AE}" destId="{FA6516D1-640B-4B62-820D-2AAD4A3BBF7A}" srcOrd="1" destOrd="0" presId="urn:microsoft.com/office/officeart/2005/8/layout/vList5"/>
    <dgm:cxn modelId="{C5CA1ADD-6896-4CB4-BFD9-E11032F2422B}" type="presParOf" srcId="{DC8B7615-6768-4255-9717-2358498F62CC}" destId="{86AADFA2-6362-4D01-B18B-D7A25CA934B4}" srcOrd="7" destOrd="0" presId="urn:microsoft.com/office/officeart/2005/8/layout/vList5"/>
    <dgm:cxn modelId="{4FE2A879-3A45-44C7-B5F4-04B2BB702CC6}" type="presParOf" srcId="{DC8B7615-6768-4255-9717-2358498F62CC}" destId="{9AE458DD-A938-42AF-92AA-7576AFED1751}" srcOrd="8" destOrd="0" presId="urn:microsoft.com/office/officeart/2005/8/layout/vList5"/>
    <dgm:cxn modelId="{0F75DDAD-4441-4C32-8308-83C93772613B}" type="presParOf" srcId="{9AE458DD-A938-42AF-92AA-7576AFED1751}" destId="{EAE92E9B-7667-4498-B110-334EDAF9965D}" srcOrd="0" destOrd="0" presId="urn:microsoft.com/office/officeart/2005/8/layout/vList5"/>
    <dgm:cxn modelId="{1421BEA8-C751-490D-AA52-201F863D7FC5}" type="presParOf" srcId="{9AE458DD-A938-42AF-92AA-7576AFED1751}" destId="{5E8CD8A5-DD0C-47AB-ACE7-B1E0EA14C3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F7A2E-52C7-4195-8D2E-A5C494085F0D}">
      <dsp:nvSpPr>
        <dsp:cNvPr id="0" name=""/>
        <dsp:cNvSpPr/>
      </dsp:nvSpPr>
      <dsp:spPr>
        <a:xfrm rot="5400000">
          <a:off x="6289968" y="-3503311"/>
          <a:ext cx="1248316" cy="8594632"/>
        </a:xfrm>
        <a:prstGeom prst="round2Same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Project lead: James Kuo / Irene Liu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CP manager: Joyce Liu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tx1"/>
              </a:solidFill>
            </a:rPr>
            <a:t>Developer: Tommy Wu</a:t>
          </a:r>
          <a:endParaRPr lang="en-GB" sz="1500" kern="1200" dirty="0">
            <a:solidFill>
              <a:schemeClr val="tx1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CP team members: Pauline Chang / Jenny Ku / Kailing Wang / Joyce Chan / Mavis Pan / Lisa Hung / Olivia Wang / Ally Chang / Jasmine Ku</a:t>
          </a:r>
        </a:p>
      </dsp:txBody>
      <dsp:txXfrm rot="-5400000">
        <a:off x="2616810" y="230785"/>
        <a:ext cx="8533694" cy="1126440"/>
      </dsp:txXfrm>
    </dsp:sp>
    <dsp:sp modelId="{26D3C687-6E4D-4421-A972-839AD2A5B6FD}">
      <dsp:nvSpPr>
        <dsp:cNvPr id="0" name=""/>
        <dsp:cNvSpPr/>
      </dsp:nvSpPr>
      <dsp:spPr>
        <a:xfrm>
          <a:off x="599" y="78061"/>
          <a:ext cx="2615611" cy="1454613"/>
        </a:xfrm>
        <a:prstGeom prst="roundRect">
          <a:avLst/>
        </a:prstGeom>
        <a:solidFill>
          <a:srgbClr val="226BAB"/>
        </a:solidFill>
        <a:ln w="9525" cap="flat" cmpd="sng" algn="ctr">
          <a:solidFill>
            <a:srgbClr val="59BBE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Project Members</a:t>
          </a:r>
          <a:endParaRPr lang="en-GB" sz="2400" kern="1200" dirty="0"/>
        </a:p>
      </dsp:txBody>
      <dsp:txXfrm>
        <a:off x="71607" y="149069"/>
        <a:ext cx="2473595" cy="1312597"/>
      </dsp:txXfrm>
    </dsp:sp>
    <dsp:sp modelId="{C484D3C8-998A-4D0D-ADD6-D449AB48AB75}">
      <dsp:nvSpPr>
        <dsp:cNvPr id="0" name=""/>
        <dsp:cNvSpPr/>
      </dsp:nvSpPr>
      <dsp:spPr>
        <a:xfrm rot="5400000">
          <a:off x="6524863" y="-2338044"/>
          <a:ext cx="778563" cy="8594595"/>
        </a:xfrm>
        <a:prstGeom prst="round2Same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500" kern="1200" dirty="0">
              <a:solidFill>
                <a:schemeClr val="tx1"/>
              </a:solidFill>
            </a:rPr>
            <a:t>	Notebook Metal / Notebook Keyboard / Desktop Keyboard / Thermal Fan / </a:t>
          </a:r>
          <a:r>
            <a:rPr lang="en-GB" sz="1500" kern="1200" dirty="0" err="1">
              <a:solidFill>
                <a:schemeClr val="tx1"/>
              </a:solidFill>
            </a:rPr>
            <a:t>Clickpad</a:t>
          </a:r>
          <a:r>
            <a:rPr lang="en-GB" sz="1500" kern="1200" dirty="0">
              <a:solidFill>
                <a:schemeClr val="tx1"/>
              </a:solidFill>
            </a:rPr>
            <a:t> Module / IMR</a:t>
          </a:r>
        </a:p>
      </dsp:txBody>
      <dsp:txXfrm rot="-5400000">
        <a:off x="2616847" y="1607978"/>
        <a:ext cx="8556589" cy="702551"/>
      </dsp:txXfrm>
    </dsp:sp>
    <dsp:sp modelId="{EDF96358-622A-4EAF-8940-19FDC2A9F21E}">
      <dsp:nvSpPr>
        <dsp:cNvPr id="0" name=""/>
        <dsp:cNvSpPr/>
      </dsp:nvSpPr>
      <dsp:spPr>
        <a:xfrm>
          <a:off x="599" y="1563783"/>
          <a:ext cx="2614662" cy="828230"/>
        </a:xfrm>
        <a:prstGeom prst="roundRect">
          <a:avLst/>
        </a:prstGeom>
        <a:solidFill>
          <a:srgbClr val="2E9273"/>
        </a:solidFill>
        <a:ln w="9525" cap="flat" cmpd="sng" algn="ctr">
          <a:solidFill>
            <a:srgbClr val="6ED1B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Commodities</a:t>
          </a:r>
          <a:endParaRPr lang="en-GB" sz="2400" kern="1200" dirty="0"/>
        </a:p>
      </dsp:txBody>
      <dsp:txXfrm>
        <a:off x="41030" y="1604214"/>
        <a:ext cx="2533800" cy="747368"/>
      </dsp:txXfrm>
    </dsp:sp>
    <dsp:sp modelId="{E7FC0A0C-D6A2-4FE5-BC69-4AC722ADC6A1}">
      <dsp:nvSpPr>
        <dsp:cNvPr id="0" name=""/>
        <dsp:cNvSpPr/>
      </dsp:nvSpPr>
      <dsp:spPr>
        <a:xfrm rot="5400000">
          <a:off x="6535428" y="-1463525"/>
          <a:ext cx="757433" cy="8594595"/>
        </a:xfrm>
        <a:prstGeom prst="round2Same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500" kern="1200" dirty="0">
              <a:solidFill>
                <a:schemeClr val="tx1"/>
              </a:solidFill>
            </a:rPr>
            <a:t>	Automate GTK planners' manual work of retrieving and formatting reports to reduce total processing time, prevent operating errors, and increase data accuracy. </a:t>
          </a:r>
          <a:endParaRPr lang="en-GB" sz="1500" kern="1200" dirty="0">
            <a:solidFill>
              <a:srgbClr val="C00000"/>
            </a:solidFill>
          </a:endParaRPr>
        </a:p>
      </dsp:txBody>
      <dsp:txXfrm rot="-5400000">
        <a:off x="2616848" y="2492030"/>
        <a:ext cx="8557620" cy="683483"/>
      </dsp:txXfrm>
    </dsp:sp>
    <dsp:sp modelId="{5D9322A8-579E-4B04-80D5-DA5AE182FE6F}">
      <dsp:nvSpPr>
        <dsp:cNvPr id="0" name=""/>
        <dsp:cNvSpPr/>
      </dsp:nvSpPr>
      <dsp:spPr>
        <a:xfrm>
          <a:off x="599" y="2419544"/>
          <a:ext cx="2614662" cy="828230"/>
        </a:xfrm>
        <a:prstGeom prst="roundRect">
          <a:avLst/>
        </a:prstGeom>
        <a:solidFill>
          <a:srgbClr val="59BBE4"/>
        </a:solidFill>
        <a:ln w="9525" cap="flat" cmpd="sng" algn="ctr">
          <a:solidFill>
            <a:srgbClr val="226BA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Objective</a:t>
          </a:r>
          <a:endParaRPr lang="en-GB" sz="2400" kern="1200" dirty="0"/>
        </a:p>
      </dsp:txBody>
      <dsp:txXfrm>
        <a:off x="41030" y="2459975"/>
        <a:ext cx="2533800" cy="747368"/>
      </dsp:txXfrm>
    </dsp:sp>
    <dsp:sp modelId="{FA6516D1-640B-4B62-820D-2AAD4A3BBF7A}">
      <dsp:nvSpPr>
        <dsp:cNvPr id="0" name=""/>
        <dsp:cNvSpPr/>
      </dsp:nvSpPr>
      <dsp:spPr>
        <a:xfrm rot="5400000">
          <a:off x="6528766" y="-631815"/>
          <a:ext cx="770758" cy="8594595"/>
        </a:xfrm>
        <a:prstGeom prst="round2Same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500" kern="1200" dirty="0">
              <a:solidFill>
                <a:schemeClr val="tx1"/>
              </a:solidFill>
            </a:rPr>
            <a:t>   October 2020 – July 2021</a:t>
          </a:r>
          <a:endParaRPr lang="en-GB" sz="1500" kern="1200" dirty="0">
            <a:solidFill>
              <a:schemeClr val="tx1"/>
            </a:solidFill>
          </a:endParaRPr>
        </a:p>
      </dsp:txBody>
      <dsp:txXfrm rot="-5400000">
        <a:off x="2616848" y="3317728"/>
        <a:ext cx="8556970" cy="695508"/>
      </dsp:txXfrm>
    </dsp:sp>
    <dsp:sp modelId="{C7298C19-34EB-4C2D-9EE5-69298CBAFC65}">
      <dsp:nvSpPr>
        <dsp:cNvPr id="0" name=""/>
        <dsp:cNvSpPr/>
      </dsp:nvSpPr>
      <dsp:spPr>
        <a:xfrm>
          <a:off x="599" y="3280846"/>
          <a:ext cx="2614662" cy="828230"/>
        </a:xfrm>
        <a:prstGeom prst="roundRect">
          <a:avLst/>
        </a:prstGeom>
        <a:solidFill>
          <a:srgbClr val="83AC3F"/>
        </a:solidFill>
        <a:ln w="9525" cap="flat" cmpd="sng" algn="ctr">
          <a:solidFill>
            <a:srgbClr val="2E927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Timeframe</a:t>
          </a:r>
          <a:endParaRPr lang="en-GB" sz="2400" kern="1200" dirty="0"/>
        </a:p>
      </dsp:txBody>
      <dsp:txXfrm>
        <a:off x="41030" y="3321277"/>
        <a:ext cx="2533800" cy="747368"/>
      </dsp:txXfrm>
    </dsp:sp>
    <dsp:sp modelId="{5E8CD8A5-DD0C-47AB-ACE7-B1E0EA14C37B}">
      <dsp:nvSpPr>
        <dsp:cNvPr id="0" name=""/>
        <dsp:cNvSpPr/>
      </dsp:nvSpPr>
      <dsp:spPr>
        <a:xfrm rot="5400000">
          <a:off x="6505375" y="210502"/>
          <a:ext cx="809015" cy="8603119"/>
        </a:xfrm>
        <a:prstGeom prst="round2Same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>
              <a:solidFill>
                <a:schemeClr val="tx1"/>
              </a:solidFill>
            </a:rPr>
            <a:t>Excel (VBA)</a:t>
          </a:r>
          <a:endParaRPr lang="en-GB" sz="1500" kern="1200" dirty="0">
            <a:solidFill>
              <a:schemeClr val="tx1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>
              <a:solidFill>
                <a:schemeClr val="tx1"/>
              </a:solidFill>
            </a:rPr>
            <a:t>Power Query (M)</a:t>
          </a:r>
          <a:endParaRPr lang="en-GB" sz="1500" kern="1200" dirty="0">
            <a:solidFill>
              <a:schemeClr val="tx1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altLang="zh-TW" sz="1500" kern="1200" dirty="0">
              <a:solidFill>
                <a:schemeClr val="tx1"/>
              </a:solidFill>
            </a:rPr>
            <a:t>Python</a:t>
          </a:r>
          <a:endParaRPr lang="en-GB" sz="1500" kern="1200" dirty="0">
            <a:solidFill>
              <a:schemeClr val="tx1"/>
            </a:solidFill>
          </a:endParaRPr>
        </a:p>
      </dsp:txBody>
      <dsp:txXfrm rot="-5400000">
        <a:off x="2608324" y="4147047"/>
        <a:ext cx="8563626" cy="730029"/>
      </dsp:txXfrm>
    </dsp:sp>
    <dsp:sp modelId="{EAE92E9B-7667-4498-B110-334EDAF9965D}">
      <dsp:nvSpPr>
        <dsp:cNvPr id="0" name=""/>
        <dsp:cNvSpPr/>
      </dsp:nvSpPr>
      <dsp:spPr>
        <a:xfrm>
          <a:off x="599" y="4132247"/>
          <a:ext cx="2606737" cy="780632"/>
        </a:xfrm>
        <a:prstGeom prst="roundRect">
          <a:avLst/>
        </a:prstGeom>
        <a:solidFill>
          <a:srgbClr val="30CED4"/>
        </a:solidFill>
        <a:ln w="9525" cap="flat" cmpd="sng" algn="ctr">
          <a:solidFill>
            <a:srgbClr val="239FA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solidFill>
                <a:schemeClr val="bg1"/>
              </a:solidFill>
            </a:rPr>
            <a:t>Software</a:t>
          </a:r>
          <a:endParaRPr lang="en-GB" sz="2400" kern="1200" dirty="0">
            <a:solidFill>
              <a:schemeClr val="bg1"/>
            </a:solidFill>
          </a:endParaRPr>
        </a:p>
      </dsp:txBody>
      <dsp:txXfrm>
        <a:off x="38706" y="4170354"/>
        <a:ext cx="2530523" cy="7044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F1350-8138-4DC6-8A24-681650243780}">
      <dsp:nvSpPr>
        <dsp:cNvPr id="0" name=""/>
        <dsp:cNvSpPr/>
      </dsp:nvSpPr>
      <dsp:spPr>
        <a:xfrm>
          <a:off x="0" y="0"/>
          <a:ext cx="2864107" cy="640080"/>
        </a:xfrm>
        <a:prstGeom prst="chevron">
          <a:avLst/>
        </a:prstGeom>
        <a:solidFill>
          <a:srgbClr val="226BA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source</a:t>
          </a:r>
          <a:endParaRPr lang="en-GB" sz="2000" kern="1200" dirty="0"/>
        </a:p>
      </dsp:txBody>
      <dsp:txXfrm>
        <a:off x="320040" y="0"/>
        <a:ext cx="2224027" cy="640080"/>
      </dsp:txXfrm>
    </dsp:sp>
    <dsp:sp modelId="{2C662E8E-FAD2-4144-8ED2-5EDD90E07343}">
      <dsp:nvSpPr>
        <dsp:cNvPr id="0" name=""/>
        <dsp:cNvSpPr/>
      </dsp:nvSpPr>
      <dsp:spPr>
        <a:xfrm>
          <a:off x="2582617" y="0"/>
          <a:ext cx="2864107" cy="640080"/>
        </a:xfrm>
        <a:prstGeom prst="chevron">
          <a:avLst/>
        </a:prstGeom>
        <a:solidFill>
          <a:srgbClr val="2E927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source location</a:t>
          </a:r>
          <a:endParaRPr lang="en-GB" sz="2000" kern="1200" dirty="0"/>
        </a:p>
      </dsp:txBody>
      <dsp:txXfrm>
        <a:off x="2902657" y="0"/>
        <a:ext cx="2224027" cy="640080"/>
      </dsp:txXfrm>
    </dsp:sp>
    <dsp:sp modelId="{DC656D83-A7B5-4C3E-8EB9-EDF09D5DDC22}">
      <dsp:nvSpPr>
        <dsp:cNvPr id="0" name=""/>
        <dsp:cNvSpPr/>
      </dsp:nvSpPr>
      <dsp:spPr>
        <a:xfrm>
          <a:off x="5160314" y="0"/>
          <a:ext cx="2864107" cy="640080"/>
        </a:xfrm>
        <a:prstGeom prst="chevron">
          <a:avLst/>
        </a:prstGeom>
        <a:solidFill>
          <a:srgbClr val="59BB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Tools : Excel Files</a:t>
          </a:r>
          <a:endParaRPr lang="en-GB" sz="2000" kern="1200" dirty="0"/>
        </a:p>
      </dsp:txBody>
      <dsp:txXfrm>
        <a:off x="5480354" y="0"/>
        <a:ext cx="2224027" cy="640080"/>
      </dsp:txXfrm>
    </dsp:sp>
    <dsp:sp modelId="{72422191-1307-48F4-8A5D-AFDA3B17D161}">
      <dsp:nvSpPr>
        <dsp:cNvPr id="0" name=""/>
        <dsp:cNvSpPr/>
      </dsp:nvSpPr>
      <dsp:spPr>
        <a:xfrm>
          <a:off x="7738011" y="0"/>
          <a:ext cx="2864107" cy="640080"/>
        </a:xfrm>
        <a:prstGeom prst="chevron">
          <a:avLst/>
        </a:prstGeom>
        <a:solidFill>
          <a:srgbClr val="83AC3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End-Result</a:t>
          </a:r>
          <a:endParaRPr lang="en-GB" sz="2000" kern="1200" dirty="0"/>
        </a:p>
      </dsp:txBody>
      <dsp:txXfrm>
        <a:off x="8058051" y="0"/>
        <a:ext cx="2224027" cy="6400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63B70-64AC-4E8C-9733-220E79996DAC}">
      <dsp:nvSpPr>
        <dsp:cNvPr id="0" name=""/>
        <dsp:cNvSpPr/>
      </dsp:nvSpPr>
      <dsp:spPr>
        <a:xfrm>
          <a:off x="-164593" y="328376"/>
          <a:ext cx="4600137" cy="460013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32748-E2EB-4331-89B1-0F85DE3A1EE6}">
      <dsp:nvSpPr>
        <dsp:cNvPr id="0" name=""/>
        <dsp:cNvSpPr/>
      </dsp:nvSpPr>
      <dsp:spPr>
        <a:xfrm>
          <a:off x="2135474" y="328376"/>
          <a:ext cx="5366827" cy="46001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B0F0"/>
              </a:solidFill>
            </a:rPr>
            <a:t>Scope Expansion </a:t>
          </a:r>
        </a:p>
      </dsp:txBody>
      <dsp:txXfrm>
        <a:off x="2135474" y="328376"/>
        <a:ext cx="2683413" cy="977529"/>
      </dsp:txXfrm>
    </dsp:sp>
    <dsp:sp modelId="{3F913572-9742-4970-AA0C-6C543BAA158B}">
      <dsp:nvSpPr>
        <dsp:cNvPr id="0" name=""/>
        <dsp:cNvSpPr/>
      </dsp:nvSpPr>
      <dsp:spPr>
        <a:xfrm>
          <a:off x="439174" y="1305905"/>
          <a:ext cx="3392601" cy="339260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712A4E-9312-4009-B517-FF332CBF179C}">
      <dsp:nvSpPr>
        <dsp:cNvPr id="0" name=""/>
        <dsp:cNvSpPr/>
      </dsp:nvSpPr>
      <dsp:spPr>
        <a:xfrm>
          <a:off x="2135099" y="1330908"/>
          <a:ext cx="5366827" cy="339260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B0F0"/>
              </a:solidFill>
            </a:rPr>
            <a:t>PN Growth</a:t>
          </a:r>
        </a:p>
      </dsp:txBody>
      <dsp:txXfrm>
        <a:off x="2135099" y="1330908"/>
        <a:ext cx="2683413" cy="977529"/>
      </dsp:txXfrm>
    </dsp:sp>
    <dsp:sp modelId="{EE8BA9BF-86CE-4844-AD30-53C7EC9AC29B}">
      <dsp:nvSpPr>
        <dsp:cNvPr id="0" name=""/>
        <dsp:cNvSpPr/>
      </dsp:nvSpPr>
      <dsp:spPr>
        <a:xfrm>
          <a:off x="1042942" y="2283434"/>
          <a:ext cx="2185065" cy="218506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B45FEB-0443-45F4-B5A6-DEE8198F5186}">
      <dsp:nvSpPr>
        <dsp:cNvPr id="0" name=""/>
        <dsp:cNvSpPr/>
      </dsp:nvSpPr>
      <dsp:spPr>
        <a:xfrm>
          <a:off x="2135099" y="2369832"/>
          <a:ext cx="5366827" cy="218506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B0F0"/>
              </a:solidFill>
            </a:rPr>
            <a:t>Purchasing Amount</a:t>
          </a:r>
        </a:p>
      </dsp:txBody>
      <dsp:txXfrm>
        <a:off x="2135099" y="2369832"/>
        <a:ext cx="2683413" cy="977529"/>
      </dsp:txXfrm>
    </dsp:sp>
    <dsp:sp modelId="{61ECF8DD-910E-40CB-94F5-D2DB8C2C016E}">
      <dsp:nvSpPr>
        <dsp:cNvPr id="0" name=""/>
        <dsp:cNvSpPr/>
      </dsp:nvSpPr>
      <dsp:spPr>
        <a:xfrm>
          <a:off x="1646710" y="3260963"/>
          <a:ext cx="977529" cy="97752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D6FBF0-3C79-4C28-9D4C-352B7BC9A725}">
      <dsp:nvSpPr>
        <dsp:cNvPr id="0" name=""/>
        <dsp:cNvSpPr/>
      </dsp:nvSpPr>
      <dsp:spPr>
        <a:xfrm>
          <a:off x="2135474" y="3260963"/>
          <a:ext cx="5366827" cy="97752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B0F0"/>
              </a:solidFill>
            </a:rPr>
            <a:t>Planner Head Count</a:t>
          </a:r>
        </a:p>
      </dsp:txBody>
      <dsp:txXfrm>
        <a:off x="2135474" y="3260963"/>
        <a:ext cx="2683413" cy="977529"/>
      </dsp:txXfrm>
    </dsp:sp>
    <dsp:sp modelId="{EB500489-63F2-44C4-89A1-3263A74E18B9}">
      <dsp:nvSpPr>
        <dsp:cNvPr id="0" name=""/>
        <dsp:cNvSpPr/>
      </dsp:nvSpPr>
      <dsp:spPr>
        <a:xfrm>
          <a:off x="4489700" y="328376"/>
          <a:ext cx="3341789" cy="97752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0000"/>
              </a:solidFill>
            </a:rPr>
            <a:t>Commodity 2 </a:t>
          </a: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→</a:t>
          </a:r>
          <a:r>
            <a:rPr lang="en-US" sz="1600" kern="1200" dirty="0">
              <a:solidFill>
                <a:srgbClr val="000000"/>
              </a:solidFill>
            </a:rPr>
            <a:t> 6</a:t>
          </a:r>
        </a:p>
      </dsp:txBody>
      <dsp:txXfrm>
        <a:off x="4489700" y="328376"/>
        <a:ext cx="3341789" cy="977529"/>
      </dsp:txXfrm>
    </dsp:sp>
    <dsp:sp modelId="{FCE25C2F-BDB0-47B4-83D6-03CFD09918FF}">
      <dsp:nvSpPr>
        <dsp:cNvPr id="0" name=""/>
        <dsp:cNvSpPr/>
      </dsp:nvSpPr>
      <dsp:spPr>
        <a:xfrm>
          <a:off x="4489700" y="1369542"/>
          <a:ext cx="3341789" cy="97752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0000"/>
              </a:solidFill>
            </a:rPr>
            <a:t>ME &amp; CP : 1100%  </a:t>
          </a:r>
          <a:r>
            <a:rPr lang="en-US" sz="1600" kern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↑</a:t>
          </a:r>
          <a:r>
            <a:rPr lang="en-US" sz="1600" kern="1200" dirty="0">
              <a:solidFill>
                <a:srgbClr val="000000"/>
              </a:solidFill>
            </a:rPr>
            <a:t>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0000"/>
              </a:solidFill>
            </a:rPr>
            <a:t>NB KB : 230%   </a:t>
          </a:r>
          <a:r>
            <a:rPr lang="en-US" sz="1600" kern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↑</a:t>
          </a:r>
          <a:r>
            <a:rPr lang="en-US" sz="1600" kern="1200" dirty="0">
              <a:solidFill>
                <a:srgbClr val="000000"/>
              </a:solidFill>
            </a:rPr>
            <a:t>   </a:t>
          </a:r>
        </a:p>
      </dsp:txBody>
      <dsp:txXfrm>
        <a:off x="4489700" y="1369542"/>
        <a:ext cx="3341789" cy="977529"/>
      </dsp:txXfrm>
    </dsp:sp>
    <dsp:sp modelId="{13E947CA-80F2-4018-85F6-C22D9404C416}">
      <dsp:nvSpPr>
        <dsp:cNvPr id="0" name=""/>
        <dsp:cNvSpPr/>
      </dsp:nvSpPr>
      <dsp:spPr>
        <a:xfrm>
          <a:off x="4483341" y="2359799"/>
          <a:ext cx="3341789" cy="97752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0000"/>
              </a:solidFill>
            </a:rPr>
            <a:t>$500M/Y </a:t>
          </a: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→</a:t>
          </a:r>
          <a:r>
            <a:rPr lang="en-US" sz="1600" kern="1200" dirty="0">
              <a:solidFill>
                <a:srgbClr val="000000"/>
              </a:solidFill>
            </a:rPr>
            <a:t> $1000M/Y</a:t>
          </a:r>
        </a:p>
      </dsp:txBody>
      <dsp:txXfrm>
        <a:off x="4483341" y="2359799"/>
        <a:ext cx="3341789" cy="977529"/>
      </dsp:txXfrm>
    </dsp:sp>
    <dsp:sp modelId="{F2E4FE79-7F4D-40FA-A371-2A6783DC02B1}">
      <dsp:nvSpPr>
        <dsp:cNvPr id="0" name=""/>
        <dsp:cNvSpPr/>
      </dsp:nvSpPr>
      <dsp:spPr>
        <a:xfrm>
          <a:off x="4489700" y="3260963"/>
          <a:ext cx="3341789" cy="97752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0000"/>
              </a:solidFill>
            </a:rPr>
            <a:t>3 </a:t>
          </a: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→ </a:t>
          </a:r>
          <a:r>
            <a:rPr lang="en-US" sz="1600" kern="1200" dirty="0">
              <a:solidFill>
                <a:srgbClr val="000000"/>
              </a:solidFill>
            </a:rPr>
            <a:t>6.5 </a:t>
          </a: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→</a:t>
          </a:r>
          <a:r>
            <a:rPr lang="en-US" sz="1600" kern="1200" dirty="0">
              <a:solidFill>
                <a:srgbClr val="000000"/>
              </a:solidFill>
            </a:rPr>
            <a:t> 7.5</a:t>
          </a:r>
        </a:p>
      </dsp:txBody>
      <dsp:txXfrm>
        <a:off x="4489700" y="3260963"/>
        <a:ext cx="3341789" cy="9775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63B70-64AC-4E8C-9733-220E79996DAC}">
      <dsp:nvSpPr>
        <dsp:cNvPr id="0" name=""/>
        <dsp:cNvSpPr/>
      </dsp:nvSpPr>
      <dsp:spPr>
        <a:xfrm>
          <a:off x="0" y="328376"/>
          <a:ext cx="4600137" cy="460013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32748-E2EB-4331-89B1-0F85DE3A1EE6}">
      <dsp:nvSpPr>
        <dsp:cNvPr id="0" name=""/>
        <dsp:cNvSpPr/>
      </dsp:nvSpPr>
      <dsp:spPr>
        <a:xfrm>
          <a:off x="2300068" y="328376"/>
          <a:ext cx="5366827" cy="46001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50000"/>
                </a:schemeClr>
              </a:solidFill>
            </a:rPr>
            <a:t>Scope Expansion: Larger number of commodities</a:t>
          </a:r>
        </a:p>
      </dsp:txBody>
      <dsp:txXfrm>
        <a:off x="2300068" y="328376"/>
        <a:ext cx="5366827" cy="977529"/>
      </dsp:txXfrm>
    </dsp:sp>
    <dsp:sp modelId="{3F913572-9742-4970-AA0C-6C543BAA158B}">
      <dsp:nvSpPr>
        <dsp:cNvPr id="0" name=""/>
        <dsp:cNvSpPr/>
      </dsp:nvSpPr>
      <dsp:spPr>
        <a:xfrm>
          <a:off x="603768" y="1305905"/>
          <a:ext cx="3392601" cy="339260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712A4E-9312-4009-B517-FF332CBF179C}">
      <dsp:nvSpPr>
        <dsp:cNvPr id="0" name=""/>
        <dsp:cNvSpPr/>
      </dsp:nvSpPr>
      <dsp:spPr>
        <a:xfrm>
          <a:off x="2299693" y="1330908"/>
          <a:ext cx="5366827" cy="339260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50000"/>
                </a:schemeClr>
              </a:solidFill>
            </a:rPr>
            <a:t>Expanded part numbers</a:t>
          </a:r>
        </a:p>
      </dsp:txBody>
      <dsp:txXfrm>
        <a:off x="2299693" y="1330908"/>
        <a:ext cx="5366827" cy="977529"/>
      </dsp:txXfrm>
    </dsp:sp>
    <dsp:sp modelId="{EE8BA9BF-86CE-4844-AD30-53C7EC9AC29B}">
      <dsp:nvSpPr>
        <dsp:cNvPr id="0" name=""/>
        <dsp:cNvSpPr/>
      </dsp:nvSpPr>
      <dsp:spPr>
        <a:xfrm>
          <a:off x="1207536" y="2283434"/>
          <a:ext cx="2185065" cy="218506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B45FEB-0443-45F4-B5A6-DEE8198F5186}">
      <dsp:nvSpPr>
        <dsp:cNvPr id="0" name=""/>
        <dsp:cNvSpPr/>
      </dsp:nvSpPr>
      <dsp:spPr>
        <a:xfrm>
          <a:off x="2299693" y="2369832"/>
          <a:ext cx="5366827" cy="218506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50000"/>
                </a:schemeClr>
              </a:solidFill>
            </a:rPr>
            <a:t>Larger purchasing amount</a:t>
          </a:r>
        </a:p>
      </dsp:txBody>
      <dsp:txXfrm>
        <a:off x="2299693" y="2369832"/>
        <a:ext cx="5366827" cy="977529"/>
      </dsp:txXfrm>
    </dsp:sp>
    <dsp:sp modelId="{61ECF8DD-910E-40CB-94F5-D2DB8C2C016E}">
      <dsp:nvSpPr>
        <dsp:cNvPr id="0" name=""/>
        <dsp:cNvSpPr/>
      </dsp:nvSpPr>
      <dsp:spPr>
        <a:xfrm>
          <a:off x="1811304" y="3260963"/>
          <a:ext cx="977529" cy="97752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D6FBF0-3C79-4C28-9D4C-352B7BC9A725}">
      <dsp:nvSpPr>
        <dsp:cNvPr id="0" name=""/>
        <dsp:cNvSpPr/>
      </dsp:nvSpPr>
      <dsp:spPr>
        <a:xfrm>
          <a:off x="2300068" y="3260963"/>
          <a:ext cx="5366827" cy="97752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50000"/>
                </a:schemeClr>
              </a:solidFill>
            </a:rPr>
            <a:t>Increased planner head count</a:t>
          </a:r>
        </a:p>
      </dsp:txBody>
      <dsp:txXfrm>
        <a:off x="2300068" y="3260963"/>
        <a:ext cx="5366827" cy="9775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F7A2E-52C7-4195-8D2E-A5C494085F0D}">
      <dsp:nvSpPr>
        <dsp:cNvPr id="0" name=""/>
        <dsp:cNvSpPr/>
      </dsp:nvSpPr>
      <dsp:spPr>
        <a:xfrm rot="5400000">
          <a:off x="6427655" y="-3584073"/>
          <a:ext cx="1266059" cy="877757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Project lead: James Kuo / Irene Liu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CP manager: Joyce Liu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tx1"/>
              </a:solidFill>
            </a:rPr>
            <a:t>Developer: Tommy Wu</a:t>
          </a:r>
          <a:endParaRPr lang="en-GB" sz="1500" kern="1200" dirty="0">
            <a:solidFill>
              <a:schemeClr val="tx1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>
              <a:solidFill>
                <a:schemeClr val="tx1"/>
              </a:solidFill>
            </a:rPr>
            <a:t>CP team members: Pauline Chang / Jenny Ku / Kailing Wang / Joyce Chan / Mavis Pan / Lisa Hung / Olivia Wang / Ally Chang / Jasmine Ku</a:t>
          </a:r>
        </a:p>
      </dsp:txBody>
      <dsp:txXfrm rot="-5400000">
        <a:off x="2671898" y="233488"/>
        <a:ext cx="8715769" cy="1142451"/>
      </dsp:txXfrm>
    </dsp:sp>
    <dsp:sp modelId="{26D3C687-6E4D-4421-A972-839AD2A5B6FD}">
      <dsp:nvSpPr>
        <dsp:cNvPr id="0" name=""/>
        <dsp:cNvSpPr/>
      </dsp:nvSpPr>
      <dsp:spPr>
        <a:xfrm>
          <a:off x="611" y="78594"/>
          <a:ext cx="2671286" cy="14752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Project Members</a:t>
          </a:r>
          <a:endParaRPr lang="en-GB" sz="2400" kern="1200" dirty="0"/>
        </a:p>
      </dsp:txBody>
      <dsp:txXfrm>
        <a:off x="72629" y="150612"/>
        <a:ext cx="2527250" cy="1331252"/>
      </dsp:txXfrm>
    </dsp:sp>
    <dsp:sp modelId="{C484D3C8-998A-4D0D-ADD6-D449AB48AB75}">
      <dsp:nvSpPr>
        <dsp:cNvPr id="0" name=""/>
        <dsp:cNvSpPr/>
      </dsp:nvSpPr>
      <dsp:spPr>
        <a:xfrm rot="5400000">
          <a:off x="6666501" y="-2402242"/>
          <a:ext cx="789629" cy="877753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500" kern="1200" dirty="0">
              <a:solidFill>
                <a:schemeClr val="tx1"/>
              </a:solidFill>
            </a:rPr>
            <a:t>	Notebook Metal / Notebook Keyboard / Desktop Keyboard / Thermal Fan / </a:t>
          </a:r>
          <a:r>
            <a:rPr lang="en-GB" sz="1500" kern="1200" dirty="0" err="1">
              <a:solidFill>
                <a:schemeClr val="tx1"/>
              </a:solidFill>
            </a:rPr>
            <a:t>Clickpad</a:t>
          </a:r>
          <a:r>
            <a:rPr lang="en-GB" sz="1500" kern="1200" dirty="0">
              <a:solidFill>
                <a:schemeClr val="tx1"/>
              </a:solidFill>
            </a:rPr>
            <a:t> Module / IMR</a:t>
          </a:r>
        </a:p>
      </dsp:txBody>
      <dsp:txXfrm rot="-5400000">
        <a:off x="2672549" y="1630257"/>
        <a:ext cx="8738988" cy="712535"/>
      </dsp:txXfrm>
    </dsp:sp>
    <dsp:sp modelId="{EDF96358-622A-4EAF-8940-19FDC2A9F21E}">
      <dsp:nvSpPr>
        <dsp:cNvPr id="0" name=""/>
        <dsp:cNvSpPr/>
      </dsp:nvSpPr>
      <dsp:spPr>
        <a:xfrm>
          <a:off x="611" y="1575689"/>
          <a:ext cx="2670317" cy="8400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Commodities</a:t>
          </a:r>
          <a:endParaRPr lang="en-GB" sz="2400" kern="1200" dirty="0"/>
        </a:p>
      </dsp:txBody>
      <dsp:txXfrm>
        <a:off x="41617" y="1616695"/>
        <a:ext cx="2588305" cy="757990"/>
      </dsp:txXfrm>
    </dsp:sp>
    <dsp:sp modelId="{E7FC0A0C-D6A2-4FE5-BC69-4AC722ADC6A1}">
      <dsp:nvSpPr>
        <dsp:cNvPr id="0" name=""/>
        <dsp:cNvSpPr/>
      </dsp:nvSpPr>
      <dsp:spPr>
        <a:xfrm rot="5400000">
          <a:off x="6675597" y="-1553302"/>
          <a:ext cx="768199" cy="877753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500" kern="1200" dirty="0">
              <a:solidFill>
                <a:schemeClr val="tx1"/>
              </a:solidFill>
            </a:rPr>
            <a:t>	Automate GTK planners' manual work of retrieving and formatting reports to reduce total processing time, prevent operating errors, and increase data accuracy. </a:t>
          </a:r>
          <a:endParaRPr lang="en-GB" sz="1500" kern="1200" dirty="0">
            <a:solidFill>
              <a:srgbClr val="C00000"/>
            </a:solidFill>
          </a:endParaRPr>
        </a:p>
      </dsp:txBody>
      <dsp:txXfrm rot="-5400000">
        <a:off x="2670929" y="2488866"/>
        <a:ext cx="8740035" cy="693199"/>
      </dsp:txXfrm>
    </dsp:sp>
    <dsp:sp modelId="{5D9322A8-579E-4B04-80D5-DA5AE182FE6F}">
      <dsp:nvSpPr>
        <dsp:cNvPr id="0" name=""/>
        <dsp:cNvSpPr/>
      </dsp:nvSpPr>
      <dsp:spPr>
        <a:xfrm>
          <a:off x="611" y="2433869"/>
          <a:ext cx="2670317" cy="8400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Objective</a:t>
          </a:r>
          <a:endParaRPr lang="en-GB" sz="2400" kern="1200" dirty="0"/>
        </a:p>
      </dsp:txBody>
      <dsp:txXfrm>
        <a:off x="41617" y="2474875"/>
        <a:ext cx="2588305" cy="757990"/>
      </dsp:txXfrm>
    </dsp:sp>
    <dsp:sp modelId="{FA6516D1-640B-4B62-820D-2AAD4A3BBF7A}">
      <dsp:nvSpPr>
        <dsp:cNvPr id="0" name=""/>
        <dsp:cNvSpPr/>
      </dsp:nvSpPr>
      <dsp:spPr>
        <a:xfrm rot="5400000">
          <a:off x="6668840" y="-700269"/>
          <a:ext cx="781713" cy="877753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500" kern="1200" dirty="0">
              <a:solidFill>
                <a:schemeClr val="tx1"/>
              </a:solidFill>
            </a:rPr>
            <a:t>   October 2020 – July 2021</a:t>
          </a:r>
          <a:endParaRPr lang="en-GB" sz="1500" kern="1200" dirty="0">
            <a:solidFill>
              <a:schemeClr val="tx1"/>
            </a:solidFill>
          </a:endParaRPr>
        </a:p>
      </dsp:txBody>
      <dsp:txXfrm rot="-5400000">
        <a:off x="2670929" y="3335802"/>
        <a:ext cx="8739375" cy="705393"/>
      </dsp:txXfrm>
    </dsp:sp>
    <dsp:sp modelId="{C7298C19-34EB-4C2D-9EE5-69298CBAFC65}">
      <dsp:nvSpPr>
        <dsp:cNvPr id="0" name=""/>
        <dsp:cNvSpPr/>
      </dsp:nvSpPr>
      <dsp:spPr>
        <a:xfrm>
          <a:off x="611" y="3307414"/>
          <a:ext cx="2670317" cy="8400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Timeframe</a:t>
          </a:r>
          <a:endParaRPr lang="en-GB" sz="2400" kern="1200" dirty="0"/>
        </a:p>
      </dsp:txBody>
      <dsp:txXfrm>
        <a:off x="41617" y="3348420"/>
        <a:ext cx="2588305" cy="757990"/>
      </dsp:txXfrm>
    </dsp:sp>
    <dsp:sp modelId="{5E8CD8A5-DD0C-47AB-ACE7-B1E0EA14C37B}">
      <dsp:nvSpPr>
        <dsp:cNvPr id="0" name=""/>
        <dsp:cNvSpPr/>
      </dsp:nvSpPr>
      <dsp:spPr>
        <a:xfrm rot="5400000">
          <a:off x="6609080" y="193384"/>
          <a:ext cx="843443" cy="878624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>
              <a:solidFill>
                <a:schemeClr val="tx1"/>
              </a:solidFill>
            </a:rPr>
            <a:t>Excel (VBA)</a:t>
          </a:r>
          <a:endParaRPr lang="en-GB" sz="1500" kern="1200" dirty="0">
            <a:solidFill>
              <a:schemeClr val="tx1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>
              <a:solidFill>
                <a:schemeClr val="tx1"/>
              </a:solidFill>
            </a:rPr>
            <a:t>Power Query (M)</a:t>
          </a:r>
          <a:endParaRPr lang="en-GB" sz="1500" kern="1200" dirty="0">
            <a:solidFill>
              <a:schemeClr val="tx1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altLang="zh-TW" sz="1500" kern="1200" dirty="0">
              <a:solidFill>
                <a:schemeClr val="tx1"/>
              </a:solidFill>
            </a:rPr>
            <a:t>Python</a:t>
          </a:r>
          <a:endParaRPr lang="en-GB" sz="1500" kern="1200" dirty="0">
            <a:solidFill>
              <a:schemeClr val="tx1"/>
            </a:solidFill>
          </a:endParaRPr>
        </a:p>
      </dsp:txBody>
      <dsp:txXfrm rot="-5400000">
        <a:off x="2637682" y="4205956"/>
        <a:ext cx="8745068" cy="761097"/>
      </dsp:txXfrm>
    </dsp:sp>
    <dsp:sp modelId="{EAE92E9B-7667-4498-B110-334EDAF9965D}">
      <dsp:nvSpPr>
        <dsp:cNvPr id="0" name=""/>
        <dsp:cNvSpPr/>
      </dsp:nvSpPr>
      <dsp:spPr>
        <a:xfrm>
          <a:off x="611" y="4168224"/>
          <a:ext cx="2662222" cy="8400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>
              <a:solidFill>
                <a:schemeClr val="bg1"/>
              </a:solidFill>
            </a:rPr>
            <a:t>Software</a:t>
          </a:r>
          <a:endParaRPr lang="en-GB" sz="2400" kern="1200" dirty="0">
            <a:solidFill>
              <a:schemeClr val="bg1"/>
            </a:solidFill>
          </a:endParaRPr>
        </a:p>
      </dsp:txBody>
      <dsp:txXfrm>
        <a:off x="41617" y="4209230"/>
        <a:ext cx="2580210" cy="757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E29F4-1D9F-454C-BEA2-39AFAFEF263C}" type="datetimeFigureOut">
              <a:rPr lang="en-GB" smtClean="0"/>
              <a:t>27/10/2022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49E5-DE82-4637-8CE0-9D85FF0C19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360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sample </a:t>
            </a:r>
            <a:r>
              <a:rPr lang="en-US" b="1" dirty="0"/>
              <a:t>Title Slide with Picture </a:t>
            </a:r>
            <a:r>
              <a:rPr lang="en-US" dirty="0"/>
              <a:t>ideal for including a picture with a brief title and subtitle.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47E1EE-0039-4797-B978-F453418260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P Simplified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837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lead: James Kuo / Irene Liu / Irene Tseng</a:t>
            </a:r>
          </a:p>
          <a:p>
            <a:r>
              <a:rPr lang="en-GB" dirty="0"/>
              <a:t>CP manager: Joyce Liu</a:t>
            </a:r>
          </a:p>
          <a:p>
            <a:r>
              <a:rPr lang="en-GB" dirty="0"/>
              <a:t>CP team members: Tommy Wu / Jenny Ku / Pauline Chang / Kailing Wang / Joyce Chan / Mavis Pan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• Commodities: NB ME/KB/Thermal/Fan/</a:t>
            </a:r>
            <a:r>
              <a:rPr lang="en-GB" dirty="0" err="1"/>
              <a:t>Clickpad</a:t>
            </a:r>
            <a:r>
              <a:rPr lang="en-GB" dirty="0"/>
              <a:t> Module/IMR</a:t>
            </a:r>
          </a:p>
          <a:p>
            <a:endParaRPr lang="en-GB" dirty="0"/>
          </a:p>
          <a:p>
            <a:r>
              <a:rPr lang="en-GB" dirty="0"/>
              <a:t>• Objective: </a:t>
            </a:r>
          </a:p>
          <a:p>
            <a:r>
              <a:rPr lang="en-GB" dirty="0"/>
              <a:t>	○ Automate GTK planners' manual work to reduce total process time, prevent human error, and increase data accuracy on the processes of retrieving/formatting forecast data and consolidating DSM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○ Automate GTK planners' manual work of retrieving/formatting forecast data and consolidating DSM to reduce total process time, prevent human errors, and increase data accuracy.</a:t>
            </a:r>
          </a:p>
          <a:p>
            <a:endParaRPr lang="en-GB" dirty="0"/>
          </a:p>
          <a:p>
            <a:r>
              <a:rPr lang="en-GB" dirty="0"/>
              <a:t>	○ Automate GTK planners' manual work of retrieving/formatting forecast data and DSM consolidation</a:t>
            </a:r>
          </a:p>
          <a:p>
            <a:r>
              <a:rPr lang="en-GB" dirty="0"/>
              <a:t>	○ Reduce process time and prevent human error</a:t>
            </a:r>
          </a:p>
          <a:p>
            <a:r>
              <a:rPr lang="en-GB" dirty="0"/>
              <a:t>	○ Increase data accuracy </a:t>
            </a:r>
          </a:p>
          <a:p>
            <a:r>
              <a:rPr lang="en-GB" dirty="0"/>
              <a:t>• Measures:</a:t>
            </a:r>
          </a:p>
          <a:p>
            <a:r>
              <a:rPr lang="en-GB" dirty="0"/>
              <a:t>	○ Current time vs new time </a:t>
            </a:r>
          </a:p>
          <a:p>
            <a:r>
              <a:rPr lang="en-GB" dirty="0"/>
              <a:t>	○ Data accuracy </a:t>
            </a:r>
          </a:p>
          <a:p>
            <a:r>
              <a:rPr lang="en-GB" dirty="0"/>
              <a:t>	○ User friendliness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8138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lead: James Kuo / Irene Liu / Irene Tseng</a:t>
            </a:r>
          </a:p>
          <a:p>
            <a:r>
              <a:rPr lang="en-GB" dirty="0"/>
              <a:t>CP manager: Joyce Liu</a:t>
            </a:r>
          </a:p>
          <a:p>
            <a:r>
              <a:rPr lang="en-GB" dirty="0"/>
              <a:t>CP team members: Tommy Wu / Jenny Ku / Pauline Chang / Kailing Wang / Joyce Chan / Mavis Pan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• Commodities: NB ME/KB/Thermal/Fan/</a:t>
            </a:r>
            <a:r>
              <a:rPr lang="en-GB" dirty="0" err="1"/>
              <a:t>Clickpad</a:t>
            </a:r>
            <a:r>
              <a:rPr lang="en-GB" dirty="0"/>
              <a:t> Module/IMR</a:t>
            </a:r>
          </a:p>
          <a:p>
            <a:endParaRPr lang="en-GB" dirty="0"/>
          </a:p>
          <a:p>
            <a:r>
              <a:rPr lang="en-GB" dirty="0"/>
              <a:t>• Objective: </a:t>
            </a:r>
          </a:p>
          <a:p>
            <a:r>
              <a:rPr lang="en-GB" dirty="0"/>
              <a:t>	○ Automate GTK planners' manual work to reduce total process time, prevent human error, and increase data accuracy on the processes of retrieving/formatting forecast data and consolidating DSM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○ Automate GTK planners' manual work of retrieving/formatting forecast data and consolidating DSM to reduce total process time, prevent human errors, and increase data accuracy.</a:t>
            </a:r>
          </a:p>
          <a:p>
            <a:endParaRPr lang="en-GB" dirty="0"/>
          </a:p>
          <a:p>
            <a:r>
              <a:rPr lang="en-GB" dirty="0"/>
              <a:t>	○ Automate GTK planners' manual work of retrieving/formatting forecast data and DSM consolidation</a:t>
            </a:r>
          </a:p>
          <a:p>
            <a:r>
              <a:rPr lang="en-GB" dirty="0"/>
              <a:t>	○ Reduce process time and prevent human error</a:t>
            </a:r>
          </a:p>
          <a:p>
            <a:r>
              <a:rPr lang="en-GB" dirty="0"/>
              <a:t>	○ Increase data accuracy </a:t>
            </a:r>
          </a:p>
          <a:p>
            <a:r>
              <a:rPr lang="en-GB" dirty="0"/>
              <a:t>• Measures:</a:t>
            </a:r>
          </a:p>
          <a:p>
            <a:r>
              <a:rPr lang="en-GB" dirty="0"/>
              <a:t>	○ Current time vs new time </a:t>
            </a:r>
          </a:p>
          <a:p>
            <a:r>
              <a:rPr lang="en-GB" dirty="0"/>
              <a:t>	○ Data accuracy </a:t>
            </a:r>
          </a:p>
          <a:p>
            <a:r>
              <a:rPr lang="en-GB" dirty="0"/>
              <a:t>	○ User friendliness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346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lead: James Kuo / Irene Liu / Irene Tseng</a:t>
            </a:r>
          </a:p>
          <a:p>
            <a:r>
              <a:rPr lang="en-GB" dirty="0"/>
              <a:t>CP manager: Joyce Liu</a:t>
            </a:r>
          </a:p>
          <a:p>
            <a:r>
              <a:rPr lang="en-GB" dirty="0"/>
              <a:t>CP team members: Tommy Wu / Jenny Ku / Pauline Chang / Kailing Wang / Joyce Chan / Mavis Pan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• Commodities: NB ME/KB/Thermal/Fan/</a:t>
            </a:r>
            <a:r>
              <a:rPr lang="en-GB" dirty="0" err="1"/>
              <a:t>Clickpad</a:t>
            </a:r>
            <a:r>
              <a:rPr lang="en-GB" dirty="0"/>
              <a:t> Module/IMR</a:t>
            </a:r>
          </a:p>
          <a:p>
            <a:endParaRPr lang="en-GB" dirty="0"/>
          </a:p>
          <a:p>
            <a:r>
              <a:rPr lang="en-GB" dirty="0"/>
              <a:t>• Objective: </a:t>
            </a:r>
          </a:p>
          <a:p>
            <a:r>
              <a:rPr lang="en-GB" dirty="0"/>
              <a:t>	○ Automate GTK planners' manual work to reduce total process time, prevent human error, and increase data accuracy on the processes of retrieving/formatting forecast data and consolidating DSM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○ Automate GTK planners' manual work of retrieving/formatting forecast data and consolidating DSM to reduce total process time, prevent human errors, and increase data accuracy.</a:t>
            </a:r>
          </a:p>
          <a:p>
            <a:endParaRPr lang="en-GB" dirty="0"/>
          </a:p>
          <a:p>
            <a:r>
              <a:rPr lang="en-GB" dirty="0"/>
              <a:t>	○ Automate GTK planners' manual work of retrieving/formatting forecast data and DSM consolidation</a:t>
            </a:r>
          </a:p>
          <a:p>
            <a:r>
              <a:rPr lang="en-GB" dirty="0"/>
              <a:t>	○ Reduce process time and prevent human error</a:t>
            </a:r>
          </a:p>
          <a:p>
            <a:r>
              <a:rPr lang="en-GB" dirty="0"/>
              <a:t>	○ Increase data accuracy </a:t>
            </a:r>
          </a:p>
          <a:p>
            <a:r>
              <a:rPr lang="en-GB" dirty="0"/>
              <a:t>• Measures:</a:t>
            </a:r>
          </a:p>
          <a:p>
            <a:r>
              <a:rPr lang="en-GB" dirty="0"/>
              <a:t>	○ Current time vs new time </a:t>
            </a:r>
          </a:p>
          <a:p>
            <a:r>
              <a:rPr lang="en-GB" dirty="0"/>
              <a:t>	○ Data accuracy </a:t>
            </a:r>
          </a:p>
          <a:p>
            <a:r>
              <a:rPr lang="en-GB" dirty="0"/>
              <a:t>	○ User friendliness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002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lead: James Kuo / Irene Liu / Irene Tseng</a:t>
            </a:r>
          </a:p>
          <a:p>
            <a:r>
              <a:rPr lang="en-GB" dirty="0"/>
              <a:t>CP manager: Joyce Liu</a:t>
            </a:r>
          </a:p>
          <a:p>
            <a:r>
              <a:rPr lang="en-GB" dirty="0"/>
              <a:t>CP team members: Tommy Wu / Jenny Ku / Pauline Chang / Kailing Wang / Joyce Chan / Mavis Pan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• Commodities: NB ME/KB/Thermal/Fan/</a:t>
            </a:r>
            <a:r>
              <a:rPr lang="en-GB" dirty="0" err="1"/>
              <a:t>Clickpad</a:t>
            </a:r>
            <a:r>
              <a:rPr lang="en-GB" dirty="0"/>
              <a:t> Module/IMR</a:t>
            </a:r>
          </a:p>
          <a:p>
            <a:endParaRPr lang="en-GB" dirty="0"/>
          </a:p>
          <a:p>
            <a:r>
              <a:rPr lang="en-GB" dirty="0"/>
              <a:t>• Objective: </a:t>
            </a:r>
          </a:p>
          <a:p>
            <a:r>
              <a:rPr lang="en-GB" dirty="0"/>
              <a:t>	○ Automate GTK planners' manual work to reduce total process time, prevent human error, and increase data accuracy on the processes of retrieving/formatting forecast data and consolidating DSM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○ Automate GTK planners' manual work of retrieving/formatting forecast data and consolidating DSM to reduce total process time, prevent human errors, and increase data accuracy.</a:t>
            </a:r>
          </a:p>
          <a:p>
            <a:endParaRPr lang="en-GB" dirty="0"/>
          </a:p>
          <a:p>
            <a:r>
              <a:rPr lang="en-GB" dirty="0"/>
              <a:t>	○ Automate GTK planners' manual work of retrieving/formatting forecast data and DSM consolidation</a:t>
            </a:r>
          </a:p>
          <a:p>
            <a:r>
              <a:rPr lang="en-GB" dirty="0"/>
              <a:t>	○ Reduce process time and prevent human error</a:t>
            </a:r>
          </a:p>
          <a:p>
            <a:r>
              <a:rPr lang="en-GB" dirty="0"/>
              <a:t>	○ Increase data accuracy </a:t>
            </a:r>
          </a:p>
          <a:p>
            <a:r>
              <a:rPr lang="en-GB" dirty="0"/>
              <a:t>• Measures:</a:t>
            </a:r>
          </a:p>
          <a:p>
            <a:r>
              <a:rPr lang="en-GB" dirty="0"/>
              <a:t>	○ Current time vs new time </a:t>
            </a:r>
          </a:p>
          <a:p>
            <a:r>
              <a:rPr lang="en-GB" dirty="0"/>
              <a:t>	○ Data accuracy </a:t>
            </a:r>
          </a:p>
          <a:p>
            <a:r>
              <a:rPr lang="en-GB" dirty="0"/>
              <a:t>	○ User friendliness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875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lead: James Kuo / Irene Liu / Irene Tseng</a:t>
            </a:r>
          </a:p>
          <a:p>
            <a:r>
              <a:rPr lang="en-GB" dirty="0"/>
              <a:t>CP manager: Joyce Liu</a:t>
            </a:r>
          </a:p>
          <a:p>
            <a:r>
              <a:rPr lang="en-GB" dirty="0"/>
              <a:t>CP team members: Tommy Wu / Jenny Ku / Pauline Chang / Kailing Wang / Joyce Chan / Mavis Pan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• Commodities: NB ME/KB/Thermal/Fan/</a:t>
            </a:r>
            <a:r>
              <a:rPr lang="en-GB" dirty="0" err="1"/>
              <a:t>Clickpad</a:t>
            </a:r>
            <a:r>
              <a:rPr lang="en-GB" dirty="0"/>
              <a:t> Module/IMR</a:t>
            </a:r>
          </a:p>
          <a:p>
            <a:endParaRPr lang="en-GB" dirty="0"/>
          </a:p>
          <a:p>
            <a:r>
              <a:rPr lang="en-GB" dirty="0"/>
              <a:t>• Objective: </a:t>
            </a:r>
          </a:p>
          <a:p>
            <a:r>
              <a:rPr lang="en-GB" dirty="0"/>
              <a:t>	○ Automate GTK planners' manual work to reduce total process time, prevent human error, and increase data accuracy on the processes of retrieving/formatting forecast data and consolidating DSM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○ Automate GTK planners' manual work of retrieving/formatting forecast data and consolidating DSM to reduce total process time, prevent human errors, and increase data accuracy.</a:t>
            </a:r>
          </a:p>
          <a:p>
            <a:endParaRPr lang="en-GB" dirty="0"/>
          </a:p>
          <a:p>
            <a:r>
              <a:rPr lang="en-GB" dirty="0"/>
              <a:t>	○ Automate GTK planners' manual work of retrieving/formatting forecast data and DSM consolidation</a:t>
            </a:r>
          </a:p>
          <a:p>
            <a:r>
              <a:rPr lang="en-GB" dirty="0"/>
              <a:t>	○ Reduce process time and prevent human error</a:t>
            </a:r>
          </a:p>
          <a:p>
            <a:r>
              <a:rPr lang="en-GB" dirty="0"/>
              <a:t>	○ Increase data accuracy </a:t>
            </a:r>
          </a:p>
          <a:p>
            <a:r>
              <a:rPr lang="en-GB" dirty="0"/>
              <a:t>• Measures:</a:t>
            </a:r>
          </a:p>
          <a:p>
            <a:r>
              <a:rPr lang="en-GB" dirty="0"/>
              <a:t>	○ Current time vs new time </a:t>
            </a:r>
          </a:p>
          <a:p>
            <a:r>
              <a:rPr lang="en-GB" dirty="0"/>
              <a:t>	○ Data accuracy </a:t>
            </a:r>
          </a:p>
          <a:p>
            <a:r>
              <a:rPr lang="en-GB" dirty="0"/>
              <a:t>	○ User friendliness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53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lead: James Kuo / Irene Liu / Irene Tseng</a:t>
            </a:r>
          </a:p>
          <a:p>
            <a:r>
              <a:rPr lang="en-GB" dirty="0"/>
              <a:t>CP manager: Joyce Liu</a:t>
            </a:r>
          </a:p>
          <a:p>
            <a:r>
              <a:rPr lang="en-GB" dirty="0"/>
              <a:t>CP team members: Tommy Wu / Jenny Ku / Pauline Chang / Kailing Wang / Joyce Chan / Mavis Pan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• Commodities: NB ME/KB/Thermal/Fan/</a:t>
            </a:r>
            <a:r>
              <a:rPr lang="en-GB" dirty="0" err="1"/>
              <a:t>Clickpad</a:t>
            </a:r>
            <a:r>
              <a:rPr lang="en-GB" dirty="0"/>
              <a:t> Module/IMR</a:t>
            </a:r>
          </a:p>
          <a:p>
            <a:endParaRPr lang="en-GB" dirty="0"/>
          </a:p>
          <a:p>
            <a:r>
              <a:rPr lang="en-GB" dirty="0"/>
              <a:t>• Objective: </a:t>
            </a:r>
          </a:p>
          <a:p>
            <a:r>
              <a:rPr lang="en-GB" dirty="0"/>
              <a:t>	○ Automate GTK planners' manual work to reduce total process time, prevent human error, and increase data accuracy on the processes of retrieving/formatting forecast data and consolidating DSM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○ Automate GTK planners' manual work of retrieving/formatting forecast data and consolidating DSM to reduce total process time, prevent human errors, and increase data accuracy.</a:t>
            </a:r>
          </a:p>
          <a:p>
            <a:endParaRPr lang="en-GB" dirty="0"/>
          </a:p>
          <a:p>
            <a:r>
              <a:rPr lang="en-GB" dirty="0"/>
              <a:t>	○ Automate GTK planners' manual work of retrieving/formatting forecast data and DSM consolidation</a:t>
            </a:r>
          </a:p>
          <a:p>
            <a:r>
              <a:rPr lang="en-GB" dirty="0"/>
              <a:t>	○ Reduce process time and prevent human error</a:t>
            </a:r>
          </a:p>
          <a:p>
            <a:r>
              <a:rPr lang="en-GB" dirty="0"/>
              <a:t>	○ Increase data accuracy </a:t>
            </a:r>
          </a:p>
          <a:p>
            <a:r>
              <a:rPr lang="en-GB" dirty="0"/>
              <a:t>• Measures:</a:t>
            </a:r>
          </a:p>
          <a:p>
            <a:r>
              <a:rPr lang="en-GB" dirty="0"/>
              <a:t>	○ Current time vs new time </a:t>
            </a:r>
          </a:p>
          <a:p>
            <a:r>
              <a:rPr lang="en-GB" dirty="0"/>
              <a:t>	○ Data accuracy </a:t>
            </a:r>
          </a:p>
          <a:p>
            <a:r>
              <a:rPr lang="en-GB" dirty="0"/>
              <a:t>	○ User friendliness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5123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lead: James Kuo / Irene Liu / Irene Tseng</a:t>
            </a:r>
          </a:p>
          <a:p>
            <a:r>
              <a:rPr lang="en-GB" dirty="0"/>
              <a:t>CP manager: Joyce Liu</a:t>
            </a:r>
          </a:p>
          <a:p>
            <a:r>
              <a:rPr lang="en-GB" dirty="0"/>
              <a:t>CP team members: Tommy Wu / Jenny Ku / Pauline Chang / Kailing Wang / Joyce Chan / Mavis Pan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• Commodities: NB ME/KB/Thermal/Fan/</a:t>
            </a:r>
            <a:r>
              <a:rPr lang="en-GB" dirty="0" err="1"/>
              <a:t>Clickpad</a:t>
            </a:r>
            <a:r>
              <a:rPr lang="en-GB" dirty="0"/>
              <a:t> Module/IMR</a:t>
            </a:r>
          </a:p>
          <a:p>
            <a:endParaRPr lang="en-GB" dirty="0"/>
          </a:p>
          <a:p>
            <a:r>
              <a:rPr lang="en-GB" dirty="0"/>
              <a:t>• Objective: </a:t>
            </a:r>
          </a:p>
          <a:p>
            <a:r>
              <a:rPr lang="en-GB" dirty="0"/>
              <a:t>	○ Automate GTK planners' manual work to reduce total process time, prevent human error, and increase data accuracy on the processes of retrieving/formatting forecast data and consolidating DSM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○ Automate GTK planners' manual work of retrieving/formatting forecast data and consolidating DSM to reduce total process time, prevent human errors, and increase data accuracy.</a:t>
            </a:r>
          </a:p>
          <a:p>
            <a:endParaRPr lang="en-GB" dirty="0"/>
          </a:p>
          <a:p>
            <a:r>
              <a:rPr lang="en-GB" dirty="0"/>
              <a:t>	○ Automate GTK planners' manual work of retrieving/formatting forecast data and DSM consolidation</a:t>
            </a:r>
          </a:p>
          <a:p>
            <a:r>
              <a:rPr lang="en-GB" dirty="0"/>
              <a:t>	○ Reduce process time and prevent human error</a:t>
            </a:r>
          </a:p>
          <a:p>
            <a:r>
              <a:rPr lang="en-GB" dirty="0"/>
              <a:t>	○ Increase data accuracy </a:t>
            </a:r>
          </a:p>
          <a:p>
            <a:r>
              <a:rPr lang="en-GB" dirty="0"/>
              <a:t>• Measures:</a:t>
            </a:r>
          </a:p>
          <a:p>
            <a:r>
              <a:rPr lang="en-GB" dirty="0"/>
              <a:t>	○ Current time vs new time </a:t>
            </a:r>
          </a:p>
          <a:p>
            <a:r>
              <a:rPr lang="en-GB" dirty="0"/>
              <a:t>	○ Data accuracy </a:t>
            </a:r>
          </a:p>
          <a:p>
            <a:r>
              <a:rPr lang="en-GB" dirty="0"/>
              <a:t>	○ User friendliness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579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lead: James Kuo / Irene Liu / Irene Tseng</a:t>
            </a:r>
          </a:p>
          <a:p>
            <a:r>
              <a:rPr lang="en-GB" dirty="0"/>
              <a:t>CP manager: Joyce Liu</a:t>
            </a:r>
          </a:p>
          <a:p>
            <a:r>
              <a:rPr lang="en-GB" dirty="0"/>
              <a:t>CP team members: Tommy Wu / Jenny Ku / Pauline Chang / Kailing Wang / Joyce Chan / Mavis Pan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• Commodities: NB ME/KB/Thermal/Fan/</a:t>
            </a:r>
            <a:r>
              <a:rPr lang="en-GB" dirty="0" err="1"/>
              <a:t>Clickpad</a:t>
            </a:r>
            <a:r>
              <a:rPr lang="en-GB" dirty="0"/>
              <a:t> Module/IMR</a:t>
            </a:r>
          </a:p>
          <a:p>
            <a:endParaRPr lang="en-GB" dirty="0"/>
          </a:p>
          <a:p>
            <a:r>
              <a:rPr lang="en-GB" dirty="0"/>
              <a:t>• Objective: </a:t>
            </a:r>
          </a:p>
          <a:p>
            <a:r>
              <a:rPr lang="en-GB" dirty="0"/>
              <a:t>	○ Automate GTK planners' manual work to reduce total process time, prevent human error, and increase data accuracy on the processes of retrieving/formatting forecast data and consolidating DSM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○ Automate GTK planners' manual work of retrieving/formatting forecast data and consolidating DSM to reduce total process time, prevent human errors, and increase data accuracy.</a:t>
            </a:r>
          </a:p>
          <a:p>
            <a:endParaRPr lang="en-GB" dirty="0"/>
          </a:p>
          <a:p>
            <a:r>
              <a:rPr lang="en-GB" dirty="0"/>
              <a:t>	○ Automate GTK planners' manual work of retrieving/formatting forecast data and DSM consolidation</a:t>
            </a:r>
          </a:p>
          <a:p>
            <a:r>
              <a:rPr lang="en-GB" dirty="0"/>
              <a:t>	○ Reduce process time and prevent human error</a:t>
            </a:r>
          </a:p>
          <a:p>
            <a:r>
              <a:rPr lang="en-GB" dirty="0"/>
              <a:t>	○ Increase data accuracy </a:t>
            </a:r>
          </a:p>
          <a:p>
            <a:r>
              <a:rPr lang="en-GB" dirty="0"/>
              <a:t>• Measures:</a:t>
            </a:r>
          </a:p>
          <a:p>
            <a:r>
              <a:rPr lang="en-GB" dirty="0"/>
              <a:t>	○ Current time vs new time </a:t>
            </a:r>
          </a:p>
          <a:p>
            <a:r>
              <a:rPr lang="en-GB" dirty="0"/>
              <a:t>	○ Data accuracy </a:t>
            </a:r>
          </a:p>
          <a:p>
            <a:r>
              <a:rPr lang="en-GB" dirty="0"/>
              <a:t>	○ User friendliness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265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lead: James Kuo / Irene Liu / Irene Tseng</a:t>
            </a:r>
          </a:p>
          <a:p>
            <a:r>
              <a:rPr lang="en-GB" dirty="0"/>
              <a:t>CP manager: Joyce Liu</a:t>
            </a:r>
          </a:p>
          <a:p>
            <a:r>
              <a:rPr lang="en-GB" dirty="0"/>
              <a:t>CP team members: Tommy Wu / Jenny Ku / Pauline Chang / Kailing Wang / Joyce Chan / Mavis Pan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• Commodities: NB ME/KB/Thermal/Fan/</a:t>
            </a:r>
            <a:r>
              <a:rPr lang="en-GB" dirty="0" err="1"/>
              <a:t>Clickpad</a:t>
            </a:r>
            <a:r>
              <a:rPr lang="en-GB" dirty="0"/>
              <a:t> Module/IMR</a:t>
            </a:r>
          </a:p>
          <a:p>
            <a:endParaRPr lang="en-GB" dirty="0"/>
          </a:p>
          <a:p>
            <a:r>
              <a:rPr lang="en-GB" dirty="0"/>
              <a:t>• Objective: </a:t>
            </a:r>
          </a:p>
          <a:p>
            <a:r>
              <a:rPr lang="en-GB" dirty="0"/>
              <a:t>	○ Automate GTK planners' manual work to reduce total process time, prevent human error, and increase data accuracy on the processes of retrieving/formatting forecast data and consolidating DSM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○ Automate GTK planners' manual work of retrieving/formatting forecast data and consolidating DSM to reduce total process time, prevent human errors, and increase data accuracy.</a:t>
            </a:r>
          </a:p>
          <a:p>
            <a:endParaRPr lang="en-GB" dirty="0"/>
          </a:p>
          <a:p>
            <a:r>
              <a:rPr lang="en-GB" dirty="0"/>
              <a:t>	○ Automate GTK planners' manual work of retrieving/formatting forecast data and DSM consolidation</a:t>
            </a:r>
          </a:p>
          <a:p>
            <a:r>
              <a:rPr lang="en-GB" dirty="0"/>
              <a:t>	○ Reduce process time and prevent human error</a:t>
            </a:r>
          </a:p>
          <a:p>
            <a:r>
              <a:rPr lang="en-GB" dirty="0"/>
              <a:t>	○ Increase data accuracy </a:t>
            </a:r>
          </a:p>
          <a:p>
            <a:r>
              <a:rPr lang="en-GB" dirty="0"/>
              <a:t>• Measures:</a:t>
            </a:r>
          </a:p>
          <a:p>
            <a:r>
              <a:rPr lang="en-GB" dirty="0"/>
              <a:t>	○ Current time vs new time </a:t>
            </a:r>
          </a:p>
          <a:p>
            <a:r>
              <a:rPr lang="en-GB" dirty="0"/>
              <a:t>	○ Data accuracy </a:t>
            </a:r>
          </a:p>
          <a:p>
            <a:r>
              <a:rPr lang="en-GB" dirty="0"/>
              <a:t>	○ User friendliness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1918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lead: James Kuo / Irene Liu / Irene Tseng</a:t>
            </a:r>
          </a:p>
          <a:p>
            <a:r>
              <a:rPr lang="en-GB" dirty="0"/>
              <a:t>CP manager: Joyce Liu</a:t>
            </a:r>
          </a:p>
          <a:p>
            <a:r>
              <a:rPr lang="en-GB" dirty="0"/>
              <a:t>CP team members: Tommy Wu / Jenny Ku / Pauline Chang / Kailing Wang / Joyce Chan / Mavis Pan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• Commodities: NB ME/KB/Thermal/Fan/</a:t>
            </a:r>
            <a:r>
              <a:rPr lang="en-GB" dirty="0" err="1"/>
              <a:t>Clickpad</a:t>
            </a:r>
            <a:r>
              <a:rPr lang="en-GB" dirty="0"/>
              <a:t> Module/IMR</a:t>
            </a:r>
          </a:p>
          <a:p>
            <a:endParaRPr lang="en-GB" dirty="0"/>
          </a:p>
          <a:p>
            <a:r>
              <a:rPr lang="en-GB" dirty="0"/>
              <a:t>• Objective: </a:t>
            </a:r>
          </a:p>
          <a:p>
            <a:r>
              <a:rPr lang="en-GB" dirty="0"/>
              <a:t>	○ Automate GTK planners' manual work to reduce total process time, prevent human error, and increase data accuracy on the processes of retrieving/formatting forecast data and consolidating DSM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○ Automate GTK planners' manual work of retrieving/formatting forecast data and consolidating DSM to reduce total process time, prevent human errors, and increase data accuracy.</a:t>
            </a:r>
          </a:p>
          <a:p>
            <a:endParaRPr lang="en-GB" dirty="0"/>
          </a:p>
          <a:p>
            <a:r>
              <a:rPr lang="en-GB" dirty="0"/>
              <a:t>	○ Automate GTK planners' manual work of retrieving/formatting forecast data and DSM consolidation</a:t>
            </a:r>
          </a:p>
          <a:p>
            <a:r>
              <a:rPr lang="en-GB" dirty="0"/>
              <a:t>	○ Reduce process time and prevent human error</a:t>
            </a:r>
          </a:p>
          <a:p>
            <a:r>
              <a:rPr lang="en-GB" dirty="0"/>
              <a:t>	○ Increase data accuracy </a:t>
            </a:r>
          </a:p>
          <a:p>
            <a:r>
              <a:rPr lang="en-GB" dirty="0"/>
              <a:t>• Measures:</a:t>
            </a:r>
          </a:p>
          <a:p>
            <a:r>
              <a:rPr lang="en-GB" dirty="0"/>
              <a:t>	○ Current time vs new time </a:t>
            </a:r>
          </a:p>
          <a:p>
            <a:r>
              <a:rPr lang="en-GB" dirty="0"/>
              <a:t>	○ Data accuracy </a:t>
            </a:r>
          </a:p>
          <a:p>
            <a:r>
              <a:rPr lang="en-GB" dirty="0"/>
              <a:t>	○ User friendliness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7241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lead: James Kuo / Irene Liu / Irene Tseng</a:t>
            </a:r>
          </a:p>
          <a:p>
            <a:r>
              <a:rPr lang="en-GB" dirty="0"/>
              <a:t>CP manager: Joyce Liu</a:t>
            </a:r>
          </a:p>
          <a:p>
            <a:r>
              <a:rPr lang="en-GB" dirty="0"/>
              <a:t>CP team members: Tommy Wu / Jenny Ku / Pauline Chang / Kailing Wang / Joyce Chan / Mavis Pan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• Commodities: NB ME/KB/Thermal/Fan/</a:t>
            </a:r>
            <a:r>
              <a:rPr lang="en-GB" dirty="0" err="1"/>
              <a:t>Clickpad</a:t>
            </a:r>
            <a:r>
              <a:rPr lang="en-GB" dirty="0"/>
              <a:t> Module/IMR</a:t>
            </a:r>
          </a:p>
          <a:p>
            <a:endParaRPr lang="en-GB" dirty="0"/>
          </a:p>
          <a:p>
            <a:r>
              <a:rPr lang="en-GB" dirty="0"/>
              <a:t>• Objective: </a:t>
            </a:r>
          </a:p>
          <a:p>
            <a:r>
              <a:rPr lang="en-GB" dirty="0"/>
              <a:t>	○ Automate GTK planners' manual work of retrieving/formatting forecast data and DSM consolidation</a:t>
            </a:r>
          </a:p>
          <a:p>
            <a:r>
              <a:rPr lang="en-GB" dirty="0"/>
              <a:t>	○ Reduce process time and prevent human error</a:t>
            </a:r>
          </a:p>
          <a:p>
            <a:r>
              <a:rPr lang="en-GB" dirty="0"/>
              <a:t>	○ Increase data accuracy </a:t>
            </a:r>
          </a:p>
          <a:p>
            <a:r>
              <a:rPr lang="en-GB" dirty="0"/>
              <a:t>• Measures:</a:t>
            </a:r>
          </a:p>
          <a:p>
            <a:r>
              <a:rPr lang="en-GB" dirty="0"/>
              <a:t>	○ Current time vs new time </a:t>
            </a:r>
          </a:p>
          <a:p>
            <a:r>
              <a:rPr lang="en-GB" dirty="0"/>
              <a:t>	○ Data accuracy </a:t>
            </a:r>
          </a:p>
          <a:p>
            <a:r>
              <a:rPr lang="en-GB" dirty="0"/>
              <a:t>	○ User friendliness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582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49E5-DE82-4637-8CE0-9D85FF0C194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456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49E5-DE82-4637-8CE0-9D85FF0C194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969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49E5-DE82-4637-8CE0-9D85FF0C194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388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lead: James Kuo / Irene Liu / Irene Tseng</a:t>
            </a:r>
          </a:p>
          <a:p>
            <a:r>
              <a:rPr lang="en-GB" dirty="0"/>
              <a:t>CP manager: Joyce Liu</a:t>
            </a:r>
          </a:p>
          <a:p>
            <a:r>
              <a:rPr lang="en-GB" dirty="0"/>
              <a:t>CP team members: Tommy Wu / Jenny Ku / Pauline Chang / Kailing Wang / Joyce Chan / Mavis Pan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• Commodities: NB ME/KB/Thermal/Fan/</a:t>
            </a:r>
            <a:r>
              <a:rPr lang="en-GB" dirty="0" err="1"/>
              <a:t>Clickpad</a:t>
            </a:r>
            <a:r>
              <a:rPr lang="en-GB" dirty="0"/>
              <a:t> Module/IMR</a:t>
            </a:r>
          </a:p>
          <a:p>
            <a:endParaRPr lang="en-GB" dirty="0"/>
          </a:p>
          <a:p>
            <a:r>
              <a:rPr lang="en-GB" dirty="0"/>
              <a:t>• Objective: </a:t>
            </a:r>
          </a:p>
          <a:p>
            <a:r>
              <a:rPr lang="en-GB" dirty="0"/>
              <a:t>	○ Automate GTK planners' manual work to reduce total process time, prevent human error, and increase data accuracy on the processes of retrieving/formatting forecast data and consolidating DSM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○ Automate GTK planners' manual work of retrieving/formatting forecast data and consolidating DSM to reduce total process time, prevent human errors, and increase data accuracy.</a:t>
            </a:r>
          </a:p>
          <a:p>
            <a:endParaRPr lang="en-GB" dirty="0"/>
          </a:p>
          <a:p>
            <a:r>
              <a:rPr lang="en-GB" dirty="0"/>
              <a:t>	○ Automate GTK planners' manual work of retrieving/formatting forecast data and DSM consolidation</a:t>
            </a:r>
          </a:p>
          <a:p>
            <a:r>
              <a:rPr lang="en-GB" dirty="0"/>
              <a:t>	○ Reduce process time and prevent human error</a:t>
            </a:r>
          </a:p>
          <a:p>
            <a:r>
              <a:rPr lang="en-GB" dirty="0"/>
              <a:t>	○ Increase data accuracy </a:t>
            </a:r>
          </a:p>
          <a:p>
            <a:r>
              <a:rPr lang="en-GB" dirty="0"/>
              <a:t>• Measures:</a:t>
            </a:r>
          </a:p>
          <a:p>
            <a:r>
              <a:rPr lang="en-GB" dirty="0"/>
              <a:t>	○ Current time vs new time </a:t>
            </a:r>
          </a:p>
          <a:p>
            <a:r>
              <a:rPr lang="en-GB" dirty="0"/>
              <a:t>	○ Data accuracy </a:t>
            </a:r>
          </a:p>
          <a:p>
            <a:r>
              <a:rPr lang="en-GB" dirty="0"/>
              <a:t>	○ User friendliness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096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lead: James Kuo / Irene Liu / Irene Tseng</a:t>
            </a:r>
          </a:p>
          <a:p>
            <a:r>
              <a:rPr lang="en-GB" dirty="0"/>
              <a:t>CP manager: Joyce Liu</a:t>
            </a:r>
          </a:p>
          <a:p>
            <a:r>
              <a:rPr lang="en-GB" dirty="0"/>
              <a:t>CP team members: Tommy Wu / Jenny Ku / Pauline Chang / Kailing Wang / Joyce Chan / Mavis Pan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• Commodities: NB ME/KB/Thermal/Fan/</a:t>
            </a:r>
            <a:r>
              <a:rPr lang="en-GB" dirty="0" err="1"/>
              <a:t>Clickpad</a:t>
            </a:r>
            <a:r>
              <a:rPr lang="en-GB" dirty="0"/>
              <a:t> Module/IMR</a:t>
            </a:r>
          </a:p>
          <a:p>
            <a:endParaRPr lang="en-GB" dirty="0"/>
          </a:p>
          <a:p>
            <a:r>
              <a:rPr lang="en-GB" dirty="0"/>
              <a:t>• Objective: </a:t>
            </a:r>
          </a:p>
          <a:p>
            <a:r>
              <a:rPr lang="en-GB" dirty="0"/>
              <a:t>	○ Automate GTK planners' manual work to reduce total process time, prevent human error, and increase data accuracy on the processes of retrieving/formatting forecast data and consolidating DSM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○ Automate GTK planners' manual work of retrieving/formatting forecast data and consolidating DSM to reduce total process time, prevent human errors, and increase data accuracy.</a:t>
            </a:r>
          </a:p>
          <a:p>
            <a:endParaRPr lang="en-GB" dirty="0"/>
          </a:p>
          <a:p>
            <a:r>
              <a:rPr lang="en-GB" dirty="0"/>
              <a:t>	○ Automate GTK planners' manual work of retrieving/formatting forecast data and DSM consolidation</a:t>
            </a:r>
          </a:p>
          <a:p>
            <a:r>
              <a:rPr lang="en-GB" dirty="0"/>
              <a:t>	○ Reduce process time and prevent human error</a:t>
            </a:r>
          </a:p>
          <a:p>
            <a:r>
              <a:rPr lang="en-GB" dirty="0"/>
              <a:t>	○ Increase data accuracy </a:t>
            </a:r>
          </a:p>
          <a:p>
            <a:r>
              <a:rPr lang="en-GB" dirty="0"/>
              <a:t>• Measures:</a:t>
            </a:r>
          </a:p>
          <a:p>
            <a:r>
              <a:rPr lang="en-GB" dirty="0"/>
              <a:t>	○ Current time vs new time </a:t>
            </a:r>
          </a:p>
          <a:p>
            <a:r>
              <a:rPr lang="en-GB" dirty="0"/>
              <a:t>	○ Data accuracy </a:t>
            </a:r>
          </a:p>
          <a:p>
            <a:r>
              <a:rPr lang="en-GB" dirty="0"/>
              <a:t>	○ User friendliness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7745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lead: James Kuo / Irene Liu / Irene Tseng</a:t>
            </a:r>
          </a:p>
          <a:p>
            <a:r>
              <a:rPr lang="en-GB" dirty="0"/>
              <a:t>CP manager: Joyce Liu</a:t>
            </a:r>
          </a:p>
          <a:p>
            <a:r>
              <a:rPr lang="en-GB" dirty="0"/>
              <a:t>CP team members: Tommy Wu / Jenny Ku / Pauline Chang / Kailing Wang / Joyce Chan / Mavis Pan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• Commodities: NB ME/KB/Thermal/Fan/</a:t>
            </a:r>
            <a:r>
              <a:rPr lang="en-GB" dirty="0" err="1"/>
              <a:t>Clickpad</a:t>
            </a:r>
            <a:r>
              <a:rPr lang="en-GB" dirty="0"/>
              <a:t> Module/IMR</a:t>
            </a:r>
          </a:p>
          <a:p>
            <a:endParaRPr lang="en-GB" dirty="0"/>
          </a:p>
          <a:p>
            <a:r>
              <a:rPr lang="en-GB" dirty="0"/>
              <a:t>• Objective: </a:t>
            </a:r>
          </a:p>
          <a:p>
            <a:r>
              <a:rPr lang="en-GB" dirty="0"/>
              <a:t>	○ Automate GTK planners' manual work to reduce total process time, prevent human error, and increase data accuracy on the processes of retrieving/formatting forecast data and consolidating DSM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○ Automate GTK planners' manual work of retrieving/formatting forecast data and consolidating DSM to reduce total process time, prevent human errors, and increase data accuracy.</a:t>
            </a:r>
          </a:p>
          <a:p>
            <a:endParaRPr lang="en-GB" dirty="0"/>
          </a:p>
          <a:p>
            <a:r>
              <a:rPr lang="en-GB" dirty="0"/>
              <a:t>	○ Automate GTK planners' manual work of retrieving/formatting forecast data and DSM consolidation</a:t>
            </a:r>
          </a:p>
          <a:p>
            <a:r>
              <a:rPr lang="en-GB" dirty="0"/>
              <a:t>	○ Reduce process time and prevent human error</a:t>
            </a:r>
          </a:p>
          <a:p>
            <a:r>
              <a:rPr lang="en-GB" dirty="0"/>
              <a:t>	○ Increase data accuracy </a:t>
            </a:r>
          </a:p>
          <a:p>
            <a:r>
              <a:rPr lang="en-GB" dirty="0"/>
              <a:t>• Measures:</a:t>
            </a:r>
          </a:p>
          <a:p>
            <a:r>
              <a:rPr lang="en-GB" dirty="0"/>
              <a:t>	○ Current time vs new time </a:t>
            </a:r>
          </a:p>
          <a:p>
            <a:r>
              <a:rPr lang="en-GB" dirty="0"/>
              <a:t>	○ Data accuracy </a:t>
            </a:r>
          </a:p>
          <a:p>
            <a:r>
              <a:rPr lang="en-GB" dirty="0"/>
              <a:t>	○ User friendliness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763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lead: James Kuo / Irene Liu / Irene Tseng</a:t>
            </a:r>
          </a:p>
          <a:p>
            <a:r>
              <a:rPr lang="en-GB" dirty="0"/>
              <a:t>CP manager: Joyce Liu</a:t>
            </a:r>
          </a:p>
          <a:p>
            <a:r>
              <a:rPr lang="en-GB" dirty="0"/>
              <a:t>CP team members: Tommy Wu / Jenny Ku / Pauline Chang / Kailing Wang / Joyce Chan / Mavis Pan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• Commodities: NB ME/KB/Thermal/Fan/</a:t>
            </a:r>
            <a:r>
              <a:rPr lang="en-GB" dirty="0" err="1"/>
              <a:t>Clickpad</a:t>
            </a:r>
            <a:r>
              <a:rPr lang="en-GB" dirty="0"/>
              <a:t> Module/IMR</a:t>
            </a:r>
          </a:p>
          <a:p>
            <a:endParaRPr lang="en-GB" dirty="0"/>
          </a:p>
          <a:p>
            <a:r>
              <a:rPr lang="en-GB" dirty="0"/>
              <a:t>• Objective: </a:t>
            </a:r>
          </a:p>
          <a:p>
            <a:r>
              <a:rPr lang="en-GB" dirty="0"/>
              <a:t>	○ Automate GTK planners' manual work to reduce total process time, prevent human error, and increase data accuracy on the processes of retrieving/formatting forecast data and consolidating DSM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○ Automate GTK planners' manual work of retrieving/formatting forecast data and consolidating DSM to reduce total process time, prevent human errors, and increase data accuracy.</a:t>
            </a:r>
          </a:p>
          <a:p>
            <a:endParaRPr lang="en-GB" dirty="0"/>
          </a:p>
          <a:p>
            <a:r>
              <a:rPr lang="en-GB" dirty="0"/>
              <a:t>	○ Automate GTK planners' manual work of retrieving/formatting forecast data and DSM consolidation</a:t>
            </a:r>
          </a:p>
          <a:p>
            <a:r>
              <a:rPr lang="en-GB" dirty="0"/>
              <a:t>	○ Reduce process time and prevent human error</a:t>
            </a:r>
          </a:p>
          <a:p>
            <a:r>
              <a:rPr lang="en-GB" dirty="0"/>
              <a:t>	○ Increase data accuracy </a:t>
            </a:r>
          </a:p>
          <a:p>
            <a:r>
              <a:rPr lang="en-GB" dirty="0"/>
              <a:t>• Measures:</a:t>
            </a:r>
          </a:p>
          <a:p>
            <a:r>
              <a:rPr lang="en-GB" dirty="0"/>
              <a:t>	○ Current time vs new time </a:t>
            </a:r>
          </a:p>
          <a:p>
            <a:r>
              <a:rPr lang="en-GB" dirty="0"/>
              <a:t>	○ Data accuracy </a:t>
            </a:r>
          </a:p>
          <a:p>
            <a:r>
              <a:rPr lang="en-GB" dirty="0"/>
              <a:t>	○ User friendliness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736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lead: James Kuo / Irene Liu / Irene Tseng</a:t>
            </a:r>
          </a:p>
          <a:p>
            <a:r>
              <a:rPr lang="en-GB" dirty="0"/>
              <a:t>CP manager: Joyce Liu</a:t>
            </a:r>
          </a:p>
          <a:p>
            <a:r>
              <a:rPr lang="en-GB" dirty="0"/>
              <a:t>CP team members: Tommy Wu / Jenny Ku / Pauline Chang / Kailing Wang / Joyce Chan / Mavis Pan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• Commodities: NB ME/KB/Thermal/Fan/</a:t>
            </a:r>
            <a:r>
              <a:rPr lang="en-GB" dirty="0" err="1"/>
              <a:t>Clickpad</a:t>
            </a:r>
            <a:r>
              <a:rPr lang="en-GB" dirty="0"/>
              <a:t> Module/IMR</a:t>
            </a:r>
          </a:p>
          <a:p>
            <a:endParaRPr lang="en-GB" dirty="0"/>
          </a:p>
          <a:p>
            <a:r>
              <a:rPr lang="en-GB" dirty="0"/>
              <a:t>• Objective: </a:t>
            </a:r>
          </a:p>
          <a:p>
            <a:r>
              <a:rPr lang="en-GB" dirty="0"/>
              <a:t>	○ Automate GTK planners' manual work of retrieving/formatting forecast data and DSM consolidation</a:t>
            </a:r>
          </a:p>
          <a:p>
            <a:r>
              <a:rPr lang="en-GB" dirty="0"/>
              <a:t>	○ Reduce process time and prevent human error</a:t>
            </a:r>
          </a:p>
          <a:p>
            <a:r>
              <a:rPr lang="en-GB" dirty="0"/>
              <a:t>	○ Increase data accuracy </a:t>
            </a:r>
          </a:p>
          <a:p>
            <a:r>
              <a:rPr lang="en-GB" dirty="0"/>
              <a:t>• Measures:</a:t>
            </a:r>
          </a:p>
          <a:p>
            <a:r>
              <a:rPr lang="en-GB" dirty="0"/>
              <a:t>	○ Current time vs new time </a:t>
            </a:r>
          </a:p>
          <a:p>
            <a:r>
              <a:rPr lang="en-GB" dirty="0"/>
              <a:t>	○ Data accuracy </a:t>
            </a:r>
          </a:p>
          <a:p>
            <a:r>
              <a:rPr lang="en-GB" dirty="0"/>
              <a:t>	○ User friendliness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1691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lead: James Kuo / Irene Liu / Irene Tseng</a:t>
            </a:r>
          </a:p>
          <a:p>
            <a:r>
              <a:rPr lang="en-GB" dirty="0"/>
              <a:t>CP manager: Joyce Liu</a:t>
            </a:r>
          </a:p>
          <a:p>
            <a:r>
              <a:rPr lang="en-GB" dirty="0"/>
              <a:t>CP team members: Tommy Wu / Jenny Ku / Pauline Chang / Kailing Wang / Joyce Chan / Mavis Pan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• Commodities: NB ME/KB/Thermal/Fan/</a:t>
            </a:r>
            <a:r>
              <a:rPr lang="en-GB" dirty="0" err="1"/>
              <a:t>Clickpad</a:t>
            </a:r>
            <a:r>
              <a:rPr lang="en-GB" dirty="0"/>
              <a:t> Module/IMR</a:t>
            </a:r>
          </a:p>
          <a:p>
            <a:endParaRPr lang="en-GB" dirty="0"/>
          </a:p>
          <a:p>
            <a:r>
              <a:rPr lang="en-GB" dirty="0"/>
              <a:t>• Objective: </a:t>
            </a:r>
          </a:p>
          <a:p>
            <a:r>
              <a:rPr lang="en-GB" dirty="0"/>
              <a:t>	○ Automate GTK planners' manual work of retrieving/formatting forecast data and DSM consolidation</a:t>
            </a:r>
          </a:p>
          <a:p>
            <a:r>
              <a:rPr lang="en-GB" dirty="0"/>
              <a:t>	○ Reduce process time and prevent human error</a:t>
            </a:r>
          </a:p>
          <a:p>
            <a:r>
              <a:rPr lang="en-GB" dirty="0"/>
              <a:t>	○ Increase data accuracy </a:t>
            </a:r>
          </a:p>
          <a:p>
            <a:r>
              <a:rPr lang="en-GB" dirty="0"/>
              <a:t>• Measures:</a:t>
            </a:r>
          </a:p>
          <a:p>
            <a:r>
              <a:rPr lang="en-GB" dirty="0"/>
              <a:t>	○ Current time vs new time </a:t>
            </a:r>
          </a:p>
          <a:p>
            <a:r>
              <a:rPr lang="en-GB" dirty="0"/>
              <a:t>	○ Data accuracy </a:t>
            </a:r>
          </a:p>
          <a:p>
            <a:r>
              <a:rPr lang="en-GB" dirty="0"/>
              <a:t>	○ User friendliness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601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lead: James Kuo / Irene Liu / Irene Tseng</a:t>
            </a:r>
          </a:p>
          <a:p>
            <a:r>
              <a:rPr lang="en-GB" dirty="0"/>
              <a:t>CP manager: Joyce Liu</a:t>
            </a:r>
          </a:p>
          <a:p>
            <a:r>
              <a:rPr lang="en-GB" dirty="0"/>
              <a:t>CP team members: Tommy Wu / Jenny Ku / Pauline Chang / Kailing Wang / Joyce Chan / Mavis Pan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• Commodities: NB ME/KB/Thermal/Fan/</a:t>
            </a:r>
            <a:r>
              <a:rPr lang="en-GB" dirty="0" err="1"/>
              <a:t>Clickpad</a:t>
            </a:r>
            <a:r>
              <a:rPr lang="en-GB" dirty="0"/>
              <a:t> Module/IMR</a:t>
            </a:r>
          </a:p>
          <a:p>
            <a:endParaRPr lang="en-GB" dirty="0"/>
          </a:p>
          <a:p>
            <a:r>
              <a:rPr lang="en-GB" dirty="0"/>
              <a:t>• Objective: </a:t>
            </a:r>
          </a:p>
          <a:p>
            <a:r>
              <a:rPr lang="en-GB" dirty="0"/>
              <a:t>	○ Automate GTK planners' manual work of retrieving/formatting forecast data and DSM consolidation</a:t>
            </a:r>
          </a:p>
          <a:p>
            <a:r>
              <a:rPr lang="en-GB" dirty="0"/>
              <a:t>	○ Reduce process time and prevent human error</a:t>
            </a:r>
          </a:p>
          <a:p>
            <a:r>
              <a:rPr lang="en-GB" dirty="0"/>
              <a:t>	○ Increase data accuracy </a:t>
            </a:r>
          </a:p>
          <a:p>
            <a:r>
              <a:rPr lang="en-GB" dirty="0"/>
              <a:t>• Measures:</a:t>
            </a:r>
          </a:p>
          <a:p>
            <a:r>
              <a:rPr lang="en-GB" dirty="0"/>
              <a:t>	○ Current time vs new time </a:t>
            </a:r>
          </a:p>
          <a:p>
            <a:r>
              <a:rPr lang="en-GB" dirty="0"/>
              <a:t>	○ Data accuracy </a:t>
            </a:r>
          </a:p>
          <a:p>
            <a:r>
              <a:rPr lang="en-GB" dirty="0"/>
              <a:t>	○ User friendliness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059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lead: James Kuo / Irene Liu / Irene Tseng</a:t>
            </a:r>
          </a:p>
          <a:p>
            <a:r>
              <a:rPr lang="en-GB" dirty="0"/>
              <a:t>CP manager: Joyce Liu</a:t>
            </a:r>
          </a:p>
          <a:p>
            <a:r>
              <a:rPr lang="en-GB" dirty="0"/>
              <a:t>CP team members: Tommy Wu / Jenny Ku / Pauline Chang / Kailing Wang / Joyce Chan / Mavis Pan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• Commodities: NB ME/KB/Thermal/Fan/</a:t>
            </a:r>
            <a:r>
              <a:rPr lang="en-GB" dirty="0" err="1"/>
              <a:t>Clickpad</a:t>
            </a:r>
            <a:r>
              <a:rPr lang="en-GB" dirty="0"/>
              <a:t> Module/IMR</a:t>
            </a:r>
          </a:p>
          <a:p>
            <a:endParaRPr lang="en-GB" dirty="0"/>
          </a:p>
          <a:p>
            <a:r>
              <a:rPr lang="en-GB" dirty="0"/>
              <a:t>• Objective: </a:t>
            </a:r>
          </a:p>
          <a:p>
            <a:r>
              <a:rPr lang="en-GB" dirty="0"/>
              <a:t>	○ Automate GTK planners' manual work to reduce total process time, prevent human error, and increase data accuracy on the processes of retrieving/formatting forecast data and consolidating DSM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○ Automate GTK planners' manual work of retrieving/formatting forecast data and consolidating DSM to reduce total process time, prevent human errors, and increase data accuracy.</a:t>
            </a:r>
          </a:p>
          <a:p>
            <a:endParaRPr lang="en-GB" dirty="0"/>
          </a:p>
          <a:p>
            <a:r>
              <a:rPr lang="en-GB" dirty="0"/>
              <a:t>	○ Automate GTK planners' manual work of retrieving/formatting forecast data and DSM consolidation</a:t>
            </a:r>
          </a:p>
          <a:p>
            <a:r>
              <a:rPr lang="en-GB" dirty="0"/>
              <a:t>	○ Reduce process time and prevent human error</a:t>
            </a:r>
          </a:p>
          <a:p>
            <a:r>
              <a:rPr lang="en-GB" dirty="0"/>
              <a:t>	○ Increase data accuracy </a:t>
            </a:r>
          </a:p>
          <a:p>
            <a:r>
              <a:rPr lang="en-GB" dirty="0"/>
              <a:t>• Measures:</a:t>
            </a:r>
          </a:p>
          <a:p>
            <a:r>
              <a:rPr lang="en-GB" dirty="0"/>
              <a:t>	○ Current time vs new time </a:t>
            </a:r>
          </a:p>
          <a:p>
            <a:r>
              <a:rPr lang="en-GB" dirty="0"/>
              <a:t>	○ Data accuracy </a:t>
            </a:r>
          </a:p>
          <a:p>
            <a:r>
              <a:rPr lang="en-GB" dirty="0"/>
              <a:t>	○ User friendliness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0040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lead: James Kuo / Irene Liu / Irene Tseng</a:t>
            </a:r>
          </a:p>
          <a:p>
            <a:r>
              <a:rPr lang="en-GB" dirty="0"/>
              <a:t>CP manager: Joyce Liu</a:t>
            </a:r>
          </a:p>
          <a:p>
            <a:r>
              <a:rPr lang="en-GB" dirty="0"/>
              <a:t>CP team members: Tommy Wu / Jenny Ku / Pauline Chang / Kailing Wang / Joyce Chan / Mavis Pan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• Commodities: NB ME/KB/Thermal/Fan/</a:t>
            </a:r>
            <a:r>
              <a:rPr lang="en-GB" dirty="0" err="1"/>
              <a:t>Clickpad</a:t>
            </a:r>
            <a:r>
              <a:rPr lang="en-GB" dirty="0"/>
              <a:t> Module/IMR</a:t>
            </a:r>
          </a:p>
          <a:p>
            <a:endParaRPr lang="en-GB" dirty="0"/>
          </a:p>
          <a:p>
            <a:r>
              <a:rPr lang="en-GB" dirty="0"/>
              <a:t>• Objective: </a:t>
            </a:r>
          </a:p>
          <a:p>
            <a:r>
              <a:rPr lang="en-GB" dirty="0"/>
              <a:t>	○ Automate GTK planners' manual work of retrieving/formatting forecast data and DSM consolidation</a:t>
            </a:r>
          </a:p>
          <a:p>
            <a:r>
              <a:rPr lang="en-GB" dirty="0"/>
              <a:t>	○ Reduce process time and prevent human error</a:t>
            </a:r>
          </a:p>
          <a:p>
            <a:r>
              <a:rPr lang="en-GB" dirty="0"/>
              <a:t>	○ Increase data accuracy </a:t>
            </a:r>
          </a:p>
          <a:p>
            <a:r>
              <a:rPr lang="en-GB" dirty="0"/>
              <a:t>• Measures:</a:t>
            </a:r>
          </a:p>
          <a:p>
            <a:r>
              <a:rPr lang="en-GB" dirty="0"/>
              <a:t>	○ Current time vs new time </a:t>
            </a:r>
          </a:p>
          <a:p>
            <a:r>
              <a:rPr lang="en-GB" dirty="0"/>
              <a:t>	○ Data accuracy </a:t>
            </a:r>
          </a:p>
          <a:p>
            <a:r>
              <a:rPr lang="en-GB" dirty="0"/>
              <a:t>	○ User friendliness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2772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lead: James Kuo / Irene Liu / Irene Tseng</a:t>
            </a:r>
          </a:p>
          <a:p>
            <a:r>
              <a:rPr lang="en-GB" dirty="0"/>
              <a:t>CP manager: Joyce Liu</a:t>
            </a:r>
          </a:p>
          <a:p>
            <a:r>
              <a:rPr lang="en-GB" dirty="0"/>
              <a:t>CP team members: Tommy Wu / Jenny Ku / Pauline Chang / Kailing Wang / Joyce Chan / Mavis Pan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• Commodities: NB ME/KB/Thermal/Fan/</a:t>
            </a:r>
            <a:r>
              <a:rPr lang="en-GB" dirty="0" err="1"/>
              <a:t>Clickpad</a:t>
            </a:r>
            <a:r>
              <a:rPr lang="en-GB" dirty="0"/>
              <a:t> Module/IMR</a:t>
            </a:r>
          </a:p>
          <a:p>
            <a:endParaRPr lang="en-GB" dirty="0"/>
          </a:p>
          <a:p>
            <a:r>
              <a:rPr lang="en-GB" dirty="0"/>
              <a:t>• Objective: </a:t>
            </a:r>
          </a:p>
          <a:p>
            <a:r>
              <a:rPr lang="en-GB" dirty="0"/>
              <a:t>	○ Automate GTK planners' manual work to reduce total process time, prevent human error, and increase data accuracy on the processes of retrieving/formatting forecast data and consolidating DSM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○ Automate GTK planners' manual work of retrieving/formatting forecast data and consolidating DSM to reduce total process time, prevent human errors, and increase data accuracy.</a:t>
            </a:r>
          </a:p>
          <a:p>
            <a:endParaRPr lang="en-GB" dirty="0"/>
          </a:p>
          <a:p>
            <a:r>
              <a:rPr lang="en-GB" dirty="0"/>
              <a:t>	○ Automate GTK planners' manual work of retrieving/formatting forecast data and DSM consolidation</a:t>
            </a:r>
          </a:p>
          <a:p>
            <a:r>
              <a:rPr lang="en-GB" dirty="0"/>
              <a:t>	○ Reduce process time and prevent human error</a:t>
            </a:r>
          </a:p>
          <a:p>
            <a:r>
              <a:rPr lang="en-GB" dirty="0"/>
              <a:t>	○ Increase data accuracy </a:t>
            </a:r>
          </a:p>
          <a:p>
            <a:r>
              <a:rPr lang="en-GB" dirty="0"/>
              <a:t>• Measures:</a:t>
            </a:r>
          </a:p>
          <a:p>
            <a:r>
              <a:rPr lang="en-GB" dirty="0"/>
              <a:t>	○ Current time vs new time </a:t>
            </a:r>
          </a:p>
          <a:p>
            <a:r>
              <a:rPr lang="en-GB" dirty="0"/>
              <a:t>	○ Data accuracy </a:t>
            </a:r>
          </a:p>
          <a:p>
            <a:r>
              <a:rPr lang="en-GB" dirty="0"/>
              <a:t>	○ User friendliness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1235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lead: James Kuo / Irene Liu / Irene Tseng</a:t>
            </a:r>
          </a:p>
          <a:p>
            <a:r>
              <a:rPr lang="en-GB" dirty="0"/>
              <a:t>CP manager: Joyce Liu</a:t>
            </a:r>
          </a:p>
          <a:p>
            <a:r>
              <a:rPr lang="en-GB" dirty="0"/>
              <a:t>CP team members: Tommy Wu / Jenny Ku / Pauline Chang / Kailing Wang / Joyce Chan / Mavis Pan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• Commodities: NB ME/KB/Thermal/Fan/</a:t>
            </a:r>
            <a:r>
              <a:rPr lang="en-GB" dirty="0" err="1"/>
              <a:t>Clickpad</a:t>
            </a:r>
            <a:r>
              <a:rPr lang="en-GB" dirty="0"/>
              <a:t> Module/IMR</a:t>
            </a:r>
          </a:p>
          <a:p>
            <a:endParaRPr lang="en-GB" dirty="0"/>
          </a:p>
          <a:p>
            <a:r>
              <a:rPr lang="en-GB" dirty="0"/>
              <a:t>• Objective: </a:t>
            </a:r>
          </a:p>
          <a:p>
            <a:r>
              <a:rPr lang="en-GB" dirty="0"/>
              <a:t>	○ Automate GTK planners' manual work to reduce total process time, prevent human error, and increase data accuracy on the processes of retrieving/formatting forecast data and consolidating DSM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○ Automate GTK planners' manual work of retrieving/formatting forecast data and consolidating DSM to reduce total process time, prevent human errors, and increase data accuracy.</a:t>
            </a:r>
          </a:p>
          <a:p>
            <a:endParaRPr lang="en-GB" dirty="0"/>
          </a:p>
          <a:p>
            <a:r>
              <a:rPr lang="en-GB" dirty="0"/>
              <a:t>	○ Automate GTK planners' manual work of retrieving/formatting forecast data and DSM consolidation</a:t>
            </a:r>
          </a:p>
          <a:p>
            <a:r>
              <a:rPr lang="en-GB" dirty="0"/>
              <a:t>	○ Reduce process time and prevent human error</a:t>
            </a:r>
          </a:p>
          <a:p>
            <a:r>
              <a:rPr lang="en-GB" dirty="0"/>
              <a:t>	○ Increase data accuracy </a:t>
            </a:r>
          </a:p>
          <a:p>
            <a:r>
              <a:rPr lang="en-GB" dirty="0"/>
              <a:t>• Measures:</a:t>
            </a:r>
          </a:p>
          <a:p>
            <a:r>
              <a:rPr lang="en-GB" dirty="0"/>
              <a:t>	○ Current time vs new time </a:t>
            </a:r>
          </a:p>
          <a:p>
            <a:r>
              <a:rPr lang="en-GB" dirty="0"/>
              <a:t>	○ Data accuracy </a:t>
            </a:r>
          </a:p>
          <a:p>
            <a:r>
              <a:rPr lang="en-GB" dirty="0"/>
              <a:t>	○ User friendliness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5452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lead: James Kuo / Irene Liu / Irene Tseng</a:t>
            </a:r>
          </a:p>
          <a:p>
            <a:r>
              <a:rPr lang="en-GB" dirty="0"/>
              <a:t>CP manager: Joyce Liu</a:t>
            </a:r>
          </a:p>
          <a:p>
            <a:r>
              <a:rPr lang="en-GB" dirty="0"/>
              <a:t>CP team members: Tommy Wu / Jenny Ku / Pauline Chang / Kailing Wang / Joyce Chan / Mavis Pan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• Commodities: NB ME/KB/Thermal/Fan/</a:t>
            </a:r>
            <a:r>
              <a:rPr lang="en-GB" dirty="0" err="1"/>
              <a:t>Clickpad</a:t>
            </a:r>
            <a:r>
              <a:rPr lang="en-GB" dirty="0"/>
              <a:t> Module/IMR</a:t>
            </a:r>
          </a:p>
          <a:p>
            <a:endParaRPr lang="en-GB" dirty="0"/>
          </a:p>
          <a:p>
            <a:r>
              <a:rPr lang="en-GB" dirty="0"/>
              <a:t>• Objective: </a:t>
            </a:r>
          </a:p>
          <a:p>
            <a:r>
              <a:rPr lang="en-GB" dirty="0"/>
              <a:t>	○ Automate GTK planners' manual work to reduce total process time, prevent human error, and increase data accuracy on the processes of retrieving/formatting forecast data and consolidating DSM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○ Automate GTK planners' manual work of retrieving/formatting forecast data and consolidating DSM to reduce total process time, prevent human errors, and increase data accuracy.</a:t>
            </a:r>
          </a:p>
          <a:p>
            <a:endParaRPr lang="en-GB" dirty="0"/>
          </a:p>
          <a:p>
            <a:r>
              <a:rPr lang="en-GB" dirty="0"/>
              <a:t>	○ Automate GTK planners' manual work of retrieving/formatting forecast data and DSM consolidation</a:t>
            </a:r>
          </a:p>
          <a:p>
            <a:r>
              <a:rPr lang="en-GB" dirty="0"/>
              <a:t>	○ Reduce process time and prevent human error</a:t>
            </a:r>
          </a:p>
          <a:p>
            <a:r>
              <a:rPr lang="en-GB" dirty="0"/>
              <a:t>	○ Increase data accuracy </a:t>
            </a:r>
          </a:p>
          <a:p>
            <a:r>
              <a:rPr lang="en-GB" dirty="0"/>
              <a:t>• Measures:</a:t>
            </a:r>
          </a:p>
          <a:p>
            <a:r>
              <a:rPr lang="en-GB" dirty="0"/>
              <a:t>	○ Current time vs new time </a:t>
            </a:r>
          </a:p>
          <a:p>
            <a:r>
              <a:rPr lang="en-GB" dirty="0"/>
              <a:t>	○ Data accuracy </a:t>
            </a:r>
          </a:p>
          <a:p>
            <a:r>
              <a:rPr lang="en-GB" dirty="0"/>
              <a:t>	○ User friendliness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9676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lead: James Kuo / Irene Liu / Irene Tseng</a:t>
            </a:r>
          </a:p>
          <a:p>
            <a:r>
              <a:rPr lang="en-GB" dirty="0"/>
              <a:t>CP manager: Joyce Liu</a:t>
            </a:r>
          </a:p>
          <a:p>
            <a:r>
              <a:rPr lang="en-GB" dirty="0"/>
              <a:t>CP team members: Tommy Wu / Jenny Ku / Pauline Chang / Kailing Wang / Joyce Chan / Mavis Pan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• Commodities: NB ME/KB/Thermal/Fan/</a:t>
            </a:r>
            <a:r>
              <a:rPr lang="en-GB" dirty="0" err="1"/>
              <a:t>Clickpad</a:t>
            </a:r>
            <a:r>
              <a:rPr lang="en-GB" dirty="0"/>
              <a:t> Module/IMR</a:t>
            </a:r>
          </a:p>
          <a:p>
            <a:endParaRPr lang="en-GB" dirty="0"/>
          </a:p>
          <a:p>
            <a:r>
              <a:rPr lang="en-GB" dirty="0"/>
              <a:t>• Objective: </a:t>
            </a:r>
          </a:p>
          <a:p>
            <a:r>
              <a:rPr lang="en-GB" dirty="0"/>
              <a:t>	○ Automate GTK planners' manual work to reduce total process time, prevent human error, and increase data accuracy on the processes of retrieving/formatting forecast data and consolidating DSM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○ Automate GTK planners' manual work of retrieving/formatting forecast data and consolidating DSM to reduce total process time, prevent human errors, and increase data accuracy.</a:t>
            </a:r>
          </a:p>
          <a:p>
            <a:endParaRPr lang="en-GB" dirty="0"/>
          </a:p>
          <a:p>
            <a:r>
              <a:rPr lang="en-GB" dirty="0"/>
              <a:t>	○ Automate GTK planners' manual work of retrieving/formatting forecast data and DSM consolidation</a:t>
            </a:r>
          </a:p>
          <a:p>
            <a:r>
              <a:rPr lang="en-GB" dirty="0"/>
              <a:t>	○ Reduce process time and prevent human error</a:t>
            </a:r>
          </a:p>
          <a:p>
            <a:r>
              <a:rPr lang="en-GB" dirty="0"/>
              <a:t>	○ Increase data accuracy </a:t>
            </a:r>
          </a:p>
          <a:p>
            <a:r>
              <a:rPr lang="en-GB" dirty="0"/>
              <a:t>• Measures:</a:t>
            </a:r>
          </a:p>
          <a:p>
            <a:r>
              <a:rPr lang="en-GB" dirty="0"/>
              <a:t>	○ Current time vs new time </a:t>
            </a:r>
          </a:p>
          <a:p>
            <a:r>
              <a:rPr lang="en-GB" dirty="0"/>
              <a:t>	○ Data accuracy </a:t>
            </a:r>
          </a:p>
          <a:p>
            <a:r>
              <a:rPr lang="en-GB" dirty="0"/>
              <a:t>	○ User friendliness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5985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lead: James Kuo / Irene Liu / Irene Tseng</a:t>
            </a:r>
          </a:p>
          <a:p>
            <a:r>
              <a:rPr lang="en-GB" dirty="0"/>
              <a:t>CP manager: Joyce Liu</a:t>
            </a:r>
          </a:p>
          <a:p>
            <a:r>
              <a:rPr lang="en-GB" dirty="0"/>
              <a:t>CP team members: Tommy Wu / Jenny Ku / Pauline Chang / Kailing Wang / Joyce Chan / Mavis Pan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• Commodities: NB ME/KB/Thermal/Fan/</a:t>
            </a:r>
            <a:r>
              <a:rPr lang="en-GB" dirty="0" err="1"/>
              <a:t>Clickpad</a:t>
            </a:r>
            <a:r>
              <a:rPr lang="en-GB" dirty="0"/>
              <a:t> Module/IMR</a:t>
            </a:r>
          </a:p>
          <a:p>
            <a:endParaRPr lang="en-GB" dirty="0"/>
          </a:p>
          <a:p>
            <a:r>
              <a:rPr lang="en-GB" dirty="0"/>
              <a:t>• Objective: </a:t>
            </a:r>
          </a:p>
          <a:p>
            <a:r>
              <a:rPr lang="en-GB" dirty="0"/>
              <a:t>	○ Automate GTK planners' manual work to reduce total process time, prevent human error, and increase data accuracy on the processes of retrieving/formatting forecast data and consolidating DSM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○ Automate GTK planners' manual work of retrieving/formatting forecast data and consolidating DSM to reduce total process time, prevent human errors, and increase data accuracy.</a:t>
            </a:r>
          </a:p>
          <a:p>
            <a:endParaRPr lang="en-GB" dirty="0"/>
          </a:p>
          <a:p>
            <a:r>
              <a:rPr lang="en-GB" dirty="0"/>
              <a:t>	○ Automate GTK planners' manual work of retrieving/formatting forecast data and DSM consolidation</a:t>
            </a:r>
          </a:p>
          <a:p>
            <a:r>
              <a:rPr lang="en-GB" dirty="0"/>
              <a:t>	○ Reduce process time and prevent human error</a:t>
            </a:r>
          </a:p>
          <a:p>
            <a:r>
              <a:rPr lang="en-GB" dirty="0"/>
              <a:t>	○ Increase data accuracy </a:t>
            </a:r>
          </a:p>
          <a:p>
            <a:r>
              <a:rPr lang="en-GB" dirty="0"/>
              <a:t>• Measures:</a:t>
            </a:r>
          </a:p>
          <a:p>
            <a:r>
              <a:rPr lang="en-GB" dirty="0"/>
              <a:t>	○ Current time vs new time </a:t>
            </a:r>
          </a:p>
          <a:p>
            <a:r>
              <a:rPr lang="en-GB" dirty="0"/>
              <a:t>	○ Data accuracy </a:t>
            </a:r>
          </a:p>
          <a:p>
            <a:r>
              <a:rPr lang="en-GB" dirty="0"/>
              <a:t>	○ User friendliness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723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lead: James Kuo / Irene Liu / Irene Tseng</a:t>
            </a:r>
          </a:p>
          <a:p>
            <a:r>
              <a:rPr lang="en-GB" dirty="0"/>
              <a:t>CP manager: Joyce Liu</a:t>
            </a:r>
          </a:p>
          <a:p>
            <a:r>
              <a:rPr lang="en-GB" dirty="0"/>
              <a:t>CP team members: Tommy Wu / Jenny Ku / Pauline Chang / Kailing Wang / Joyce Chan / Mavis Pan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• Commodities: NB ME/KB/Thermal/Fan/</a:t>
            </a:r>
            <a:r>
              <a:rPr lang="en-GB" dirty="0" err="1"/>
              <a:t>Clickpad</a:t>
            </a:r>
            <a:r>
              <a:rPr lang="en-GB" dirty="0"/>
              <a:t> Module/IMR</a:t>
            </a:r>
          </a:p>
          <a:p>
            <a:endParaRPr lang="en-GB" dirty="0"/>
          </a:p>
          <a:p>
            <a:r>
              <a:rPr lang="en-GB" dirty="0"/>
              <a:t>• Objective: </a:t>
            </a:r>
          </a:p>
          <a:p>
            <a:r>
              <a:rPr lang="en-GB" dirty="0"/>
              <a:t>	○ Automate GTK planners' manual work to reduce total process time, prevent human error, and increase data accuracy on the processes of retrieving/formatting forecast data and consolidating DSM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○ Automate GTK planners' manual work of retrieving/formatting forecast data and consolidating DSM to reduce total process time, prevent human errors, and increase data accuracy.</a:t>
            </a:r>
          </a:p>
          <a:p>
            <a:endParaRPr lang="en-GB" dirty="0"/>
          </a:p>
          <a:p>
            <a:r>
              <a:rPr lang="en-GB" dirty="0"/>
              <a:t>	○ Automate GTK planners' manual work of retrieving/formatting forecast data and DSM consolidation</a:t>
            </a:r>
          </a:p>
          <a:p>
            <a:r>
              <a:rPr lang="en-GB" dirty="0"/>
              <a:t>	○ Reduce process time and prevent human error</a:t>
            </a:r>
          </a:p>
          <a:p>
            <a:r>
              <a:rPr lang="en-GB" dirty="0"/>
              <a:t>	○ Increase data accuracy </a:t>
            </a:r>
          </a:p>
          <a:p>
            <a:r>
              <a:rPr lang="en-GB" dirty="0"/>
              <a:t>• Measures:</a:t>
            </a:r>
          </a:p>
          <a:p>
            <a:r>
              <a:rPr lang="en-GB" dirty="0"/>
              <a:t>	○ Current time vs new time </a:t>
            </a:r>
          </a:p>
          <a:p>
            <a:r>
              <a:rPr lang="en-GB" dirty="0"/>
              <a:t>	○ Data accuracy </a:t>
            </a:r>
          </a:p>
          <a:p>
            <a:r>
              <a:rPr lang="en-GB" dirty="0"/>
              <a:t>	○ User friendliness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136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Process of reformatting data and calculating TAM% takes a lot of time (show process chart)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Even though there are some excel formulas used now,  still take a lot of time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Additionally, there is a risk of human error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Right now takes 1-4 hours each week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Steps are being repeated weekly, so want to make it automated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Time (1-4 hours)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Human error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Repeated weekly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Decentralized location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205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lead: James Kuo / Irene Liu / Irene Tseng</a:t>
            </a:r>
          </a:p>
          <a:p>
            <a:r>
              <a:rPr lang="en-GB" dirty="0"/>
              <a:t>CP manager: Joyce Liu</a:t>
            </a:r>
          </a:p>
          <a:p>
            <a:r>
              <a:rPr lang="en-GB" dirty="0"/>
              <a:t>CP team members: Tommy Wu / Jenny Ku / Pauline Chang / Kailing Wang / Joyce Chan / Mavis Pan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r>
              <a:rPr lang="en-GB" dirty="0"/>
              <a:t>• Commodities: NB ME/KB/Thermal/Fan/</a:t>
            </a:r>
            <a:r>
              <a:rPr lang="en-GB" dirty="0" err="1"/>
              <a:t>Clickpad</a:t>
            </a:r>
            <a:r>
              <a:rPr lang="en-GB" dirty="0"/>
              <a:t> Module/IMR</a:t>
            </a:r>
          </a:p>
          <a:p>
            <a:endParaRPr lang="en-GB" dirty="0"/>
          </a:p>
          <a:p>
            <a:r>
              <a:rPr lang="en-GB" dirty="0"/>
              <a:t>• Objective: </a:t>
            </a:r>
          </a:p>
          <a:p>
            <a:r>
              <a:rPr lang="en-GB" dirty="0"/>
              <a:t>	○ Automate GTK planners' manual work to reduce total process time, prevent human error, and increase data accuracy on the processes of retrieving/formatting forecast data and consolidating DSM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	○ Automate GTK planners' manual work of retrieving/formatting forecast data and consolidating DSM to reduce total process time, prevent human errors, and increase data accuracy.</a:t>
            </a:r>
          </a:p>
          <a:p>
            <a:endParaRPr lang="en-GB" dirty="0"/>
          </a:p>
          <a:p>
            <a:r>
              <a:rPr lang="en-GB" dirty="0"/>
              <a:t>	○ Automate GTK planners' manual work of retrieving/formatting forecast data and DSM consolidation</a:t>
            </a:r>
          </a:p>
          <a:p>
            <a:r>
              <a:rPr lang="en-GB" dirty="0"/>
              <a:t>	○ Reduce process time and prevent human error</a:t>
            </a:r>
          </a:p>
          <a:p>
            <a:r>
              <a:rPr lang="en-GB" dirty="0"/>
              <a:t>	○ Increase data accuracy </a:t>
            </a:r>
          </a:p>
          <a:p>
            <a:r>
              <a:rPr lang="en-GB" dirty="0"/>
              <a:t>• Measures:</a:t>
            </a:r>
          </a:p>
          <a:p>
            <a:r>
              <a:rPr lang="en-GB" dirty="0"/>
              <a:t>	○ Current time vs new time </a:t>
            </a:r>
          </a:p>
          <a:p>
            <a:r>
              <a:rPr lang="en-GB" dirty="0"/>
              <a:t>	○ Data accuracy </a:t>
            </a:r>
          </a:p>
          <a:p>
            <a:r>
              <a:rPr lang="en-GB" dirty="0"/>
              <a:t>	○ User friendliness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668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BRD: Biz Requirement Document</a:t>
            </a:r>
          </a:p>
          <a:p>
            <a:r>
              <a:rPr lang="en-US" dirty="0"/>
              <a:t>Holiday not considered yet: Thanksgiving, Christmas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E14028-1D7B-4AF3-B907-16FC66EB81A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057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DSM runs smoothly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dirty="0"/>
              <a:t>If DSM crashes, planners may need to resort to original method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dirty="0"/>
              <a:t>ODM/Supplier file format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GB" dirty="0"/>
              <a:t>Files ODM/supplier sends us needs to be in correct format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dirty="0"/>
              <a:t>Updated planner tables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GB" dirty="0"/>
              <a:t>Planners need to update their lookup tables in case of new platforms or supplier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49E5-DE82-4637-8CE0-9D85FF0C194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766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49E5-DE82-4637-8CE0-9D85FF0C19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3320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://www.1ppt.com/tubiao/" TargetMode="External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hyperlink" Target="http://www.1ppt.com/tubia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63520"/>
            <a:ext cx="9144000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419600"/>
            <a:ext cx="9144000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logo"/>
          <p:cNvSpPr>
            <a:spLocks noChangeAspect="1" noEditPoints="1"/>
          </p:cNvSpPr>
          <p:nvPr/>
        </p:nvSpPr>
        <p:spPr bwMode="black">
          <a:xfrm>
            <a:off x="10592970" y="5280659"/>
            <a:ext cx="1198177" cy="1197865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52008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133856"/>
            <a:ext cx="10972801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1"/>
            <a:ext cx="10972801" cy="4419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969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133856"/>
            <a:ext cx="10972801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661890"/>
            <a:ext cx="10972801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57400"/>
            <a:ext cx="10972801" cy="4038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120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133856"/>
            <a:ext cx="10972801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775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1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1"/>
            <a:ext cx="5315712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295401"/>
            <a:ext cx="5315712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1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295400"/>
            <a:ext cx="5315712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1"/>
            <a:ext cx="5315712" cy="441960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6688" y="1295400"/>
            <a:ext cx="5315712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676401"/>
            <a:ext cx="5315712" cy="441960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57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133856"/>
            <a:ext cx="10972801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676399"/>
            <a:ext cx="5315712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57401"/>
            <a:ext cx="5315712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6688" y="1676399"/>
            <a:ext cx="5315712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2057401"/>
            <a:ext cx="5315712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42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1295400"/>
            <a:ext cx="3413760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9121" y="1295400"/>
            <a:ext cx="3413760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8641" y="1295400"/>
            <a:ext cx="3413760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892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295400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389121" y="1295400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168641" y="1295400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1676400"/>
            <a:ext cx="3413760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9121" y="1676400"/>
            <a:ext cx="3413760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8641" y="1676400"/>
            <a:ext cx="3413760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734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lue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63520"/>
            <a:ext cx="9144000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419600"/>
            <a:ext cx="9144000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logo"/>
          <p:cNvSpPr>
            <a:spLocks noChangeAspect="1" noEditPoints="1"/>
          </p:cNvSpPr>
          <p:nvPr/>
        </p:nvSpPr>
        <p:spPr bwMode="black">
          <a:xfrm>
            <a:off x="10592970" y="5280660"/>
            <a:ext cx="1198177" cy="1197865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 dirty="0"/>
          </a:p>
        </p:txBody>
      </p:sp>
      <p:sp>
        <p:nvSpPr>
          <p:cNvPr id="12" name="logo"/>
          <p:cNvSpPr>
            <a:spLocks noChangeAspect="1" noEditPoints="1"/>
          </p:cNvSpPr>
          <p:nvPr/>
        </p:nvSpPr>
        <p:spPr bwMode="hidden">
          <a:xfrm>
            <a:off x="10592970" y="5280660"/>
            <a:ext cx="1198177" cy="1197865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454263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1133856"/>
            <a:ext cx="10972801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subtitle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676399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389121" y="1676399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168641" y="1676399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2057400"/>
            <a:ext cx="3413760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9121" y="2057400"/>
            <a:ext cx="3413760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8641" y="2057400"/>
            <a:ext cx="3413760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970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1"/>
            <a:ext cx="7620000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4400" y="1295400"/>
            <a:ext cx="3048000" cy="480060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84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295400"/>
            <a:ext cx="6705600" cy="48006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0" y="1295400"/>
            <a:ext cx="3901440" cy="480060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61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295400"/>
            <a:ext cx="6705600" cy="48006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680960" y="1295400"/>
            <a:ext cx="3901440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465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295400"/>
            <a:ext cx="5315712" cy="3505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266688" y="1295400"/>
            <a:ext cx="5315712" cy="3505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953000"/>
            <a:ext cx="5315712" cy="113049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6266688" y="4953000"/>
            <a:ext cx="5315712" cy="113049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25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295400"/>
            <a:ext cx="3413760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211392"/>
            <a:ext cx="3413760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4389121" y="1295400"/>
            <a:ext cx="3413760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/>
          </p:nvPr>
        </p:nvSpPr>
        <p:spPr>
          <a:xfrm>
            <a:off x="8168641" y="1295400"/>
            <a:ext cx="3413760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4389121" y="4211392"/>
            <a:ext cx="3413760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168641" y="4211392"/>
            <a:ext cx="3413760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217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Op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9144000" cy="1828800"/>
          </a:xfrm>
        </p:spPr>
        <p:txBody>
          <a:bodyPr anchor="t"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 5"/>
          <p:cNvSpPr>
            <a:spLocks noChangeAspect="1" noEditPoints="1"/>
          </p:cNvSpPr>
          <p:nvPr/>
        </p:nvSpPr>
        <p:spPr bwMode="invGray">
          <a:xfrm>
            <a:off x="11589757" y="6321203"/>
            <a:ext cx="356709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932149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Op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 bwMode="black">
          <a:xfrm>
            <a:off x="9768842" y="6043634"/>
            <a:ext cx="1931857" cy="258521"/>
            <a:chOff x="3046414" y="3021011"/>
            <a:chExt cx="6095999" cy="815977"/>
          </a:xfrm>
        </p:grpSpPr>
        <p:sp>
          <p:nvSpPr>
            <p:cNvPr id="11" name="Freeform 5"/>
            <p:cNvSpPr>
              <a:spLocks/>
            </p:cNvSpPr>
            <p:nvPr/>
          </p:nvSpPr>
          <p:spPr bwMode="black">
            <a:xfrm>
              <a:off x="3046414" y="3021011"/>
              <a:ext cx="371475" cy="652464"/>
            </a:xfrm>
            <a:custGeom>
              <a:avLst/>
              <a:gdLst>
                <a:gd name="T0" fmla="*/ 0 w 99"/>
                <a:gd name="T1" fmla="*/ 0 h 172"/>
                <a:gd name="T2" fmla="*/ 18 w 99"/>
                <a:gd name="T3" fmla="*/ 0 h 172"/>
                <a:gd name="T4" fmla="*/ 22 w 99"/>
                <a:gd name="T5" fmla="*/ 1 h 172"/>
                <a:gd name="T6" fmla="*/ 24 w 99"/>
                <a:gd name="T7" fmla="*/ 6 h 172"/>
                <a:gd name="T8" fmla="*/ 24 w 99"/>
                <a:gd name="T9" fmla="*/ 101 h 172"/>
                <a:gd name="T10" fmla="*/ 51 w 99"/>
                <a:gd name="T11" fmla="*/ 74 h 172"/>
                <a:gd name="T12" fmla="*/ 70 w 99"/>
                <a:gd name="T13" fmla="*/ 50 h 172"/>
                <a:gd name="T14" fmla="*/ 88 w 99"/>
                <a:gd name="T15" fmla="*/ 50 h 172"/>
                <a:gd name="T16" fmla="*/ 92 w 99"/>
                <a:gd name="T17" fmla="*/ 54 h 172"/>
                <a:gd name="T18" fmla="*/ 90 w 99"/>
                <a:gd name="T19" fmla="*/ 60 h 172"/>
                <a:gd name="T20" fmla="*/ 83 w 99"/>
                <a:gd name="T21" fmla="*/ 69 h 172"/>
                <a:gd name="T22" fmla="*/ 73 w 99"/>
                <a:gd name="T23" fmla="*/ 81 h 172"/>
                <a:gd name="T24" fmla="*/ 60 w 99"/>
                <a:gd name="T25" fmla="*/ 94 h 172"/>
                <a:gd name="T26" fmla="*/ 45 w 99"/>
                <a:gd name="T27" fmla="*/ 107 h 172"/>
                <a:gd name="T28" fmla="*/ 61 w 99"/>
                <a:gd name="T29" fmla="*/ 122 h 172"/>
                <a:gd name="T30" fmla="*/ 75 w 99"/>
                <a:gd name="T31" fmla="*/ 137 h 172"/>
                <a:gd name="T32" fmla="*/ 88 w 99"/>
                <a:gd name="T33" fmla="*/ 153 h 172"/>
                <a:gd name="T34" fmla="*/ 99 w 99"/>
                <a:gd name="T35" fmla="*/ 172 h 172"/>
                <a:gd name="T36" fmla="*/ 77 w 99"/>
                <a:gd name="T37" fmla="*/ 172 h 172"/>
                <a:gd name="T38" fmla="*/ 72 w 99"/>
                <a:gd name="T39" fmla="*/ 171 h 172"/>
                <a:gd name="T40" fmla="*/ 69 w 99"/>
                <a:gd name="T41" fmla="*/ 167 h 172"/>
                <a:gd name="T42" fmla="*/ 61 w 99"/>
                <a:gd name="T43" fmla="*/ 153 h 172"/>
                <a:gd name="T44" fmla="*/ 50 w 99"/>
                <a:gd name="T45" fmla="*/ 141 h 172"/>
                <a:gd name="T46" fmla="*/ 38 w 99"/>
                <a:gd name="T47" fmla="*/ 128 h 172"/>
                <a:gd name="T48" fmla="*/ 24 w 99"/>
                <a:gd name="T49" fmla="*/ 115 h 172"/>
                <a:gd name="T50" fmla="*/ 24 w 99"/>
                <a:gd name="T51" fmla="*/ 172 h 172"/>
                <a:gd name="T52" fmla="*/ 5 w 99"/>
                <a:gd name="T53" fmla="*/ 172 h 172"/>
                <a:gd name="T54" fmla="*/ 0 w 99"/>
                <a:gd name="T55" fmla="*/ 167 h 172"/>
                <a:gd name="T56" fmla="*/ 0 w 99"/>
                <a:gd name="T57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72">
                  <a:moveTo>
                    <a:pt x="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1" y="0"/>
                    <a:pt x="22" y="1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01"/>
                    <a:pt x="24" y="101"/>
                    <a:pt x="24" y="101"/>
                  </a:cubicBezTo>
                  <a:cubicBezTo>
                    <a:pt x="35" y="92"/>
                    <a:pt x="44" y="83"/>
                    <a:pt x="51" y="74"/>
                  </a:cubicBezTo>
                  <a:cubicBezTo>
                    <a:pt x="58" y="66"/>
                    <a:pt x="65" y="58"/>
                    <a:pt x="70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91" y="50"/>
                    <a:pt x="92" y="52"/>
                    <a:pt x="92" y="54"/>
                  </a:cubicBezTo>
                  <a:cubicBezTo>
                    <a:pt x="92" y="56"/>
                    <a:pt x="91" y="58"/>
                    <a:pt x="90" y="60"/>
                  </a:cubicBezTo>
                  <a:cubicBezTo>
                    <a:pt x="88" y="63"/>
                    <a:pt x="86" y="65"/>
                    <a:pt x="83" y="69"/>
                  </a:cubicBezTo>
                  <a:cubicBezTo>
                    <a:pt x="81" y="73"/>
                    <a:pt x="77" y="77"/>
                    <a:pt x="73" y="81"/>
                  </a:cubicBezTo>
                  <a:cubicBezTo>
                    <a:pt x="69" y="85"/>
                    <a:pt x="65" y="90"/>
                    <a:pt x="60" y="94"/>
                  </a:cubicBezTo>
                  <a:cubicBezTo>
                    <a:pt x="55" y="99"/>
                    <a:pt x="50" y="103"/>
                    <a:pt x="45" y="107"/>
                  </a:cubicBezTo>
                  <a:cubicBezTo>
                    <a:pt x="51" y="112"/>
                    <a:pt x="57" y="117"/>
                    <a:pt x="61" y="122"/>
                  </a:cubicBezTo>
                  <a:cubicBezTo>
                    <a:pt x="66" y="126"/>
                    <a:pt x="71" y="132"/>
                    <a:pt x="75" y="137"/>
                  </a:cubicBezTo>
                  <a:cubicBezTo>
                    <a:pt x="80" y="142"/>
                    <a:pt x="84" y="148"/>
                    <a:pt x="88" y="153"/>
                  </a:cubicBezTo>
                  <a:cubicBezTo>
                    <a:pt x="92" y="159"/>
                    <a:pt x="95" y="166"/>
                    <a:pt x="99" y="172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5" y="172"/>
                    <a:pt x="73" y="172"/>
                    <a:pt x="72" y="171"/>
                  </a:cubicBezTo>
                  <a:cubicBezTo>
                    <a:pt x="71" y="170"/>
                    <a:pt x="70" y="169"/>
                    <a:pt x="69" y="167"/>
                  </a:cubicBezTo>
                  <a:cubicBezTo>
                    <a:pt x="67" y="162"/>
                    <a:pt x="64" y="158"/>
                    <a:pt x="61" y="153"/>
                  </a:cubicBezTo>
                  <a:cubicBezTo>
                    <a:pt x="57" y="149"/>
                    <a:pt x="54" y="145"/>
                    <a:pt x="50" y="141"/>
                  </a:cubicBezTo>
                  <a:cubicBezTo>
                    <a:pt x="47" y="137"/>
                    <a:pt x="43" y="132"/>
                    <a:pt x="38" y="128"/>
                  </a:cubicBezTo>
                  <a:cubicBezTo>
                    <a:pt x="34" y="124"/>
                    <a:pt x="29" y="119"/>
                    <a:pt x="24" y="115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5" y="172"/>
                    <a:pt x="5" y="172"/>
                    <a:pt x="5" y="172"/>
                  </a:cubicBezTo>
                  <a:cubicBezTo>
                    <a:pt x="2" y="172"/>
                    <a:pt x="0" y="170"/>
                    <a:pt x="0" y="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 dirty="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black">
            <a:xfrm>
              <a:off x="3444876" y="3198810"/>
              <a:ext cx="360362" cy="487363"/>
            </a:xfrm>
            <a:custGeom>
              <a:avLst/>
              <a:gdLst>
                <a:gd name="T0" fmla="*/ 23 w 96"/>
                <a:gd name="T1" fmla="*/ 73 h 128"/>
                <a:gd name="T2" fmla="*/ 26 w 96"/>
                <a:gd name="T3" fmla="*/ 90 h 128"/>
                <a:gd name="T4" fmla="*/ 31 w 96"/>
                <a:gd name="T5" fmla="*/ 100 h 128"/>
                <a:gd name="T6" fmla="*/ 42 w 96"/>
                <a:gd name="T7" fmla="*/ 107 h 128"/>
                <a:gd name="T8" fmla="*/ 59 w 96"/>
                <a:gd name="T9" fmla="*/ 109 h 128"/>
                <a:gd name="T10" fmla="*/ 76 w 96"/>
                <a:gd name="T11" fmla="*/ 108 h 128"/>
                <a:gd name="T12" fmla="*/ 87 w 96"/>
                <a:gd name="T13" fmla="*/ 107 h 128"/>
                <a:gd name="T14" fmla="*/ 92 w 96"/>
                <a:gd name="T15" fmla="*/ 112 h 128"/>
                <a:gd name="T16" fmla="*/ 92 w 96"/>
                <a:gd name="T17" fmla="*/ 122 h 128"/>
                <a:gd name="T18" fmla="*/ 77 w 96"/>
                <a:gd name="T19" fmla="*/ 126 h 128"/>
                <a:gd name="T20" fmla="*/ 54 w 96"/>
                <a:gd name="T21" fmla="*/ 128 h 128"/>
                <a:gd name="T22" fmla="*/ 30 w 96"/>
                <a:gd name="T23" fmla="*/ 125 h 128"/>
                <a:gd name="T24" fmla="*/ 13 w 96"/>
                <a:gd name="T25" fmla="*/ 114 h 128"/>
                <a:gd name="T26" fmla="*/ 4 w 96"/>
                <a:gd name="T27" fmla="*/ 94 h 128"/>
                <a:gd name="T28" fmla="*/ 0 w 96"/>
                <a:gd name="T29" fmla="*/ 65 h 128"/>
                <a:gd name="T30" fmla="*/ 4 w 96"/>
                <a:gd name="T31" fmla="*/ 35 h 128"/>
                <a:gd name="T32" fmla="*/ 13 w 96"/>
                <a:gd name="T33" fmla="*/ 15 h 128"/>
                <a:gd name="T34" fmla="*/ 29 w 96"/>
                <a:gd name="T35" fmla="*/ 4 h 128"/>
                <a:gd name="T36" fmla="*/ 51 w 96"/>
                <a:gd name="T37" fmla="*/ 0 h 128"/>
                <a:gd name="T38" fmla="*/ 73 w 96"/>
                <a:gd name="T39" fmla="*/ 4 h 128"/>
                <a:gd name="T40" fmla="*/ 87 w 96"/>
                <a:gd name="T41" fmla="*/ 15 h 128"/>
                <a:gd name="T42" fmla="*/ 94 w 96"/>
                <a:gd name="T43" fmla="*/ 31 h 128"/>
                <a:gd name="T44" fmla="*/ 96 w 96"/>
                <a:gd name="T45" fmla="*/ 50 h 128"/>
                <a:gd name="T46" fmla="*/ 95 w 96"/>
                <a:gd name="T47" fmla="*/ 63 h 128"/>
                <a:gd name="T48" fmla="*/ 94 w 96"/>
                <a:gd name="T49" fmla="*/ 73 h 128"/>
                <a:gd name="T50" fmla="*/ 23 w 96"/>
                <a:gd name="T51" fmla="*/ 73 h 128"/>
                <a:gd name="T52" fmla="*/ 74 w 96"/>
                <a:gd name="T53" fmla="*/ 56 h 128"/>
                <a:gd name="T54" fmla="*/ 74 w 96"/>
                <a:gd name="T55" fmla="*/ 53 h 128"/>
                <a:gd name="T56" fmla="*/ 74 w 96"/>
                <a:gd name="T57" fmla="*/ 49 h 128"/>
                <a:gd name="T58" fmla="*/ 70 w 96"/>
                <a:gd name="T59" fmla="*/ 26 h 128"/>
                <a:gd name="T60" fmla="*/ 51 w 96"/>
                <a:gd name="T61" fmla="*/ 19 h 128"/>
                <a:gd name="T62" fmla="*/ 38 w 96"/>
                <a:gd name="T63" fmla="*/ 21 h 128"/>
                <a:gd name="T64" fmla="*/ 29 w 96"/>
                <a:gd name="T65" fmla="*/ 29 h 128"/>
                <a:gd name="T66" fmla="*/ 25 w 96"/>
                <a:gd name="T67" fmla="*/ 40 h 128"/>
                <a:gd name="T68" fmla="*/ 23 w 96"/>
                <a:gd name="T69" fmla="*/ 56 h 128"/>
                <a:gd name="T70" fmla="*/ 74 w 96"/>
                <a:gd name="T71" fmla="*/ 5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128">
                  <a:moveTo>
                    <a:pt x="23" y="73"/>
                  </a:moveTo>
                  <a:cubicBezTo>
                    <a:pt x="24" y="80"/>
                    <a:pt x="25" y="85"/>
                    <a:pt x="26" y="90"/>
                  </a:cubicBezTo>
                  <a:cubicBezTo>
                    <a:pt x="27" y="94"/>
                    <a:pt x="29" y="98"/>
                    <a:pt x="31" y="100"/>
                  </a:cubicBezTo>
                  <a:cubicBezTo>
                    <a:pt x="34" y="103"/>
                    <a:pt x="37" y="105"/>
                    <a:pt x="42" y="107"/>
                  </a:cubicBezTo>
                  <a:cubicBezTo>
                    <a:pt x="46" y="108"/>
                    <a:pt x="52" y="109"/>
                    <a:pt x="59" y="109"/>
                  </a:cubicBezTo>
                  <a:cubicBezTo>
                    <a:pt x="65" y="109"/>
                    <a:pt x="71" y="108"/>
                    <a:pt x="76" y="108"/>
                  </a:cubicBezTo>
                  <a:cubicBezTo>
                    <a:pt x="81" y="107"/>
                    <a:pt x="85" y="107"/>
                    <a:pt x="87" y="107"/>
                  </a:cubicBezTo>
                  <a:cubicBezTo>
                    <a:pt x="91" y="107"/>
                    <a:pt x="92" y="108"/>
                    <a:pt x="92" y="112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89" y="124"/>
                    <a:pt x="83" y="125"/>
                    <a:pt x="77" y="126"/>
                  </a:cubicBezTo>
                  <a:cubicBezTo>
                    <a:pt x="70" y="127"/>
                    <a:pt x="62" y="128"/>
                    <a:pt x="54" y="128"/>
                  </a:cubicBezTo>
                  <a:cubicBezTo>
                    <a:pt x="45" y="128"/>
                    <a:pt x="37" y="127"/>
                    <a:pt x="30" y="125"/>
                  </a:cubicBezTo>
                  <a:cubicBezTo>
                    <a:pt x="23" y="122"/>
                    <a:pt x="18" y="119"/>
                    <a:pt x="13" y="114"/>
                  </a:cubicBezTo>
                  <a:cubicBezTo>
                    <a:pt x="9" y="109"/>
                    <a:pt x="6" y="102"/>
                    <a:pt x="4" y="94"/>
                  </a:cubicBezTo>
                  <a:cubicBezTo>
                    <a:pt x="1" y="86"/>
                    <a:pt x="0" y="76"/>
                    <a:pt x="0" y="65"/>
                  </a:cubicBezTo>
                  <a:cubicBezTo>
                    <a:pt x="0" y="53"/>
                    <a:pt x="1" y="43"/>
                    <a:pt x="4" y="35"/>
                  </a:cubicBezTo>
                  <a:cubicBezTo>
                    <a:pt x="6" y="27"/>
                    <a:pt x="9" y="20"/>
                    <a:pt x="13" y="15"/>
                  </a:cubicBezTo>
                  <a:cubicBezTo>
                    <a:pt x="17" y="10"/>
                    <a:pt x="23" y="6"/>
                    <a:pt x="29" y="4"/>
                  </a:cubicBezTo>
                  <a:cubicBezTo>
                    <a:pt x="35" y="1"/>
                    <a:pt x="42" y="0"/>
                    <a:pt x="51" y="0"/>
                  </a:cubicBezTo>
                  <a:cubicBezTo>
                    <a:pt x="60" y="0"/>
                    <a:pt x="67" y="2"/>
                    <a:pt x="73" y="4"/>
                  </a:cubicBezTo>
                  <a:cubicBezTo>
                    <a:pt x="79" y="7"/>
                    <a:pt x="84" y="10"/>
                    <a:pt x="87" y="15"/>
                  </a:cubicBezTo>
                  <a:cubicBezTo>
                    <a:pt x="91" y="19"/>
                    <a:pt x="93" y="25"/>
                    <a:pt x="94" y="31"/>
                  </a:cubicBezTo>
                  <a:cubicBezTo>
                    <a:pt x="96" y="37"/>
                    <a:pt x="96" y="43"/>
                    <a:pt x="96" y="50"/>
                  </a:cubicBezTo>
                  <a:cubicBezTo>
                    <a:pt x="96" y="55"/>
                    <a:pt x="96" y="59"/>
                    <a:pt x="95" y="63"/>
                  </a:cubicBezTo>
                  <a:cubicBezTo>
                    <a:pt x="95" y="68"/>
                    <a:pt x="94" y="71"/>
                    <a:pt x="94" y="73"/>
                  </a:cubicBezTo>
                  <a:lnTo>
                    <a:pt x="23" y="73"/>
                  </a:lnTo>
                  <a:close/>
                  <a:moveTo>
                    <a:pt x="74" y="56"/>
                  </a:moveTo>
                  <a:cubicBezTo>
                    <a:pt x="74" y="55"/>
                    <a:pt x="74" y="53"/>
                    <a:pt x="74" y="53"/>
                  </a:cubicBezTo>
                  <a:cubicBezTo>
                    <a:pt x="74" y="52"/>
                    <a:pt x="74" y="51"/>
                    <a:pt x="74" y="49"/>
                  </a:cubicBezTo>
                  <a:cubicBezTo>
                    <a:pt x="74" y="39"/>
                    <a:pt x="73" y="32"/>
                    <a:pt x="70" y="26"/>
                  </a:cubicBezTo>
                  <a:cubicBezTo>
                    <a:pt x="67" y="21"/>
                    <a:pt x="60" y="19"/>
                    <a:pt x="51" y="19"/>
                  </a:cubicBezTo>
                  <a:cubicBezTo>
                    <a:pt x="46" y="19"/>
                    <a:pt x="41" y="19"/>
                    <a:pt x="38" y="21"/>
                  </a:cubicBezTo>
                  <a:cubicBezTo>
                    <a:pt x="34" y="23"/>
                    <a:pt x="32" y="25"/>
                    <a:pt x="29" y="29"/>
                  </a:cubicBezTo>
                  <a:cubicBezTo>
                    <a:pt x="27" y="32"/>
                    <a:pt x="26" y="36"/>
                    <a:pt x="25" y="40"/>
                  </a:cubicBezTo>
                  <a:cubicBezTo>
                    <a:pt x="24" y="45"/>
                    <a:pt x="24" y="50"/>
                    <a:pt x="23" y="56"/>
                  </a:cubicBezTo>
                  <a:lnTo>
                    <a:pt x="74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 dirty="0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black">
            <a:xfrm>
              <a:off x="3890964" y="3198810"/>
              <a:ext cx="361949" cy="487363"/>
            </a:xfrm>
            <a:custGeom>
              <a:avLst/>
              <a:gdLst>
                <a:gd name="T0" fmla="*/ 24 w 96"/>
                <a:gd name="T1" fmla="*/ 73 h 128"/>
                <a:gd name="T2" fmla="*/ 26 w 96"/>
                <a:gd name="T3" fmla="*/ 90 h 128"/>
                <a:gd name="T4" fmla="*/ 31 w 96"/>
                <a:gd name="T5" fmla="*/ 100 h 128"/>
                <a:gd name="T6" fmla="*/ 42 w 96"/>
                <a:gd name="T7" fmla="*/ 107 h 128"/>
                <a:gd name="T8" fmla="*/ 59 w 96"/>
                <a:gd name="T9" fmla="*/ 109 h 128"/>
                <a:gd name="T10" fmla="*/ 76 w 96"/>
                <a:gd name="T11" fmla="*/ 108 h 128"/>
                <a:gd name="T12" fmla="*/ 87 w 96"/>
                <a:gd name="T13" fmla="*/ 107 h 128"/>
                <a:gd name="T14" fmla="*/ 92 w 96"/>
                <a:gd name="T15" fmla="*/ 112 h 128"/>
                <a:gd name="T16" fmla="*/ 92 w 96"/>
                <a:gd name="T17" fmla="*/ 122 h 128"/>
                <a:gd name="T18" fmla="*/ 77 w 96"/>
                <a:gd name="T19" fmla="*/ 126 h 128"/>
                <a:gd name="T20" fmla="*/ 54 w 96"/>
                <a:gd name="T21" fmla="*/ 128 h 128"/>
                <a:gd name="T22" fmla="*/ 30 w 96"/>
                <a:gd name="T23" fmla="*/ 125 h 128"/>
                <a:gd name="T24" fmla="*/ 13 w 96"/>
                <a:gd name="T25" fmla="*/ 114 h 128"/>
                <a:gd name="T26" fmla="*/ 4 w 96"/>
                <a:gd name="T27" fmla="*/ 94 h 128"/>
                <a:gd name="T28" fmla="*/ 0 w 96"/>
                <a:gd name="T29" fmla="*/ 65 h 128"/>
                <a:gd name="T30" fmla="*/ 4 w 96"/>
                <a:gd name="T31" fmla="*/ 35 h 128"/>
                <a:gd name="T32" fmla="*/ 13 w 96"/>
                <a:gd name="T33" fmla="*/ 15 h 128"/>
                <a:gd name="T34" fmla="*/ 29 w 96"/>
                <a:gd name="T35" fmla="*/ 4 h 128"/>
                <a:gd name="T36" fmla="*/ 51 w 96"/>
                <a:gd name="T37" fmla="*/ 0 h 128"/>
                <a:gd name="T38" fmla="*/ 73 w 96"/>
                <a:gd name="T39" fmla="*/ 4 h 128"/>
                <a:gd name="T40" fmla="*/ 87 w 96"/>
                <a:gd name="T41" fmla="*/ 15 h 128"/>
                <a:gd name="T42" fmla="*/ 94 w 96"/>
                <a:gd name="T43" fmla="*/ 31 h 128"/>
                <a:gd name="T44" fmla="*/ 96 w 96"/>
                <a:gd name="T45" fmla="*/ 50 h 128"/>
                <a:gd name="T46" fmla="*/ 96 w 96"/>
                <a:gd name="T47" fmla="*/ 63 h 128"/>
                <a:gd name="T48" fmla="*/ 94 w 96"/>
                <a:gd name="T49" fmla="*/ 73 h 128"/>
                <a:gd name="T50" fmla="*/ 24 w 96"/>
                <a:gd name="T51" fmla="*/ 73 h 128"/>
                <a:gd name="T52" fmla="*/ 74 w 96"/>
                <a:gd name="T53" fmla="*/ 56 h 128"/>
                <a:gd name="T54" fmla="*/ 74 w 96"/>
                <a:gd name="T55" fmla="*/ 53 h 128"/>
                <a:gd name="T56" fmla="*/ 74 w 96"/>
                <a:gd name="T57" fmla="*/ 49 h 128"/>
                <a:gd name="T58" fmla="*/ 70 w 96"/>
                <a:gd name="T59" fmla="*/ 26 h 128"/>
                <a:gd name="T60" fmla="*/ 51 w 96"/>
                <a:gd name="T61" fmla="*/ 19 h 128"/>
                <a:gd name="T62" fmla="*/ 38 w 96"/>
                <a:gd name="T63" fmla="*/ 21 h 128"/>
                <a:gd name="T64" fmla="*/ 30 w 96"/>
                <a:gd name="T65" fmla="*/ 29 h 128"/>
                <a:gd name="T66" fmla="*/ 25 w 96"/>
                <a:gd name="T67" fmla="*/ 40 h 128"/>
                <a:gd name="T68" fmla="*/ 24 w 96"/>
                <a:gd name="T69" fmla="*/ 56 h 128"/>
                <a:gd name="T70" fmla="*/ 74 w 96"/>
                <a:gd name="T71" fmla="*/ 5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128">
                  <a:moveTo>
                    <a:pt x="24" y="73"/>
                  </a:moveTo>
                  <a:cubicBezTo>
                    <a:pt x="24" y="80"/>
                    <a:pt x="25" y="85"/>
                    <a:pt x="26" y="90"/>
                  </a:cubicBezTo>
                  <a:cubicBezTo>
                    <a:pt x="27" y="94"/>
                    <a:pt x="29" y="98"/>
                    <a:pt x="31" y="100"/>
                  </a:cubicBezTo>
                  <a:cubicBezTo>
                    <a:pt x="34" y="103"/>
                    <a:pt x="38" y="105"/>
                    <a:pt x="42" y="107"/>
                  </a:cubicBezTo>
                  <a:cubicBezTo>
                    <a:pt x="46" y="108"/>
                    <a:pt x="52" y="109"/>
                    <a:pt x="59" y="109"/>
                  </a:cubicBezTo>
                  <a:cubicBezTo>
                    <a:pt x="66" y="109"/>
                    <a:pt x="71" y="108"/>
                    <a:pt x="76" y="108"/>
                  </a:cubicBezTo>
                  <a:cubicBezTo>
                    <a:pt x="81" y="107"/>
                    <a:pt x="85" y="107"/>
                    <a:pt x="87" y="107"/>
                  </a:cubicBezTo>
                  <a:cubicBezTo>
                    <a:pt x="91" y="107"/>
                    <a:pt x="92" y="108"/>
                    <a:pt x="92" y="112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89" y="124"/>
                    <a:pt x="83" y="125"/>
                    <a:pt x="77" y="126"/>
                  </a:cubicBezTo>
                  <a:cubicBezTo>
                    <a:pt x="70" y="127"/>
                    <a:pt x="62" y="128"/>
                    <a:pt x="54" y="128"/>
                  </a:cubicBezTo>
                  <a:cubicBezTo>
                    <a:pt x="45" y="128"/>
                    <a:pt x="37" y="127"/>
                    <a:pt x="30" y="125"/>
                  </a:cubicBezTo>
                  <a:cubicBezTo>
                    <a:pt x="23" y="122"/>
                    <a:pt x="18" y="119"/>
                    <a:pt x="13" y="114"/>
                  </a:cubicBezTo>
                  <a:cubicBezTo>
                    <a:pt x="9" y="109"/>
                    <a:pt x="6" y="102"/>
                    <a:pt x="4" y="94"/>
                  </a:cubicBezTo>
                  <a:cubicBezTo>
                    <a:pt x="2" y="86"/>
                    <a:pt x="0" y="76"/>
                    <a:pt x="0" y="65"/>
                  </a:cubicBezTo>
                  <a:cubicBezTo>
                    <a:pt x="0" y="53"/>
                    <a:pt x="2" y="43"/>
                    <a:pt x="4" y="35"/>
                  </a:cubicBezTo>
                  <a:cubicBezTo>
                    <a:pt x="6" y="27"/>
                    <a:pt x="9" y="20"/>
                    <a:pt x="13" y="15"/>
                  </a:cubicBezTo>
                  <a:cubicBezTo>
                    <a:pt x="17" y="10"/>
                    <a:pt x="23" y="6"/>
                    <a:pt x="29" y="4"/>
                  </a:cubicBezTo>
                  <a:cubicBezTo>
                    <a:pt x="35" y="1"/>
                    <a:pt x="42" y="0"/>
                    <a:pt x="51" y="0"/>
                  </a:cubicBezTo>
                  <a:cubicBezTo>
                    <a:pt x="60" y="0"/>
                    <a:pt x="68" y="2"/>
                    <a:pt x="73" y="4"/>
                  </a:cubicBezTo>
                  <a:cubicBezTo>
                    <a:pt x="79" y="7"/>
                    <a:pt x="84" y="10"/>
                    <a:pt x="87" y="15"/>
                  </a:cubicBezTo>
                  <a:cubicBezTo>
                    <a:pt x="91" y="19"/>
                    <a:pt x="93" y="25"/>
                    <a:pt x="94" y="31"/>
                  </a:cubicBezTo>
                  <a:cubicBezTo>
                    <a:pt x="96" y="37"/>
                    <a:pt x="96" y="43"/>
                    <a:pt x="96" y="50"/>
                  </a:cubicBezTo>
                  <a:cubicBezTo>
                    <a:pt x="96" y="55"/>
                    <a:pt x="96" y="59"/>
                    <a:pt x="96" y="63"/>
                  </a:cubicBezTo>
                  <a:cubicBezTo>
                    <a:pt x="95" y="68"/>
                    <a:pt x="94" y="71"/>
                    <a:pt x="94" y="73"/>
                  </a:cubicBezTo>
                  <a:lnTo>
                    <a:pt x="24" y="73"/>
                  </a:lnTo>
                  <a:close/>
                  <a:moveTo>
                    <a:pt x="74" y="56"/>
                  </a:moveTo>
                  <a:cubicBezTo>
                    <a:pt x="74" y="55"/>
                    <a:pt x="74" y="53"/>
                    <a:pt x="74" y="53"/>
                  </a:cubicBezTo>
                  <a:cubicBezTo>
                    <a:pt x="74" y="52"/>
                    <a:pt x="74" y="51"/>
                    <a:pt x="74" y="49"/>
                  </a:cubicBezTo>
                  <a:cubicBezTo>
                    <a:pt x="74" y="39"/>
                    <a:pt x="73" y="32"/>
                    <a:pt x="70" y="26"/>
                  </a:cubicBezTo>
                  <a:cubicBezTo>
                    <a:pt x="67" y="21"/>
                    <a:pt x="60" y="19"/>
                    <a:pt x="51" y="19"/>
                  </a:cubicBezTo>
                  <a:cubicBezTo>
                    <a:pt x="46" y="19"/>
                    <a:pt x="41" y="19"/>
                    <a:pt x="38" y="21"/>
                  </a:cubicBezTo>
                  <a:cubicBezTo>
                    <a:pt x="34" y="23"/>
                    <a:pt x="32" y="25"/>
                    <a:pt x="30" y="29"/>
                  </a:cubicBezTo>
                  <a:cubicBezTo>
                    <a:pt x="27" y="32"/>
                    <a:pt x="26" y="36"/>
                    <a:pt x="25" y="40"/>
                  </a:cubicBezTo>
                  <a:cubicBezTo>
                    <a:pt x="24" y="45"/>
                    <a:pt x="24" y="50"/>
                    <a:pt x="24" y="56"/>
                  </a:cubicBezTo>
                  <a:lnTo>
                    <a:pt x="74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 dirty="0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black">
            <a:xfrm>
              <a:off x="4327526" y="3201985"/>
              <a:ext cx="398462" cy="627062"/>
            </a:xfrm>
            <a:custGeom>
              <a:avLst/>
              <a:gdLst>
                <a:gd name="T0" fmla="*/ 61 w 106"/>
                <a:gd name="T1" fmla="*/ 126 h 165"/>
                <a:gd name="T2" fmla="*/ 44 w 106"/>
                <a:gd name="T3" fmla="*/ 123 h 165"/>
                <a:gd name="T4" fmla="*/ 32 w 106"/>
                <a:gd name="T5" fmla="*/ 118 h 165"/>
                <a:gd name="T6" fmla="*/ 32 w 106"/>
                <a:gd name="T7" fmla="*/ 165 h 165"/>
                <a:gd name="T8" fmla="*/ 14 w 106"/>
                <a:gd name="T9" fmla="*/ 165 h 165"/>
                <a:gd name="T10" fmla="*/ 8 w 106"/>
                <a:gd name="T11" fmla="*/ 160 h 165"/>
                <a:gd name="T12" fmla="*/ 8 w 106"/>
                <a:gd name="T13" fmla="*/ 79 h 165"/>
                <a:gd name="T14" fmla="*/ 8 w 106"/>
                <a:gd name="T15" fmla="*/ 51 h 165"/>
                <a:gd name="T16" fmla="*/ 9 w 106"/>
                <a:gd name="T17" fmla="*/ 22 h 165"/>
                <a:gd name="T18" fmla="*/ 5 w 106"/>
                <a:gd name="T19" fmla="*/ 22 h 165"/>
                <a:gd name="T20" fmla="*/ 0 w 106"/>
                <a:gd name="T21" fmla="*/ 17 h 165"/>
                <a:gd name="T22" fmla="*/ 0 w 106"/>
                <a:gd name="T23" fmla="*/ 5 h 165"/>
                <a:gd name="T24" fmla="*/ 9 w 106"/>
                <a:gd name="T25" fmla="*/ 3 h 165"/>
                <a:gd name="T26" fmla="*/ 21 w 106"/>
                <a:gd name="T27" fmla="*/ 2 h 165"/>
                <a:gd name="T28" fmla="*/ 34 w 106"/>
                <a:gd name="T29" fmla="*/ 1 h 165"/>
                <a:gd name="T30" fmla="*/ 47 w 106"/>
                <a:gd name="T31" fmla="*/ 0 h 165"/>
                <a:gd name="T32" fmla="*/ 74 w 106"/>
                <a:gd name="T33" fmla="*/ 3 h 165"/>
                <a:gd name="T34" fmla="*/ 92 w 106"/>
                <a:gd name="T35" fmla="*/ 14 h 165"/>
                <a:gd name="T36" fmla="*/ 102 w 106"/>
                <a:gd name="T37" fmla="*/ 33 h 165"/>
                <a:gd name="T38" fmla="*/ 106 w 106"/>
                <a:gd name="T39" fmla="*/ 63 h 165"/>
                <a:gd name="T40" fmla="*/ 95 w 106"/>
                <a:gd name="T41" fmla="*/ 111 h 165"/>
                <a:gd name="T42" fmla="*/ 61 w 106"/>
                <a:gd name="T43" fmla="*/ 126 h 165"/>
                <a:gd name="T44" fmla="*/ 54 w 106"/>
                <a:gd name="T45" fmla="*/ 107 h 165"/>
                <a:gd name="T46" fmla="*/ 66 w 106"/>
                <a:gd name="T47" fmla="*/ 105 h 165"/>
                <a:gd name="T48" fmla="*/ 75 w 106"/>
                <a:gd name="T49" fmla="*/ 98 h 165"/>
                <a:gd name="T50" fmla="*/ 80 w 106"/>
                <a:gd name="T51" fmla="*/ 84 h 165"/>
                <a:gd name="T52" fmla="*/ 81 w 106"/>
                <a:gd name="T53" fmla="*/ 63 h 165"/>
                <a:gd name="T54" fmla="*/ 80 w 106"/>
                <a:gd name="T55" fmla="*/ 43 h 165"/>
                <a:gd name="T56" fmla="*/ 75 w 106"/>
                <a:gd name="T57" fmla="*/ 29 h 165"/>
                <a:gd name="T58" fmla="*/ 64 w 106"/>
                <a:gd name="T59" fmla="*/ 22 h 165"/>
                <a:gd name="T60" fmla="*/ 47 w 106"/>
                <a:gd name="T61" fmla="*/ 19 h 165"/>
                <a:gd name="T62" fmla="*/ 40 w 106"/>
                <a:gd name="T63" fmla="*/ 20 h 165"/>
                <a:gd name="T64" fmla="*/ 32 w 106"/>
                <a:gd name="T65" fmla="*/ 20 h 165"/>
                <a:gd name="T66" fmla="*/ 32 w 106"/>
                <a:gd name="T67" fmla="*/ 102 h 165"/>
                <a:gd name="T68" fmla="*/ 42 w 106"/>
                <a:gd name="T69" fmla="*/ 105 h 165"/>
                <a:gd name="T70" fmla="*/ 54 w 106"/>
                <a:gd name="T71" fmla="*/ 10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6" h="165">
                  <a:moveTo>
                    <a:pt x="61" y="126"/>
                  </a:moveTo>
                  <a:cubicBezTo>
                    <a:pt x="54" y="126"/>
                    <a:pt x="48" y="125"/>
                    <a:pt x="44" y="123"/>
                  </a:cubicBezTo>
                  <a:cubicBezTo>
                    <a:pt x="39" y="122"/>
                    <a:pt x="35" y="120"/>
                    <a:pt x="32" y="118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0" y="165"/>
                    <a:pt x="8" y="163"/>
                    <a:pt x="8" y="160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70"/>
                    <a:pt x="8" y="60"/>
                    <a:pt x="8" y="51"/>
                  </a:cubicBezTo>
                  <a:cubicBezTo>
                    <a:pt x="8" y="41"/>
                    <a:pt x="9" y="31"/>
                    <a:pt x="9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2" y="22"/>
                    <a:pt x="0" y="20"/>
                    <a:pt x="0" y="1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5" y="4"/>
                    <a:pt x="9" y="3"/>
                  </a:cubicBezTo>
                  <a:cubicBezTo>
                    <a:pt x="13" y="3"/>
                    <a:pt x="16" y="2"/>
                    <a:pt x="21" y="2"/>
                  </a:cubicBezTo>
                  <a:cubicBezTo>
                    <a:pt x="25" y="2"/>
                    <a:pt x="29" y="1"/>
                    <a:pt x="34" y="1"/>
                  </a:cubicBezTo>
                  <a:cubicBezTo>
                    <a:pt x="38" y="1"/>
                    <a:pt x="43" y="0"/>
                    <a:pt x="47" y="0"/>
                  </a:cubicBezTo>
                  <a:cubicBezTo>
                    <a:pt x="57" y="0"/>
                    <a:pt x="66" y="1"/>
                    <a:pt x="74" y="3"/>
                  </a:cubicBezTo>
                  <a:cubicBezTo>
                    <a:pt x="81" y="5"/>
                    <a:pt x="87" y="9"/>
                    <a:pt x="92" y="14"/>
                  </a:cubicBezTo>
                  <a:cubicBezTo>
                    <a:pt x="97" y="18"/>
                    <a:pt x="100" y="25"/>
                    <a:pt x="102" y="33"/>
                  </a:cubicBezTo>
                  <a:cubicBezTo>
                    <a:pt x="105" y="41"/>
                    <a:pt x="106" y="51"/>
                    <a:pt x="106" y="63"/>
                  </a:cubicBezTo>
                  <a:cubicBezTo>
                    <a:pt x="106" y="84"/>
                    <a:pt x="102" y="100"/>
                    <a:pt x="95" y="111"/>
                  </a:cubicBezTo>
                  <a:cubicBezTo>
                    <a:pt x="87" y="121"/>
                    <a:pt x="76" y="126"/>
                    <a:pt x="61" y="126"/>
                  </a:cubicBezTo>
                  <a:close/>
                  <a:moveTo>
                    <a:pt x="54" y="107"/>
                  </a:moveTo>
                  <a:cubicBezTo>
                    <a:pt x="59" y="107"/>
                    <a:pt x="63" y="106"/>
                    <a:pt x="66" y="105"/>
                  </a:cubicBezTo>
                  <a:cubicBezTo>
                    <a:pt x="70" y="103"/>
                    <a:pt x="73" y="101"/>
                    <a:pt x="75" y="98"/>
                  </a:cubicBezTo>
                  <a:cubicBezTo>
                    <a:pt x="77" y="94"/>
                    <a:pt x="79" y="90"/>
                    <a:pt x="80" y="84"/>
                  </a:cubicBezTo>
                  <a:cubicBezTo>
                    <a:pt x="81" y="78"/>
                    <a:pt x="81" y="71"/>
                    <a:pt x="81" y="63"/>
                  </a:cubicBezTo>
                  <a:cubicBezTo>
                    <a:pt x="81" y="55"/>
                    <a:pt x="81" y="48"/>
                    <a:pt x="80" y="43"/>
                  </a:cubicBezTo>
                  <a:cubicBezTo>
                    <a:pt x="79" y="37"/>
                    <a:pt x="77" y="33"/>
                    <a:pt x="75" y="29"/>
                  </a:cubicBezTo>
                  <a:cubicBezTo>
                    <a:pt x="72" y="26"/>
                    <a:pt x="69" y="23"/>
                    <a:pt x="64" y="22"/>
                  </a:cubicBezTo>
                  <a:cubicBezTo>
                    <a:pt x="60" y="20"/>
                    <a:pt x="54" y="19"/>
                    <a:pt x="47" y="19"/>
                  </a:cubicBezTo>
                  <a:cubicBezTo>
                    <a:pt x="45" y="19"/>
                    <a:pt x="43" y="19"/>
                    <a:pt x="40" y="20"/>
                  </a:cubicBezTo>
                  <a:cubicBezTo>
                    <a:pt x="37" y="20"/>
                    <a:pt x="34" y="20"/>
                    <a:pt x="32" y="20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5" y="103"/>
                    <a:pt x="39" y="104"/>
                    <a:pt x="42" y="105"/>
                  </a:cubicBezTo>
                  <a:cubicBezTo>
                    <a:pt x="45" y="106"/>
                    <a:pt x="49" y="107"/>
                    <a:pt x="54" y="1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 dirty="0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black">
            <a:xfrm>
              <a:off x="5006974" y="3206748"/>
              <a:ext cx="236539" cy="466723"/>
            </a:xfrm>
            <a:custGeom>
              <a:avLst/>
              <a:gdLst>
                <a:gd name="T0" fmla="*/ 55 w 63"/>
                <a:gd name="T1" fmla="*/ 0 h 123"/>
                <a:gd name="T2" fmla="*/ 62 w 63"/>
                <a:gd name="T3" fmla="*/ 2 h 123"/>
                <a:gd name="T4" fmla="*/ 63 w 63"/>
                <a:gd name="T5" fmla="*/ 6 h 123"/>
                <a:gd name="T6" fmla="*/ 63 w 63"/>
                <a:gd name="T7" fmla="*/ 22 h 123"/>
                <a:gd name="T8" fmla="*/ 60 w 63"/>
                <a:gd name="T9" fmla="*/ 22 h 123"/>
                <a:gd name="T10" fmla="*/ 57 w 63"/>
                <a:gd name="T11" fmla="*/ 22 h 123"/>
                <a:gd name="T12" fmla="*/ 39 w 63"/>
                <a:gd name="T13" fmla="*/ 25 h 123"/>
                <a:gd name="T14" fmla="*/ 24 w 63"/>
                <a:gd name="T15" fmla="*/ 36 h 123"/>
                <a:gd name="T16" fmla="*/ 24 w 63"/>
                <a:gd name="T17" fmla="*/ 123 h 123"/>
                <a:gd name="T18" fmla="*/ 5 w 63"/>
                <a:gd name="T19" fmla="*/ 123 h 123"/>
                <a:gd name="T20" fmla="*/ 0 w 63"/>
                <a:gd name="T21" fmla="*/ 118 h 123"/>
                <a:gd name="T22" fmla="*/ 0 w 63"/>
                <a:gd name="T23" fmla="*/ 1 h 123"/>
                <a:gd name="T24" fmla="*/ 14 w 63"/>
                <a:gd name="T25" fmla="*/ 1 h 123"/>
                <a:gd name="T26" fmla="*/ 19 w 63"/>
                <a:gd name="T27" fmla="*/ 2 h 123"/>
                <a:gd name="T28" fmla="*/ 21 w 63"/>
                <a:gd name="T29" fmla="*/ 7 h 123"/>
                <a:gd name="T30" fmla="*/ 22 w 63"/>
                <a:gd name="T31" fmla="*/ 18 h 123"/>
                <a:gd name="T32" fmla="*/ 36 w 63"/>
                <a:gd name="T33" fmla="*/ 6 h 123"/>
                <a:gd name="T34" fmla="*/ 55 w 63"/>
                <a:gd name="T3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3" h="123">
                  <a:moveTo>
                    <a:pt x="55" y="0"/>
                  </a:moveTo>
                  <a:cubicBezTo>
                    <a:pt x="58" y="0"/>
                    <a:pt x="60" y="1"/>
                    <a:pt x="62" y="2"/>
                  </a:cubicBezTo>
                  <a:cubicBezTo>
                    <a:pt x="63" y="3"/>
                    <a:pt x="63" y="4"/>
                    <a:pt x="63" y="6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2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0" y="22"/>
                    <a:pt x="44" y="23"/>
                    <a:pt x="39" y="25"/>
                  </a:cubicBezTo>
                  <a:cubicBezTo>
                    <a:pt x="34" y="27"/>
                    <a:pt x="29" y="31"/>
                    <a:pt x="24" y="36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5" y="123"/>
                    <a:pt x="5" y="123"/>
                    <a:pt x="5" y="123"/>
                  </a:cubicBezTo>
                  <a:cubicBezTo>
                    <a:pt x="2" y="123"/>
                    <a:pt x="0" y="121"/>
                    <a:pt x="0" y="1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1"/>
                    <a:pt x="18" y="2"/>
                    <a:pt x="19" y="2"/>
                  </a:cubicBezTo>
                  <a:cubicBezTo>
                    <a:pt x="20" y="3"/>
                    <a:pt x="21" y="5"/>
                    <a:pt x="21" y="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6" y="13"/>
                    <a:pt x="30" y="9"/>
                    <a:pt x="36" y="6"/>
                  </a:cubicBezTo>
                  <a:cubicBezTo>
                    <a:pt x="42" y="2"/>
                    <a:pt x="48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 dirty="0"/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black">
            <a:xfrm>
              <a:off x="5295902" y="3198810"/>
              <a:ext cx="360362" cy="487363"/>
            </a:xfrm>
            <a:custGeom>
              <a:avLst/>
              <a:gdLst>
                <a:gd name="T0" fmla="*/ 23 w 96"/>
                <a:gd name="T1" fmla="*/ 73 h 128"/>
                <a:gd name="T2" fmla="*/ 25 w 96"/>
                <a:gd name="T3" fmla="*/ 90 h 128"/>
                <a:gd name="T4" fmla="*/ 31 w 96"/>
                <a:gd name="T5" fmla="*/ 100 h 128"/>
                <a:gd name="T6" fmla="*/ 42 w 96"/>
                <a:gd name="T7" fmla="*/ 107 h 128"/>
                <a:gd name="T8" fmla="*/ 59 w 96"/>
                <a:gd name="T9" fmla="*/ 109 h 128"/>
                <a:gd name="T10" fmla="*/ 76 w 96"/>
                <a:gd name="T11" fmla="*/ 108 h 128"/>
                <a:gd name="T12" fmla="*/ 87 w 96"/>
                <a:gd name="T13" fmla="*/ 107 h 128"/>
                <a:gd name="T14" fmla="*/ 92 w 96"/>
                <a:gd name="T15" fmla="*/ 112 h 128"/>
                <a:gd name="T16" fmla="*/ 92 w 96"/>
                <a:gd name="T17" fmla="*/ 122 h 128"/>
                <a:gd name="T18" fmla="*/ 76 w 96"/>
                <a:gd name="T19" fmla="*/ 126 h 128"/>
                <a:gd name="T20" fmla="*/ 53 w 96"/>
                <a:gd name="T21" fmla="*/ 128 h 128"/>
                <a:gd name="T22" fmla="*/ 30 w 96"/>
                <a:gd name="T23" fmla="*/ 125 h 128"/>
                <a:gd name="T24" fmla="*/ 13 w 96"/>
                <a:gd name="T25" fmla="*/ 114 h 128"/>
                <a:gd name="T26" fmla="*/ 3 w 96"/>
                <a:gd name="T27" fmla="*/ 94 h 128"/>
                <a:gd name="T28" fmla="*/ 0 w 96"/>
                <a:gd name="T29" fmla="*/ 65 h 128"/>
                <a:gd name="T30" fmla="*/ 3 w 96"/>
                <a:gd name="T31" fmla="*/ 35 h 128"/>
                <a:gd name="T32" fmla="*/ 13 w 96"/>
                <a:gd name="T33" fmla="*/ 15 h 128"/>
                <a:gd name="T34" fmla="*/ 28 w 96"/>
                <a:gd name="T35" fmla="*/ 4 h 128"/>
                <a:gd name="T36" fmla="*/ 50 w 96"/>
                <a:gd name="T37" fmla="*/ 0 h 128"/>
                <a:gd name="T38" fmla="*/ 73 w 96"/>
                <a:gd name="T39" fmla="*/ 4 h 128"/>
                <a:gd name="T40" fmla="*/ 87 w 96"/>
                <a:gd name="T41" fmla="*/ 15 h 128"/>
                <a:gd name="T42" fmla="*/ 94 w 96"/>
                <a:gd name="T43" fmla="*/ 31 h 128"/>
                <a:gd name="T44" fmla="*/ 96 w 96"/>
                <a:gd name="T45" fmla="*/ 50 h 128"/>
                <a:gd name="T46" fmla="*/ 95 w 96"/>
                <a:gd name="T47" fmla="*/ 63 h 128"/>
                <a:gd name="T48" fmla="*/ 93 w 96"/>
                <a:gd name="T49" fmla="*/ 73 h 128"/>
                <a:gd name="T50" fmla="*/ 23 w 96"/>
                <a:gd name="T51" fmla="*/ 73 h 128"/>
                <a:gd name="T52" fmla="*/ 74 w 96"/>
                <a:gd name="T53" fmla="*/ 56 h 128"/>
                <a:gd name="T54" fmla="*/ 74 w 96"/>
                <a:gd name="T55" fmla="*/ 53 h 128"/>
                <a:gd name="T56" fmla="*/ 74 w 96"/>
                <a:gd name="T57" fmla="*/ 49 h 128"/>
                <a:gd name="T58" fmla="*/ 69 w 96"/>
                <a:gd name="T59" fmla="*/ 26 h 128"/>
                <a:gd name="T60" fmla="*/ 51 w 96"/>
                <a:gd name="T61" fmla="*/ 19 h 128"/>
                <a:gd name="T62" fmla="*/ 38 w 96"/>
                <a:gd name="T63" fmla="*/ 21 h 128"/>
                <a:gd name="T64" fmla="*/ 29 w 96"/>
                <a:gd name="T65" fmla="*/ 29 h 128"/>
                <a:gd name="T66" fmla="*/ 25 w 96"/>
                <a:gd name="T67" fmla="*/ 40 h 128"/>
                <a:gd name="T68" fmla="*/ 23 w 96"/>
                <a:gd name="T69" fmla="*/ 56 h 128"/>
                <a:gd name="T70" fmla="*/ 74 w 96"/>
                <a:gd name="T71" fmla="*/ 5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128">
                  <a:moveTo>
                    <a:pt x="23" y="73"/>
                  </a:moveTo>
                  <a:cubicBezTo>
                    <a:pt x="24" y="80"/>
                    <a:pt x="24" y="85"/>
                    <a:pt x="25" y="90"/>
                  </a:cubicBezTo>
                  <a:cubicBezTo>
                    <a:pt x="26" y="94"/>
                    <a:pt x="28" y="98"/>
                    <a:pt x="31" y="100"/>
                  </a:cubicBezTo>
                  <a:cubicBezTo>
                    <a:pt x="34" y="103"/>
                    <a:pt x="37" y="105"/>
                    <a:pt x="42" y="107"/>
                  </a:cubicBezTo>
                  <a:cubicBezTo>
                    <a:pt x="46" y="108"/>
                    <a:pt x="52" y="109"/>
                    <a:pt x="59" y="109"/>
                  </a:cubicBezTo>
                  <a:cubicBezTo>
                    <a:pt x="65" y="109"/>
                    <a:pt x="71" y="108"/>
                    <a:pt x="76" y="108"/>
                  </a:cubicBezTo>
                  <a:cubicBezTo>
                    <a:pt x="81" y="107"/>
                    <a:pt x="85" y="107"/>
                    <a:pt x="87" y="107"/>
                  </a:cubicBezTo>
                  <a:cubicBezTo>
                    <a:pt x="90" y="107"/>
                    <a:pt x="92" y="108"/>
                    <a:pt x="92" y="112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88" y="124"/>
                    <a:pt x="83" y="125"/>
                    <a:pt x="76" y="126"/>
                  </a:cubicBezTo>
                  <a:cubicBezTo>
                    <a:pt x="70" y="127"/>
                    <a:pt x="62" y="128"/>
                    <a:pt x="53" y="128"/>
                  </a:cubicBezTo>
                  <a:cubicBezTo>
                    <a:pt x="44" y="128"/>
                    <a:pt x="36" y="127"/>
                    <a:pt x="30" y="125"/>
                  </a:cubicBezTo>
                  <a:cubicBezTo>
                    <a:pt x="23" y="122"/>
                    <a:pt x="17" y="119"/>
                    <a:pt x="13" y="114"/>
                  </a:cubicBezTo>
                  <a:cubicBezTo>
                    <a:pt x="9" y="109"/>
                    <a:pt x="5" y="102"/>
                    <a:pt x="3" y="94"/>
                  </a:cubicBezTo>
                  <a:cubicBezTo>
                    <a:pt x="1" y="86"/>
                    <a:pt x="0" y="76"/>
                    <a:pt x="0" y="65"/>
                  </a:cubicBezTo>
                  <a:cubicBezTo>
                    <a:pt x="0" y="53"/>
                    <a:pt x="1" y="43"/>
                    <a:pt x="3" y="35"/>
                  </a:cubicBezTo>
                  <a:cubicBezTo>
                    <a:pt x="5" y="27"/>
                    <a:pt x="9" y="20"/>
                    <a:pt x="13" y="15"/>
                  </a:cubicBezTo>
                  <a:cubicBezTo>
                    <a:pt x="17" y="10"/>
                    <a:pt x="22" y="6"/>
                    <a:pt x="28" y="4"/>
                  </a:cubicBezTo>
                  <a:cubicBezTo>
                    <a:pt x="35" y="1"/>
                    <a:pt x="42" y="0"/>
                    <a:pt x="50" y="0"/>
                  </a:cubicBezTo>
                  <a:cubicBezTo>
                    <a:pt x="60" y="0"/>
                    <a:pt x="67" y="2"/>
                    <a:pt x="73" y="4"/>
                  </a:cubicBezTo>
                  <a:cubicBezTo>
                    <a:pt x="79" y="7"/>
                    <a:pt x="84" y="10"/>
                    <a:pt x="87" y="15"/>
                  </a:cubicBezTo>
                  <a:cubicBezTo>
                    <a:pt x="90" y="19"/>
                    <a:pt x="93" y="25"/>
                    <a:pt x="94" y="31"/>
                  </a:cubicBezTo>
                  <a:cubicBezTo>
                    <a:pt x="95" y="37"/>
                    <a:pt x="96" y="43"/>
                    <a:pt x="96" y="50"/>
                  </a:cubicBezTo>
                  <a:cubicBezTo>
                    <a:pt x="96" y="55"/>
                    <a:pt x="96" y="59"/>
                    <a:pt x="95" y="63"/>
                  </a:cubicBezTo>
                  <a:cubicBezTo>
                    <a:pt x="95" y="68"/>
                    <a:pt x="94" y="71"/>
                    <a:pt x="93" y="73"/>
                  </a:cubicBezTo>
                  <a:lnTo>
                    <a:pt x="23" y="73"/>
                  </a:lnTo>
                  <a:close/>
                  <a:moveTo>
                    <a:pt x="74" y="56"/>
                  </a:moveTo>
                  <a:cubicBezTo>
                    <a:pt x="74" y="55"/>
                    <a:pt x="74" y="53"/>
                    <a:pt x="74" y="53"/>
                  </a:cubicBezTo>
                  <a:cubicBezTo>
                    <a:pt x="74" y="52"/>
                    <a:pt x="74" y="51"/>
                    <a:pt x="74" y="49"/>
                  </a:cubicBezTo>
                  <a:cubicBezTo>
                    <a:pt x="74" y="39"/>
                    <a:pt x="73" y="32"/>
                    <a:pt x="69" y="26"/>
                  </a:cubicBezTo>
                  <a:cubicBezTo>
                    <a:pt x="66" y="21"/>
                    <a:pt x="60" y="19"/>
                    <a:pt x="51" y="19"/>
                  </a:cubicBezTo>
                  <a:cubicBezTo>
                    <a:pt x="46" y="19"/>
                    <a:pt x="41" y="19"/>
                    <a:pt x="38" y="21"/>
                  </a:cubicBezTo>
                  <a:cubicBezTo>
                    <a:pt x="34" y="23"/>
                    <a:pt x="31" y="25"/>
                    <a:pt x="29" y="29"/>
                  </a:cubicBezTo>
                  <a:cubicBezTo>
                    <a:pt x="27" y="32"/>
                    <a:pt x="26" y="36"/>
                    <a:pt x="25" y="40"/>
                  </a:cubicBezTo>
                  <a:cubicBezTo>
                    <a:pt x="24" y="45"/>
                    <a:pt x="23" y="50"/>
                    <a:pt x="23" y="56"/>
                  </a:cubicBezTo>
                  <a:lnTo>
                    <a:pt x="74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 dirty="0"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black">
            <a:xfrm>
              <a:off x="5746750" y="3040059"/>
              <a:ext cx="109537" cy="633412"/>
            </a:xfrm>
            <a:custGeom>
              <a:avLst/>
              <a:gdLst>
                <a:gd name="T0" fmla="*/ 15 w 29"/>
                <a:gd name="T1" fmla="*/ 26 h 167"/>
                <a:gd name="T2" fmla="*/ 3 w 29"/>
                <a:gd name="T3" fmla="*/ 23 h 167"/>
                <a:gd name="T4" fmla="*/ 0 w 29"/>
                <a:gd name="T5" fmla="*/ 13 h 167"/>
                <a:gd name="T6" fmla="*/ 3 w 29"/>
                <a:gd name="T7" fmla="*/ 3 h 167"/>
                <a:gd name="T8" fmla="*/ 15 w 29"/>
                <a:gd name="T9" fmla="*/ 0 h 167"/>
                <a:gd name="T10" fmla="*/ 26 w 29"/>
                <a:gd name="T11" fmla="*/ 3 h 167"/>
                <a:gd name="T12" fmla="*/ 29 w 29"/>
                <a:gd name="T13" fmla="*/ 13 h 167"/>
                <a:gd name="T14" fmla="*/ 26 w 29"/>
                <a:gd name="T15" fmla="*/ 23 h 167"/>
                <a:gd name="T16" fmla="*/ 15 w 29"/>
                <a:gd name="T17" fmla="*/ 26 h 167"/>
                <a:gd name="T18" fmla="*/ 27 w 29"/>
                <a:gd name="T19" fmla="*/ 167 h 167"/>
                <a:gd name="T20" fmla="*/ 8 w 29"/>
                <a:gd name="T21" fmla="*/ 167 h 167"/>
                <a:gd name="T22" fmla="*/ 3 w 29"/>
                <a:gd name="T23" fmla="*/ 162 h 167"/>
                <a:gd name="T24" fmla="*/ 3 w 29"/>
                <a:gd name="T25" fmla="*/ 45 h 167"/>
                <a:gd name="T26" fmla="*/ 21 w 29"/>
                <a:gd name="T27" fmla="*/ 45 h 167"/>
                <a:gd name="T28" fmla="*/ 27 w 29"/>
                <a:gd name="T29" fmla="*/ 51 h 167"/>
                <a:gd name="T30" fmla="*/ 27 w 29"/>
                <a:gd name="T3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67">
                  <a:moveTo>
                    <a:pt x="15" y="26"/>
                  </a:moveTo>
                  <a:cubicBezTo>
                    <a:pt x="9" y="26"/>
                    <a:pt x="5" y="25"/>
                    <a:pt x="3" y="23"/>
                  </a:cubicBezTo>
                  <a:cubicBezTo>
                    <a:pt x="1" y="21"/>
                    <a:pt x="0" y="18"/>
                    <a:pt x="0" y="13"/>
                  </a:cubicBez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9" y="0"/>
                    <a:pt x="15" y="0"/>
                  </a:cubicBezTo>
                  <a:cubicBezTo>
                    <a:pt x="20" y="0"/>
                    <a:pt x="23" y="1"/>
                    <a:pt x="26" y="3"/>
                  </a:cubicBezTo>
                  <a:cubicBezTo>
                    <a:pt x="28" y="5"/>
                    <a:pt x="29" y="8"/>
                    <a:pt x="29" y="13"/>
                  </a:cubicBezTo>
                  <a:cubicBezTo>
                    <a:pt x="29" y="18"/>
                    <a:pt x="28" y="21"/>
                    <a:pt x="26" y="23"/>
                  </a:cubicBezTo>
                  <a:cubicBezTo>
                    <a:pt x="23" y="25"/>
                    <a:pt x="20" y="26"/>
                    <a:pt x="15" y="26"/>
                  </a:cubicBezTo>
                  <a:close/>
                  <a:moveTo>
                    <a:pt x="27" y="167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4" y="167"/>
                    <a:pt x="3" y="165"/>
                    <a:pt x="3" y="162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5" y="45"/>
                    <a:pt x="27" y="47"/>
                    <a:pt x="27" y="51"/>
                  </a:cubicBezTo>
                  <a:lnTo>
                    <a:pt x="27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 dirty="0"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black">
            <a:xfrm>
              <a:off x="5961062" y="3201985"/>
              <a:ext cx="363537" cy="471486"/>
            </a:xfrm>
            <a:custGeom>
              <a:avLst/>
              <a:gdLst>
                <a:gd name="T0" fmla="*/ 5 w 97"/>
                <a:gd name="T1" fmla="*/ 124 h 124"/>
                <a:gd name="T2" fmla="*/ 0 w 97"/>
                <a:gd name="T3" fmla="*/ 119 h 124"/>
                <a:gd name="T4" fmla="*/ 0 w 97"/>
                <a:gd name="T5" fmla="*/ 2 h 124"/>
                <a:gd name="T6" fmla="*/ 14 w 97"/>
                <a:gd name="T7" fmla="*/ 2 h 124"/>
                <a:gd name="T8" fmla="*/ 19 w 97"/>
                <a:gd name="T9" fmla="*/ 3 h 124"/>
                <a:gd name="T10" fmla="*/ 21 w 97"/>
                <a:gd name="T11" fmla="*/ 8 h 124"/>
                <a:gd name="T12" fmla="*/ 22 w 97"/>
                <a:gd name="T13" fmla="*/ 16 h 124"/>
                <a:gd name="T14" fmla="*/ 60 w 97"/>
                <a:gd name="T15" fmla="*/ 0 h 124"/>
                <a:gd name="T16" fmla="*/ 88 w 97"/>
                <a:gd name="T17" fmla="*/ 11 h 124"/>
                <a:gd name="T18" fmla="*/ 97 w 97"/>
                <a:gd name="T19" fmla="*/ 41 h 124"/>
                <a:gd name="T20" fmla="*/ 97 w 97"/>
                <a:gd name="T21" fmla="*/ 124 h 124"/>
                <a:gd name="T22" fmla="*/ 78 w 97"/>
                <a:gd name="T23" fmla="*/ 124 h 124"/>
                <a:gd name="T24" fmla="*/ 74 w 97"/>
                <a:gd name="T25" fmla="*/ 123 h 124"/>
                <a:gd name="T26" fmla="*/ 72 w 97"/>
                <a:gd name="T27" fmla="*/ 119 h 124"/>
                <a:gd name="T28" fmla="*/ 72 w 97"/>
                <a:gd name="T29" fmla="*/ 43 h 124"/>
                <a:gd name="T30" fmla="*/ 67 w 97"/>
                <a:gd name="T31" fmla="*/ 25 h 124"/>
                <a:gd name="T32" fmla="*/ 52 w 97"/>
                <a:gd name="T33" fmla="*/ 20 h 124"/>
                <a:gd name="T34" fmla="*/ 35 w 97"/>
                <a:gd name="T35" fmla="*/ 24 h 124"/>
                <a:gd name="T36" fmla="*/ 24 w 97"/>
                <a:gd name="T37" fmla="*/ 32 h 124"/>
                <a:gd name="T38" fmla="*/ 24 w 97"/>
                <a:gd name="T39" fmla="*/ 124 h 124"/>
                <a:gd name="T40" fmla="*/ 5 w 97"/>
                <a:gd name="T4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124">
                  <a:moveTo>
                    <a:pt x="5" y="124"/>
                  </a:moveTo>
                  <a:cubicBezTo>
                    <a:pt x="1" y="124"/>
                    <a:pt x="0" y="122"/>
                    <a:pt x="0" y="1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6" y="2"/>
                    <a:pt x="17" y="3"/>
                    <a:pt x="19" y="3"/>
                  </a:cubicBezTo>
                  <a:cubicBezTo>
                    <a:pt x="20" y="4"/>
                    <a:pt x="21" y="6"/>
                    <a:pt x="21" y="8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32" y="5"/>
                    <a:pt x="45" y="0"/>
                    <a:pt x="60" y="0"/>
                  </a:cubicBezTo>
                  <a:cubicBezTo>
                    <a:pt x="73" y="0"/>
                    <a:pt x="83" y="3"/>
                    <a:pt x="88" y="11"/>
                  </a:cubicBezTo>
                  <a:cubicBezTo>
                    <a:pt x="94" y="19"/>
                    <a:pt x="97" y="29"/>
                    <a:pt x="97" y="41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78" y="124"/>
                    <a:pt x="78" y="124"/>
                    <a:pt x="78" y="124"/>
                  </a:cubicBezTo>
                  <a:cubicBezTo>
                    <a:pt x="76" y="124"/>
                    <a:pt x="75" y="124"/>
                    <a:pt x="74" y="123"/>
                  </a:cubicBezTo>
                  <a:cubicBezTo>
                    <a:pt x="73" y="122"/>
                    <a:pt x="72" y="121"/>
                    <a:pt x="72" y="119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5"/>
                    <a:pt x="71" y="29"/>
                    <a:pt x="67" y="25"/>
                  </a:cubicBezTo>
                  <a:cubicBezTo>
                    <a:pt x="63" y="22"/>
                    <a:pt x="58" y="20"/>
                    <a:pt x="52" y="20"/>
                  </a:cubicBezTo>
                  <a:cubicBezTo>
                    <a:pt x="45" y="20"/>
                    <a:pt x="39" y="21"/>
                    <a:pt x="35" y="24"/>
                  </a:cubicBezTo>
                  <a:cubicBezTo>
                    <a:pt x="30" y="27"/>
                    <a:pt x="27" y="29"/>
                    <a:pt x="24" y="32"/>
                  </a:cubicBezTo>
                  <a:cubicBezTo>
                    <a:pt x="24" y="124"/>
                    <a:pt x="24" y="124"/>
                    <a:pt x="24" y="124"/>
                  </a:cubicBezTo>
                  <a:lnTo>
                    <a:pt x="5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 dirty="0"/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black">
            <a:xfrm>
              <a:off x="6400799" y="3209923"/>
              <a:ext cx="379414" cy="463551"/>
            </a:xfrm>
            <a:custGeom>
              <a:avLst/>
              <a:gdLst>
                <a:gd name="T0" fmla="*/ 43 w 101"/>
                <a:gd name="T1" fmla="*/ 122 h 122"/>
                <a:gd name="T2" fmla="*/ 38 w 101"/>
                <a:gd name="T3" fmla="*/ 121 h 122"/>
                <a:gd name="T4" fmla="*/ 36 w 101"/>
                <a:gd name="T5" fmla="*/ 117 h 122"/>
                <a:gd name="T6" fmla="*/ 13 w 101"/>
                <a:gd name="T7" fmla="*/ 59 h 122"/>
                <a:gd name="T8" fmla="*/ 0 w 101"/>
                <a:gd name="T9" fmla="*/ 0 h 122"/>
                <a:gd name="T10" fmla="*/ 20 w 101"/>
                <a:gd name="T11" fmla="*/ 0 h 122"/>
                <a:gd name="T12" fmla="*/ 25 w 101"/>
                <a:gd name="T13" fmla="*/ 6 h 122"/>
                <a:gd name="T14" fmla="*/ 29 w 101"/>
                <a:gd name="T15" fmla="*/ 30 h 122"/>
                <a:gd name="T16" fmla="*/ 35 w 101"/>
                <a:gd name="T17" fmla="*/ 55 h 122"/>
                <a:gd name="T18" fmla="*/ 43 w 101"/>
                <a:gd name="T19" fmla="*/ 79 h 122"/>
                <a:gd name="T20" fmla="*/ 51 w 101"/>
                <a:gd name="T21" fmla="*/ 101 h 122"/>
                <a:gd name="T22" fmla="*/ 60 w 101"/>
                <a:gd name="T23" fmla="*/ 78 h 122"/>
                <a:gd name="T24" fmla="*/ 67 w 101"/>
                <a:gd name="T25" fmla="*/ 52 h 122"/>
                <a:gd name="T26" fmla="*/ 74 w 101"/>
                <a:gd name="T27" fmla="*/ 25 h 122"/>
                <a:gd name="T28" fmla="*/ 78 w 101"/>
                <a:gd name="T29" fmla="*/ 0 h 122"/>
                <a:gd name="T30" fmla="*/ 96 w 101"/>
                <a:gd name="T31" fmla="*/ 0 h 122"/>
                <a:gd name="T32" fmla="*/ 101 w 101"/>
                <a:gd name="T33" fmla="*/ 5 h 122"/>
                <a:gd name="T34" fmla="*/ 100 w 101"/>
                <a:gd name="T35" fmla="*/ 11 h 122"/>
                <a:gd name="T36" fmla="*/ 99 w 101"/>
                <a:gd name="T37" fmla="*/ 19 h 122"/>
                <a:gd name="T38" fmla="*/ 85 w 101"/>
                <a:gd name="T39" fmla="*/ 70 h 122"/>
                <a:gd name="T40" fmla="*/ 64 w 101"/>
                <a:gd name="T41" fmla="*/ 122 h 122"/>
                <a:gd name="T42" fmla="*/ 43 w 101"/>
                <a:gd name="T4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1" h="122">
                  <a:moveTo>
                    <a:pt x="43" y="122"/>
                  </a:moveTo>
                  <a:cubicBezTo>
                    <a:pt x="41" y="122"/>
                    <a:pt x="39" y="122"/>
                    <a:pt x="38" y="121"/>
                  </a:cubicBezTo>
                  <a:cubicBezTo>
                    <a:pt x="38" y="120"/>
                    <a:pt x="37" y="119"/>
                    <a:pt x="36" y="117"/>
                  </a:cubicBezTo>
                  <a:cubicBezTo>
                    <a:pt x="27" y="98"/>
                    <a:pt x="20" y="79"/>
                    <a:pt x="13" y="59"/>
                  </a:cubicBezTo>
                  <a:cubicBezTo>
                    <a:pt x="7" y="40"/>
                    <a:pt x="2" y="2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3" y="0"/>
                    <a:pt x="25" y="2"/>
                    <a:pt x="25" y="6"/>
                  </a:cubicBezTo>
                  <a:cubicBezTo>
                    <a:pt x="26" y="13"/>
                    <a:pt x="28" y="21"/>
                    <a:pt x="29" y="30"/>
                  </a:cubicBezTo>
                  <a:cubicBezTo>
                    <a:pt x="31" y="38"/>
                    <a:pt x="33" y="46"/>
                    <a:pt x="35" y="55"/>
                  </a:cubicBezTo>
                  <a:cubicBezTo>
                    <a:pt x="38" y="63"/>
                    <a:pt x="40" y="71"/>
                    <a:pt x="43" y="79"/>
                  </a:cubicBezTo>
                  <a:cubicBezTo>
                    <a:pt x="45" y="87"/>
                    <a:pt x="48" y="95"/>
                    <a:pt x="51" y="101"/>
                  </a:cubicBezTo>
                  <a:cubicBezTo>
                    <a:pt x="54" y="95"/>
                    <a:pt x="57" y="87"/>
                    <a:pt x="60" y="78"/>
                  </a:cubicBezTo>
                  <a:cubicBezTo>
                    <a:pt x="63" y="70"/>
                    <a:pt x="65" y="61"/>
                    <a:pt x="67" y="52"/>
                  </a:cubicBezTo>
                  <a:cubicBezTo>
                    <a:pt x="70" y="43"/>
                    <a:pt x="72" y="34"/>
                    <a:pt x="74" y="25"/>
                  </a:cubicBezTo>
                  <a:cubicBezTo>
                    <a:pt x="75" y="16"/>
                    <a:pt x="77" y="8"/>
                    <a:pt x="7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9" y="0"/>
                    <a:pt x="101" y="2"/>
                    <a:pt x="101" y="5"/>
                  </a:cubicBezTo>
                  <a:cubicBezTo>
                    <a:pt x="101" y="7"/>
                    <a:pt x="101" y="9"/>
                    <a:pt x="100" y="11"/>
                  </a:cubicBezTo>
                  <a:cubicBezTo>
                    <a:pt x="100" y="13"/>
                    <a:pt x="100" y="16"/>
                    <a:pt x="99" y="19"/>
                  </a:cubicBezTo>
                  <a:cubicBezTo>
                    <a:pt x="96" y="36"/>
                    <a:pt x="91" y="53"/>
                    <a:pt x="85" y="70"/>
                  </a:cubicBezTo>
                  <a:cubicBezTo>
                    <a:pt x="79" y="88"/>
                    <a:pt x="72" y="105"/>
                    <a:pt x="64" y="122"/>
                  </a:cubicBezTo>
                  <a:lnTo>
                    <a:pt x="43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 dirty="0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black">
            <a:xfrm>
              <a:off x="6840536" y="3198810"/>
              <a:ext cx="360362" cy="487363"/>
            </a:xfrm>
            <a:custGeom>
              <a:avLst/>
              <a:gdLst>
                <a:gd name="T0" fmla="*/ 23 w 96"/>
                <a:gd name="T1" fmla="*/ 73 h 128"/>
                <a:gd name="T2" fmla="*/ 25 w 96"/>
                <a:gd name="T3" fmla="*/ 90 h 128"/>
                <a:gd name="T4" fmla="*/ 31 w 96"/>
                <a:gd name="T5" fmla="*/ 100 h 128"/>
                <a:gd name="T6" fmla="*/ 41 w 96"/>
                <a:gd name="T7" fmla="*/ 107 h 128"/>
                <a:gd name="T8" fmla="*/ 59 w 96"/>
                <a:gd name="T9" fmla="*/ 109 h 128"/>
                <a:gd name="T10" fmla="*/ 76 w 96"/>
                <a:gd name="T11" fmla="*/ 108 h 128"/>
                <a:gd name="T12" fmla="*/ 86 w 96"/>
                <a:gd name="T13" fmla="*/ 107 h 128"/>
                <a:gd name="T14" fmla="*/ 92 w 96"/>
                <a:gd name="T15" fmla="*/ 112 h 128"/>
                <a:gd name="T16" fmla="*/ 92 w 96"/>
                <a:gd name="T17" fmla="*/ 122 h 128"/>
                <a:gd name="T18" fmla="*/ 76 w 96"/>
                <a:gd name="T19" fmla="*/ 126 h 128"/>
                <a:gd name="T20" fmla="*/ 53 w 96"/>
                <a:gd name="T21" fmla="*/ 128 h 128"/>
                <a:gd name="T22" fmla="*/ 29 w 96"/>
                <a:gd name="T23" fmla="*/ 125 h 128"/>
                <a:gd name="T24" fmla="*/ 13 w 96"/>
                <a:gd name="T25" fmla="*/ 114 h 128"/>
                <a:gd name="T26" fmla="*/ 3 w 96"/>
                <a:gd name="T27" fmla="*/ 94 h 128"/>
                <a:gd name="T28" fmla="*/ 0 w 96"/>
                <a:gd name="T29" fmla="*/ 65 h 128"/>
                <a:gd name="T30" fmla="*/ 3 w 96"/>
                <a:gd name="T31" fmla="*/ 35 h 128"/>
                <a:gd name="T32" fmla="*/ 12 w 96"/>
                <a:gd name="T33" fmla="*/ 15 h 128"/>
                <a:gd name="T34" fmla="*/ 28 w 96"/>
                <a:gd name="T35" fmla="*/ 4 h 128"/>
                <a:gd name="T36" fmla="*/ 50 w 96"/>
                <a:gd name="T37" fmla="*/ 0 h 128"/>
                <a:gd name="T38" fmla="*/ 73 w 96"/>
                <a:gd name="T39" fmla="*/ 4 h 128"/>
                <a:gd name="T40" fmla="*/ 87 w 96"/>
                <a:gd name="T41" fmla="*/ 15 h 128"/>
                <a:gd name="T42" fmla="*/ 94 w 96"/>
                <a:gd name="T43" fmla="*/ 31 h 128"/>
                <a:gd name="T44" fmla="*/ 96 w 96"/>
                <a:gd name="T45" fmla="*/ 50 h 128"/>
                <a:gd name="T46" fmla="*/ 95 w 96"/>
                <a:gd name="T47" fmla="*/ 63 h 128"/>
                <a:gd name="T48" fmla="*/ 93 w 96"/>
                <a:gd name="T49" fmla="*/ 73 h 128"/>
                <a:gd name="T50" fmla="*/ 23 w 96"/>
                <a:gd name="T51" fmla="*/ 73 h 128"/>
                <a:gd name="T52" fmla="*/ 73 w 96"/>
                <a:gd name="T53" fmla="*/ 56 h 128"/>
                <a:gd name="T54" fmla="*/ 74 w 96"/>
                <a:gd name="T55" fmla="*/ 53 h 128"/>
                <a:gd name="T56" fmla="*/ 74 w 96"/>
                <a:gd name="T57" fmla="*/ 49 h 128"/>
                <a:gd name="T58" fmla="*/ 69 w 96"/>
                <a:gd name="T59" fmla="*/ 26 h 128"/>
                <a:gd name="T60" fmla="*/ 51 w 96"/>
                <a:gd name="T61" fmla="*/ 19 h 128"/>
                <a:gd name="T62" fmla="*/ 37 w 96"/>
                <a:gd name="T63" fmla="*/ 21 h 128"/>
                <a:gd name="T64" fmla="*/ 29 w 96"/>
                <a:gd name="T65" fmla="*/ 29 h 128"/>
                <a:gd name="T66" fmla="*/ 24 w 96"/>
                <a:gd name="T67" fmla="*/ 40 h 128"/>
                <a:gd name="T68" fmla="*/ 23 w 96"/>
                <a:gd name="T69" fmla="*/ 56 h 128"/>
                <a:gd name="T70" fmla="*/ 73 w 96"/>
                <a:gd name="T71" fmla="*/ 5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128">
                  <a:moveTo>
                    <a:pt x="23" y="73"/>
                  </a:moveTo>
                  <a:cubicBezTo>
                    <a:pt x="23" y="80"/>
                    <a:pt x="24" y="85"/>
                    <a:pt x="25" y="90"/>
                  </a:cubicBezTo>
                  <a:cubicBezTo>
                    <a:pt x="26" y="94"/>
                    <a:pt x="28" y="98"/>
                    <a:pt x="31" y="100"/>
                  </a:cubicBezTo>
                  <a:cubicBezTo>
                    <a:pt x="33" y="103"/>
                    <a:pt x="37" y="105"/>
                    <a:pt x="41" y="107"/>
                  </a:cubicBezTo>
                  <a:cubicBezTo>
                    <a:pt x="46" y="108"/>
                    <a:pt x="52" y="109"/>
                    <a:pt x="59" y="109"/>
                  </a:cubicBezTo>
                  <a:cubicBezTo>
                    <a:pt x="65" y="109"/>
                    <a:pt x="71" y="108"/>
                    <a:pt x="76" y="108"/>
                  </a:cubicBezTo>
                  <a:cubicBezTo>
                    <a:pt x="81" y="107"/>
                    <a:pt x="84" y="107"/>
                    <a:pt x="86" y="107"/>
                  </a:cubicBezTo>
                  <a:cubicBezTo>
                    <a:pt x="90" y="107"/>
                    <a:pt x="92" y="108"/>
                    <a:pt x="92" y="112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88" y="124"/>
                    <a:pt x="83" y="125"/>
                    <a:pt x="76" y="126"/>
                  </a:cubicBezTo>
                  <a:cubicBezTo>
                    <a:pt x="69" y="127"/>
                    <a:pt x="62" y="128"/>
                    <a:pt x="53" y="128"/>
                  </a:cubicBezTo>
                  <a:cubicBezTo>
                    <a:pt x="44" y="128"/>
                    <a:pt x="36" y="127"/>
                    <a:pt x="29" y="125"/>
                  </a:cubicBezTo>
                  <a:cubicBezTo>
                    <a:pt x="23" y="122"/>
                    <a:pt x="17" y="119"/>
                    <a:pt x="13" y="114"/>
                  </a:cubicBezTo>
                  <a:cubicBezTo>
                    <a:pt x="8" y="109"/>
                    <a:pt x="5" y="102"/>
                    <a:pt x="3" y="94"/>
                  </a:cubicBezTo>
                  <a:cubicBezTo>
                    <a:pt x="1" y="86"/>
                    <a:pt x="0" y="76"/>
                    <a:pt x="0" y="65"/>
                  </a:cubicBezTo>
                  <a:cubicBezTo>
                    <a:pt x="0" y="53"/>
                    <a:pt x="1" y="43"/>
                    <a:pt x="3" y="35"/>
                  </a:cubicBezTo>
                  <a:cubicBezTo>
                    <a:pt x="5" y="27"/>
                    <a:pt x="8" y="20"/>
                    <a:pt x="12" y="15"/>
                  </a:cubicBezTo>
                  <a:cubicBezTo>
                    <a:pt x="17" y="10"/>
                    <a:pt x="22" y="6"/>
                    <a:pt x="28" y="4"/>
                  </a:cubicBezTo>
                  <a:cubicBezTo>
                    <a:pt x="34" y="1"/>
                    <a:pt x="42" y="0"/>
                    <a:pt x="50" y="0"/>
                  </a:cubicBezTo>
                  <a:cubicBezTo>
                    <a:pt x="59" y="0"/>
                    <a:pt x="67" y="2"/>
                    <a:pt x="73" y="4"/>
                  </a:cubicBezTo>
                  <a:cubicBezTo>
                    <a:pt x="79" y="7"/>
                    <a:pt x="83" y="10"/>
                    <a:pt x="87" y="15"/>
                  </a:cubicBezTo>
                  <a:cubicBezTo>
                    <a:pt x="90" y="19"/>
                    <a:pt x="92" y="25"/>
                    <a:pt x="94" y="31"/>
                  </a:cubicBezTo>
                  <a:cubicBezTo>
                    <a:pt x="95" y="37"/>
                    <a:pt x="96" y="43"/>
                    <a:pt x="96" y="50"/>
                  </a:cubicBezTo>
                  <a:cubicBezTo>
                    <a:pt x="96" y="55"/>
                    <a:pt x="95" y="59"/>
                    <a:pt x="95" y="63"/>
                  </a:cubicBezTo>
                  <a:cubicBezTo>
                    <a:pt x="94" y="68"/>
                    <a:pt x="94" y="71"/>
                    <a:pt x="93" y="73"/>
                  </a:cubicBezTo>
                  <a:lnTo>
                    <a:pt x="23" y="73"/>
                  </a:lnTo>
                  <a:close/>
                  <a:moveTo>
                    <a:pt x="73" y="56"/>
                  </a:moveTo>
                  <a:cubicBezTo>
                    <a:pt x="74" y="55"/>
                    <a:pt x="74" y="53"/>
                    <a:pt x="74" y="53"/>
                  </a:cubicBezTo>
                  <a:cubicBezTo>
                    <a:pt x="74" y="52"/>
                    <a:pt x="74" y="51"/>
                    <a:pt x="74" y="49"/>
                  </a:cubicBezTo>
                  <a:cubicBezTo>
                    <a:pt x="74" y="39"/>
                    <a:pt x="72" y="32"/>
                    <a:pt x="69" y="26"/>
                  </a:cubicBezTo>
                  <a:cubicBezTo>
                    <a:pt x="66" y="21"/>
                    <a:pt x="60" y="19"/>
                    <a:pt x="51" y="19"/>
                  </a:cubicBezTo>
                  <a:cubicBezTo>
                    <a:pt x="45" y="19"/>
                    <a:pt x="41" y="19"/>
                    <a:pt x="37" y="21"/>
                  </a:cubicBezTo>
                  <a:cubicBezTo>
                    <a:pt x="34" y="23"/>
                    <a:pt x="31" y="25"/>
                    <a:pt x="29" y="29"/>
                  </a:cubicBezTo>
                  <a:cubicBezTo>
                    <a:pt x="27" y="32"/>
                    <a:pt x="25" y="36"/>
                    <a:pt x="24" y="40"/>
                  </a:cubicBezTo>
                  <a:cubicBezTo>
                    <a:pt x="24" y="45"/>
                    <a:pt x="23" y="50"/>
                    <a:pt x="23" y="56"/>
                  </a:cubicBezTo>
                  <a:lnTo>
                    <a:pt x="73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 dirty="0"/>
            </a:p>
          </p:txBody>
        </p:sp>
        <p:sp>
          <p:nvSpPr>
            <p:cNvPr id="21" name="Freeform 15"/>
            <p:cNvSpPr>
              <a:spLocks/>
            </p:cNvSpPr>
            <p:nvPr/>
          </p:nvSpPr>
          <p:spPr bwMode="black">
            <a:xfrm>
              <a:off x="7297734" y="3201985"/>
              <a:ext cx="365125" cy="471486"/>
            </a:xfrm>
            <a:custGeom>
              <a:avLst/>
              <a:gdLst>
                <a:gd name="T0" fmla="*/ 5 w 97"/>
                <a:gd name="T1" fmla="*/ 124 h 124"/>
                <a:gd name="T2" fmla="*/ 0 w 97"/>
                <a:gd name="T3" fmla="*/ 119 h 124"/>
                <a:gd name="T4" fmla="*/ 0 w 97"/>
                <a:gd name="T5" fmla="*/ 2 h 124"/>
                <a:gd name="T6" fmla="*/ 14 w 97"/>
                <a:gd name="T7" fmla="*/ 2 h 124"/>
                <a:gd name="T8" fmla="*/ 19 w 97"/>
                <a:gd name="T9" fmla="*/ 3 h 124"/>
                <a:gd name="T10" fmla="*/ 21 w 97"/>
                <a:gd name="T11" fmla="*/ 8 h 124"/>
                <a:gd name="T12" fmla="*/ 22 w 97"/>
                <a:gd name="T13" fmla="*/ 16 h 124"/>
                <a:gd name="T14" fmla="*/ 60 w 97"/>
                <a:gd name="T15" fmla="*/ 0 h 124"/>
                <a:gd name="T16" fmla="*/ 88 w 97"/>
                <a:gd name="T17" fmla="*/ 11 h 124"/>
                <a:gd name="T18" fmla="*/ 97 w 97"/>
                <a:gd name="T19" fmla="*/ 41 h 124"/>
                <a:gd name="T20" fmla="*/ 97 w 97"/>
                <a:gd name="T21" fmla="*/ 124 h 124"/>
                <a:gd name="T22" fmla="*/ 78 w 97"/>
                <a:gd name="T23" fmla="*/ 124 h 124"/>
                <a:gd name="T24" fmla="*/ 74 w 97"/>
                <a:gd name="T25" fmla="*/ 123 h 124"/>
                <a:gd name="T26" fmla="*/ 72 w 97"/>
                <a:gd name="T27" fmla="*/ 119 h 124"/>
                <a:gd name="T28" fmla="*/ 72 w 97"/>
                <a:gd name="T29" fmla="*/ 43 h 124"/>
                <a:gd name="T30" fmla="*/ 67 w 97"/>
                <a:gd name="T31" fmla="*/ 25 h 124"/>
                <a:gd name="T32" fmla="*/ 52 w 97"/>
                <a:gd name="T33" fmla="*/ 20 h 124"/>
                <a:gd name="T34" fmla="*/ 35 w 97"/>
                <a:gd name="T35" fmla="*/ 24 h 124"/>
                <a:gd name="T36" fmla="*/ 24 w 97"/>
                <a:gd name="T37" fmla="*/ 32 h 124"/>
                <a:gd name="T38" fmla="*/ 24 w 97"/>
                <a:gd name="T39" fmla="*/ 124 h 124"/>
                <a:gd name="T40" fmla="*/ 5 w 97"/>
                <a:gd name="T4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124">
                  <a:moveTo>
                    <a:pt x="5" y="124"/>
                  </a:moveTo>
                  <a:cubicBezTo>
                    <a:pt x="2" y="124"/>
                    <a:pt x="0" y="122"/>
                    <a:pt x="0" y="1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6" y="2"/>
                    <a:pt x="18" y="3"/>
                    <a:pt x="19" y="3"/>
                  </a:cubicBezTo>
                  <a:cubicBezTo>
                    <a:pt x="20" y="4"/>
                    <a:pt x="21" y="6"/>
                    <a:pt x="21" y="8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32" y="5"/>
                    <a:pt x="45" y="0"/>
                    <a:pt x="60" y="0"/>
                  </a:cubicBezTo>
                  <a:cubicBezTo>
                    <a:pt x="73" y="0"/>
                    <a:pt x="83" y="3"/>
                    <a:pt x="88" y="11"/>
                  </a:cubicBezTo>
                  <a:cubicBezTo>
                    <a:pt x="94" y="19"/>
                    <a:pt x="97" y="29"/>
                    <a:pt x="97" y="41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78" y="124"/>
                    <a:pt x="78" y="124"/>
                    <a:pt x="78" y="124"/>
                  </a:cubicBezTo>
                  <a:cubicBezTo>
                    <a:pt x="76" y="124"/>
                    <a:pt x="75" y="124"/>
                    <a:pt x="74" y="123"/>
                  </a:cubicBezTo>
                  <a:cubicBezTo>
                    <a:pt x="73" y="122"/>
                    <a:pt x="72" y="121"/>
                    <a:pt x="72" y="119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5"/>
                    <a:pt x="71" y="29"/>
                    <a:pt x="67" y="25"/>
                  </a:cubicBezTo>
                  <a:cubicBezTo>
                    <a:pt x="64" y="22"/>
                    <a:pt x="59" y="20"/>
                    <a:pt x="52" y="20"/>
                  </a:cubicBezTo>
                  <a:cubicBezTo>
                    <a:pt x="45" y="20"/>
                    <a:pt x="40" y="21"/>
                    <a:pt x="35" y="24"/>
                  </a:cubicBezTo>
                  <a:cubicBezTo>
                    <a:pt x="30" y="27"/>
                    <a:pt x="27" y="29"/>
                    <a:pt x="24" y="32"/>
                  </a:cubicBezTo>
                  <a:cubicBezTo>
                    <a:pt x="24" y="124"/>
                    <a:pt x="24" y="124"/>
                    <a:pt x="24" y="124"/>
                  </a:cubicBezTo>
                  <a:lnTo>
                    <a:pt x="5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 dirty="0"/>
            </a:p>
          </p:txBody>
        </p:sp>
        <p:sp>
          <p:nvSpPr>
            <p:cNvPr id="22" name="Freeform 16"/>
            <p:cNvSpPr>
              <a:spLocks/>
            </p:cNvSpPr>
            <p:nvPr/>
          </p:nvSpPr>
          <p:spPr bwMode="black">
            <a:xfrm>
              <a:off x="7740647" y="3089272"/>
              <a:ext cx="255587" cy="592137"/>
            </a:xfrm>
            <a:custGeom>
              <a:avLst/>
              <a:gdLst>
                <a:gd name="T0" fmla="*/ 68 w 68"/>
                <a:gd name="T1" fmla="*/ 154 h 156"/>
                <a:gd name="T2" fmla="*/ 58 w 68"/>
                <a:gd name="T3" fmla="*/ 156 h 156"/>
                <a:gd name="T4" fmla="*/ 47 w 68"/>
                <a:gd name="T5" fmla="*/ 156 h 156"/>
                <a:gd name="T6" fmla="*/ 22 w 68"/>
                <a:gd name="T7" fmla="*/ 149 h 156"/>
                <a:gd name="T8" fmla="*/ 14 w 68"/>
                <a:gd name="T9" fmla="*/ 125 h 156"/>
                <a:gd name="T10" fmla="*/ 14 w 68"/>
                <a:gd name="T11" fmla="*/ 51 h 156"/>
                <a:gd name="T12" fmla="*/ 6 w 68"/>
                <a:gd name="T13" fmla="*/ 51 h 156"/>
                <a:gd name="T14" fmla="*/ 0 w 68"/>
                <a:gd name="T15" fmla="*/ 46 h 156"/>
                <a:gd name="T16" fmla="*/ 0 w 68"/>
                <a:gd name="T17" fmla="*/ 32 h 156"/>
                <a:gd name="T18" fmla="*/ 15 w 68"/>
                <a:gd name="T19" fmla="*/ 32 h 156"/>
                <a:gd name="T20" fmla="*/ 16 w 68"/>
                <a:gd name="T21" fmla="*/ 0 h 156"/>
                <a:gd name="T22" fmla="*/ 33 w 68"/>
                <a:gd name="T23" fmla="*/ 0 h 156"/>
                <a:gd name="T24" fmla="*/ 39 w 68"/>
                <a:gd name="T25" fmla="*/ 6 h 156"/>
                <a:gd name="T26" fmla="*/ 39 w 68"/>
                <a:gd name="T27" fmla="*/ 32 h 156"/>
                <a:gd name="T28" fmla="*/ 62 w 68"/>
                <a:gd name="T29" fmla="*/ 32 h 156"/>
                <a:gd name="T30" fmla="*/ 66 w 68"/>
                <a:gd name="T31" fmla="*/ 34 h 156"/>
                <a:gd name="T32" fmla="*/ 68 w 68"/>
                <a:gd name="T33" fmla="*/ 38 h 156"/>
                <a:gd name="T34" fmla="*/ 68 w 68"/>
                <a:gd name="T35" fmla="*/ 51 h 156"/>
                <a:gd name="T36" fmla="*/ 39 w 68"/>
                <a:gd name="T37" fmla="*/ 51 h 156"/>
                <a:gd name="T38" fmla="*/ 39 w 68"/>
                <a:gd name="T39" fmla="*/ 123 h 156"/>
                <a:gd name="T40" fmla="*/ 41 w 68"/>
                <a:gd name="T41" fmla="*/ 133 h 156"/>
                <a:gd name="T42" fmla="*/ 49 w 68"/>
                <a:gd name="T43" fmla="*/ 137 h 156"/>
                <a:gd name="T44" fmla="*/ 56 w 68"/>
                <a:gd name="T45" fmla="*/ 137 h 156"/>
                <a:gd name="T46" fmla="*/ 61 w 68"/>
                <a:gd name="T47" fmla="*/ 137 h 156"/>
                <a:gd name="T48" fmla="*/ 68 w 68"/>
                <a:gd name="T49" fmla="*/ 142 h 156"/>
                <a:gd name="T50" fmla="*/ 68 w 68"/>
                <a:gd name="T51" fmla="*/ 1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8" h="156">
                  <a:moveTo>
                    <a:pt x="68" y="154"/>
                  </a:moveTo>
                  <a:cubicBezTo>
                    <a:pt x="64" y="155"/>
                    <a:pt x="61" y="155"/>
                    <a:pt x="58" y="156"/>
                  </a:cubicBezTo>
                  <a:cubicBezTo>
                    <a:pt x="54" y="156"/>
                    <a:pt x="51" y="156"/>
                    <a:pt x="47" y="156"/>
                  </a:cubicBezTo>
                  <a:cubicBezTo>
                    <a:pt x="36" y="156"/>
                    <a:pt x="27" y="154"/>
                    <a:pt x="22" y="149"/>
                  </a:cubicBezTo>
                  <a:cubicBezTo>
                    <a:pt x="17" y="144"/>
                    <a:pt x="14" y="136"/>
                    <a:pt x="14" y="125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2" y="51"/>
                    <a:pt x="0" y="50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7" y="0"/>
                    <a:pt x="39" y="2"/>
                    <a:pt x="39" y="6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4" y="32"/>
                    <a:pt x="65" y="33"/>
                    <a:pt x="66" y="34"/>
                  </a:cubicBezTo>
                  <a:cubicBezTo>
                    <a:pt x="67" y="35"/>
                    <a:pt x="68" y="36"/>
                    <a:pt x="68" y="38"/>
                  </a:cubicBezTo>
                  <a:cubicBezTo>
                    <a:pt x="68" y="51"/>
                    <a:pt x="68" y="51"/>
                    <a:pt x="68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9" y="128"/>
                    <a:pt x="39" y="131"/>
                    <a:pt x="41" y="133"/>
                  </a:cubicBezTo>
                  <a:cubicBezTo>
                    <a:pt x="42" y="136"/>
                    <a:pt x="45" y="137"/>
                    <a:pt x="49" y="137"/>
                  </a:cubicBezTo>
                  <a:cubicBezTo>
                    <a:pt x="52" y="137"/>
                    <a:pt x="54" y="137"/>
                    <a:pt x="56" y="137"/>
                  </a:cubicBezTo>
                  <a:cubicBezTo>
                    <a:pt x="58" y="137"/>
                    <a:pt x="60" y="137"/>
                    <a:pt x="61" y="137"/>
                  </a:cubicBezTo>
                  <a:cubicBezTo>
                    <a:pt x="66" y="137"/>
                    <a:pt x="68" y="139"/>
                    <a:pt x="68" y="142"/>
                  </a:cubicBezTo>
                  <a:lnTo>
                    <a:pt x="68" y="1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 dirty="0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black">
            <a:xfrm>
              <a:off x="8075610" y="3040059"/>
              <a:ext cx="112713" cy="633412"/>
            </a:xfrm>
            <a:custGeom>
              <a:avLst/>
              <a:gdLst>
                <a:gd name="T0" fmla="*/ 15 w 30"/>
                <a:gd name="T1" fmla="*/ 26 h 167"/>
                <a:gd name="T2" fmla="*/ 3 w 30"/>
                <a:gd name="T3" fmla="*/ 23 h 167"/>
                <a:gd name="T4" fmla="*/ 0 w 30"/>
                <a:gd name="T5" fmla="*/ 13 h 167"/>
                <a:gd name="T6" fmla="*/ 3 w 30"/>
                <a:gd name="T7" fmla="*/ 3 h 167"/>
                <a:gd name="T8" fmla="*/ 15 w 30"/>
                <a:gd name="T9" fmla="*/ 0 h 167"/>
                <a:gd name="T10" fmla="*/ 26 w 30"/>
                <a:gd name="T11" fmla="*/ 3 h 167"/>
                <a:gd name="T12" fmla="*/ 30 w 30"/>
                <a:gd name="T13" fmla="*/ 13 h 167"/>
                <a:gd name="T14" fmla="*/ 26 w 30"/>
                <a:gd name="T15" fmla="*/ 23 h 167"/>
                <a:gd name="T16" fmla="*/ 15 w 30"/>
                <a:gd name="T17" fmla="*/ 26 h 167"/>
                <a:gd name="T18" fmla="*/ 27 w 30"/>
                <a:gd name="T19" fmla="*/ 167 h 167"/>
                <a:gd name="T20" fmla="*/ 8 w 30"/>
                <a:gd name="T21" fmla="*/ 167 h 167"/>
                <a:gd name="T22" fmla="*/ 3 w 30"/>
                <a:gd name="T23" fmla="*/ 162 h 167"/>
                <a:gd name="T24" fmla="*/ 3 w 30"/>
                <a:gd name="T25" fmla="*/ 45 h 167"/>
                <a:gd name="T26" fmla="*/ 21 w 30"/>
                <a:gd name="T27" fmla="*/ 45 h 167"/>
                <a:gd name="T28" fmla="*/ 27 w 30"/>
                <a:gd name="T29" fmla="*/ 51 h 167"/>
                <a:gd name="T30" fmla="*/ 27 w 30"/>
                <a:gd name="T3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167">
                  <a:moveTo>
                    <a:pt x="15" y="26"/>
                  </a:moveTo>
                  <a:cubicBezTo>
                    <a:pt x="9" y="26"/>
                    <a:pt x="6" y="25"/>
                    <a:pt x="3" y="23"/>
                  </a:cubicBezTo>
                  <a:cubicBezTo>
                    <a:pt x="1" y="21"/>
                    <a:pt x="0" y="18"/>
                    <a:pt x="0" y="13"/>
                  </a:cubicBezTo>
                  <a:cubicBezTo>
                    <a:pt x="0" y="8"/>
                    <a:pt x="1" y="5"/>
                    <a:pt x="3" y="3"/>
                  </a:cubicBezTo>
                  <a:cubicBezTo>
                    <a:pt x="6" y="1"/>
                    <a:pt x="9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8"/>
                    <a:pt x="30" y="13"/>
                  </a:cubicBezTo>
                  <a:cubicBezTo>
                    <a:pt x="30" y="18"/>
                    <a:pt x="28" y="21"/>
                    <a:pt x="26" y="23"/>
                  </a:cubicBezTo>
                  <a:cubicBezTo>
                    <a:pt x="24" y="25"/>
                    <a:pt x="20" y="26"/>
                    <a:pt x="15" y="26"/>
                  </a:cubicBezTo>
                  <a:close/>
                  <a:moveTo>
                    <a:pt x="27" y="167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5" y="167"/>
                    <a:pt x="3" y="165"/>
                    <a:pt x="3" y="162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5" y="45"/>
                    <a:pt x="27" y="47"/>
                    <a:pt x="27" y="51"/>
                  </a:cubicBezTo>
                  <a:lnTo>
                    <a:pt x="27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 dirty="0"/>
            </a:p>
          </p:txBody>
        </p:sp>
        <p:sp>
          <p:nvSpPr>
            <p:cNvPr id="24" name="Freeform 18"/>
            <p:cNvSpPr>
              <a:spLocks/>
            </p:cNvSpPr>
            <p:nvPr/>
          </p:nvSpPr>
          <p:spPr bwMode="black">
            <a:xfrm>
              <a:off x="8289928" y="3201985"/>
              <a:ext cx="363537" cy="471486"/>
            </a:xfrm>
            <a:custGeom>
              <a:avLst/>
              <a:gdLst>
                <a:gd name="T0" fmla="*/ 5 w 97"/>
                <a:gd name="T1" fmla="*/ 124 h 124"/>
                <a:gd name="T2" fmla="*/ 0 w 97"/>
                <a:gd name="T3" fmla="*/ 119 h 124"/>
                <a:gd name="T4" fmla="*/ 0 w 97"/>
                <a:gd name="T5" fmla="*/ 2 h 124"/>
                <a:gd name="T6" fmla="*/ 14 w 97"/>
                <a:gd name="T7" fmla="*/ 2 h 124"/>
                <a:gd name="T8" fmla="*/ 19 w 97"/>
                <a:gd name="T9" fmla="*/ 3 h 124"/>
                <a:gd name="T10" fmla="*/ 21 w 97"/>
                <a:gd name="T11" fmla="*/ 8 h 124"/>
                <a:gd name="T12" fmla="*/ 22 w 97"/>
                <a:gd name="T13" fmla="*/ 16 h 124"/>
                <a:gd name="T14" fmla="*/ 60 w 97"/>
                <a:gd name="T15" fmla="*/ 0 h 124"/>
                <a:gd name="T16" fmla="*/ 88 w 97"/>
                <a:gd name="T17" fmla="*/ 11 h 124"/>
                <a:gd name="T18" fmla="*/ 97 w 97"/>
                <a:gd name="T19" fmla="*/ 41 h 124"/>
                <a:gd name="T20" fmla="*/ 97 w 97"/>
                <a:gd name="T21" fmla="*/ 124 h 124"/>
                <a:gd name="T22" fmla="*/ 78 w 97"/>
                <a:gd name="T23" fmla="*/ 124 h 124"/>
                <a:gd name="T24" fmla="*/ 74 w 97"/>
                <a:gd name="T25" fmla="*/ 123 h 124"/>
                <a:gd name="T26" fmla="*/ 72 w 97"/>
                <a:gd name="T27" fmla="*/ 119 h 124"/>
                <a:gd name="T28" fmla="*/ 72 w 97"/>
                <a:gd name="T29" fmla="*/ 43 h 124"/>
                <a:gd name="T30" fmla="*/ 67 w 97"/>
                <a:gd name="T31" fmla="*/ 25 h 124"/>
                <a:gd name="T32" fmla="*/ 52 w 97"/>
                <a:gd name="T33" fmla="*/ 20 h 124"/>
                <a:gd name="T34" fmla="*/ 35 w 97"/>
                <a:gd name="T35" fmla="*/ 24 h 124"/>
                <a:gd name="T36" fmla="*/ 24 w 97"/>
                <a:gd name="T37" fmla="*/ 32 h 124"/>
                <a:gd name="T38" fmla="*/ 24 w 97"/>
                <a:gd name="T39" fmla="*/ 124 h 124"/>
                <a:gd name="T40" fmla="*/ 5 w 97"/>
                <a:gd name="T4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124">
                  <a:moveTo>
                    <a:pt x="5" y="124"/>
                  </a:moveTo>
                  <a:cubicBezTo>
                    <a:pt x="2" y="124"/>
                    <a:pt x="0" y="122"/>
                    <a:pt x="0" y="1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6" y="2"/>
                    <a:pt x="18" y="3"/>
                    <a:pt x="19" y="3"/>
                  </a:cubicBezTo>
                  <a:cubicBezTo>
                    <a:pt x="20" y="4"/>
                    <a:pt x="21" y="6"/>
                    <a:pt x="21" y="8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32" y="5"/>
                    <a:pt x="45" y="0"/>
                    <a:pt x="60" y="0"/>
                  </a:cubicBezTo>
                  <a:cubicBezTo>
                    <a:pt x="73" y="0"/>
                    <a:pt x="83" y="3"/>
                    <a:pt x="88" y="11"/>
                  </a:cubicBezTo>
                  <a:cubicBezTo>
                    <a:pt x="94" y="19"/>
                    <a:pt x="97" y="29"/>
                    <a:pt x="97" y="41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78" y="124"/>
                    <a:pt x="78" y="124"/>
                    <a:pt x="78" y="124"/>
                  </a:cubicBezTo>
                  <a:cubicBezTo>
                    <a:pt x="76" y="124"/>
                    <a:pt x="75" y="124"/>
                    <a:pt x="74" y="123"/>
                  </a:cubicBezTo>
                  <a:cubicBezTo>
                    <a:pt x="73" y="122"/>
                    <a:pt x="72" y="121"/>
                    <a:pt x="72" y="119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5"/>
                    <a:pt x="71" y="29"/>
                    <a:pt x="67" y="25"/>
                  </a:cubicBezTo>
                  <a:cubicBezTo>
                    <a:pt x="64" y="22"/>
                    <a:pt x="59" y="20"/>
                    <a:pt x="52" y="20"/>
                  </a:cubicBezTo>
                  <a:cubicBezTo>
                    <a:pt x="45" y="20"/>
                    <a:pt x="40" y="21"/>
                    <a:pt x="35" y="24"/>
                  </a:cubicBezTo>
                  <a:cubicBezTo>
                    <a:pt x="30" y="27"/>
                    <a:pt x="27" y="29"/>
                    <a:pt x="24" y="32"/>
                  </a:cubicBezTo>
                  <a:cubicBezTo>
                    <a:pt x="24" y="124"/>
                    <a:pt x="24" y="124"/>
                    <a:pt x="24" y="124"/>
                  </a:cubicBezTo>
                  <a:lnTo>
                    <a:pt x="5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 dirty="0"/>
            </a:p>
          </p:txBody>
        </p:sp>
        <p:sp>
          <p:nvSpPr>
            <p:cNvPr id="25" name="Freeform 19"/>
            <p:cNvSpPr>
              <a:spLocks noEditPoints="1"/>
            </p:cNvSpPr>
            <p:nvPr/>
          </p:nvSpPr>
          <p:spPr bwMode="black">
            <a:xfrm>
              <a:off x="8751889" y="3201988"/>
              <a:ext cx="390524" cy="635000"/>
            </a:xfrm>
            <a:custGeom>
              <a:avLst/>
              <a:gdLst>
                <a:gd name="T0" fmla="*/ 0 w 104"/>
                <a:gd name="T1" fmla="*/ 62 h 167"/>
                <a:gd name="T2" fmla="*/ 3 w 104"/>
                <a:gd name="T3" fmla="*/ 32 h 167"/>
                <a:gd name="T4" fmla="*/ 14 w 104"/>
                <a:gd name="T5" fmla="*/ 13 h 167"/>
                <a:gd name="T6" fmla="*/ 32 w 104"/>
                <a:gd name="T7" fmla="*/ 3 h 167"/>
                <a:gd name="T8" fmla="*/ 58 w 104"/>
                <a:gd name="T9" fmla="*/ 0 h 167"/>
                <a:gd name="T10" fmla="*/ 78 w 104"/>
                <a:gd name="T11" fmla="*/ 1 h 167"/>
                <a:gd name="T12" fmla="*/ 95 w 104"/>
                <a:gd name="T13" fmla="*/ 4 h 167"/>
                <a:gd name="T14" fmla="*/ 102 w 104"/>
                <a:gd name="T15" fmla="*/ 6 h 167"/>
                <a:gd name="T16" fmla="*/ 104 w 104"/>
                <a:gd name="T17" fmla="*/ 12 h 167"/>
                <a:gd name="T18" fmla="*/ 104 w 104"/>
                <a:gd name="T19" fmla="*/ 22 h 167"/>
                <a:gd name="T20" fmla="*/ 95 w 104"/>
                <a:gd name="T21" fmla="*/ 22 h 167"/>
                <a:gd name="T22" fmla="*/ 96 w 104"/>
                <a:gd name="T23" fmla="*/ 52 h 167"/>
                <a:gd name="T24" fmla="*/ 96 w 104"/>
                <a:gd name="T25" fmla="*/ 81 h 167"/>
                <a:gd name="T26" fmla="*/ 96 w 104"/>
                <a:gd name="T27" fmla="*/ 124 h 167"/>
                <a:gd name="T28" fmla="*/ 85 w 104"/>
                <a:gd name="T29" fmla="*/ 156 h 167"/>
                <a:gd name="T30" fmla="*/ 48 w 104"/>
                <a:gd name="T31" fmla="*/ 167 h 167"/>
                <a:gd name="T32" fmla="*/ 39 w 104"/>
                <a:gd name="T33" fmla="*/ 167 h 167"/>
                <a:gd name="T34" fmla="*/ 30 w 104"/>
                <a:gd name="T35" fmla="*/ 166 h 167"/>
                <a:gd name="T36" fmla="*/ 20 w 104"/>
                <a:gd name="T37" fmla="*/ 164 h 167"/>
                <a:gd name="T38" fmla="*/ 13 w 104"/>
                <a:gd name="T39" fmla="*/ 162 h 167"/>
                <a:gd name="T40" fmla="*/ 9 w 104"/>
                <a:gd name="T41" fmla="*/ 159 h 167"/>
                <a:gd name="T42" fmla="*/ 8 w 104"/>
                <a:gd name="T43" fmla="*/ 155 h 167"/>
                <a:gd name="T44" fmla="*/ 8 w 104"/>
                <a:gd name="T45" fmla="*/ 145 h 167"/>
                <a:gd name="T46" fmla="*/ 25 w 104"/>
                <a:gd name="T47" fmla="*/ 147 h 167"/>
                <a:gd name="T48" fmla="*/ 41 w 104"/>
                <a:gd name="T49" fmla="*/ 147 h 167"/>
                <a:gd name="T50" fmla="*/ 65 w 104"/>
                <a:gd name="T51" fmla="*/ 142 h 167"/>
                <a:gd name="T52" fmla="*/ 72 w 104"/>
                <a:gd name="T53" fmla="*/ 126 h 167"/>
                <a:gd name="T54" fmla="*/ 72 w 104"/>
                <a:gd name="T55" fmla="*/ 111 h 167"/>
                <a:gd name="T56" fmla="*/ 58 w 104"/>
                <a:gd name="T57" fmla="*/ 118 h 167"/>
                <a:gd name="T58" fmla="*/ 42 w 104"/>
                <a:gd name="T59" fmla="*/ 121 h 167"/>
                <a:gd name="T60" fmla="*/ 21 w 104"/>
                <a:gd name="T61" fmla="*/ 116 h 167"/>
                <a:gd name="T62" fmla="*/ 8 w 104"/>
                <a:gd name="T63" fmla="*/ 104 h 167"/>
                <a:gd name="T64" fmla="*/ 2 w 104"/>
                <a:gd name="T65" fmla="*/ 86 h 167"/>
                <a:gd name="T66" fmla="*/ 0 w 104"/>
                <a:gd name="T67" fmla="*/ 62 h 167"/>
                <a:gd name="T68" fmla="*/ 24 w 104"/>
                <a:gd name="T69" fmla="*/ 62 h 167"/>
                <a:gd name="T70" fmla="*/ 25 w 104"/>
                <a:gd name="T71" fmla="*/ 81 h 167"/>
                <a:gd name="T72" fmla="*/ 30 w 104"/>
                <a:gd name="T73" fmla="*/ 93 h 167"/>
                <a:gd name="T74" fmla="*/ 38 w 104"/>
                <a:gd name="T75" fmla="*/ 100 h 167"/>
                <a:gd name="T76" fmla="*/ 49 w 104"/>
                <a:gd name="T77" fmla="*/ 102 h 167"/>
                <a:gd name="T78" fmla="*/ 62 w 104"/>
                <a:gd name="T79" fmla="*/ 100 h 167"/>
                <a:gd name="T80" fmla="*/ 72 w 104"/>
                <a:gd name="T81" fmla="*/ 94 h 167"/>
                <a:gd name="T82" fmla="*/ 72 w 104"/>
                <a:gd name="T83" fmla="*/ 20 h 167"/>
                <a:gd name="T84" fmla="*/ 65 w 104"/>
                <a:gd name="T85" fmla="*/ 20 h 167"/>
                <a:gd name="T86" fmla="*/ 57 w 104"/>
                <a:gd name="T87" fmla="*/ 19 h 167"/>
                <a:gd name="T88" fmla="*/ 42 w 104"/>
                <a:gd name="T89" fmla="*/ 21 h 167"/>
                <a:gd name="T90" fmla="*/ 32 w 104"/>
                <a:gd name="T91" fmla="*/ 27 h 167"/>
                <a:gd name="T92" fmla="*/ 26 w 104"/>
                <a:gd name="T93" fmla="*/ 40 h 167"/>
                <a:gd name="T94" fmla="*/ 24 w 104"/>
                <a:gd name="T95" fmla="*/ 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" h="167">
                  <a:moveTo>
                    <a:pt x="0" y="62"/>
                  </a:moveTo>
                  <a:cubicBezTo>
                    <a:pt x="0" y="50"/>
                    <a:pt x="1" y="40"/>
                    <a:pt x="3" y="32"/>
                  </a:cubicBezTo>
                  <a:cubicBezTo>
                    <a:pt x="5" y="24"/>
                    <a:pt x="9" y="18"/>
                    <a:pt x="14" y="13"/>
                  </a:cubicBezTo>
                  <a:cubicBezTo>
                    <a:pt x="19" y="9"/>
                    <a:pt x="25" y="5"/>
                    <a:pt x="32" y="3"/>
                  </a:cubicBezTo>
                  <a:cubicBezTo>
                    <a:pt x="39" y="1"/>
                    <a:pt x="48" y="0"/>
                    <a:pt x="58" y="0"/>
                  </a:cubicBezTo>
                  <a:cubicBezTo>
                    <a:pt x="64" y="0"/>
                    <a:pt x="71" y="1"/>
                    <a:pt x="78" y="1"/>
                  </a:cubicBezTo>
                  <a:cubicBezTo>
                    <a:pt x="84" y="2"/>
                    <a:pt x="90" y="3"/>
                    <a:pt x="95" y="4"/>
                  </a:cubicBezTo>
                  <a:cubicBezTo>
                    <a:pt x="98" y="4"/>
                    <a:pt x="100" y="5"/>
                    <a:pt x="102" y="6"/>
                  </a:cubicBezTo>
                  <a:cubicBezTo>
                    <a:pt x="103" y="7"/>
                    <a:pt x="104" y="9"/>
                    <a:pt x="104" y="12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6" y="32"/>
                    <a:pt x="96" y="42"/>
                    <a:pt x="96" y="52"/>
                  </a:cubicBezTo>
                  <a:cubicBezTo>
                    <a:pt x="96" y="62"/>
                    <a:pt x="96" y="71"/>
                    <a:pt x="96" y="81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38"/>
                    <a:pt x="92" y="149"/>
                    <a:pt x="85" y="156"/>
                  </a:cubicBezTo>
                  <a:cubicBezTo>
                    <a:pt x="77" y="163"/>
                    <a:pt x="65" y="167"/>
                    <a:pt x="48" y="167"/>
                  </a:cubicBezTo>
                  <a:cubicBezTo>
                    <a:pt x="46" y="167"/>
                    <a:pt x="43" y="167"/>
                    <a:pt x="39" y="167"/>
                  </a:cubicBezTo>
                  <a:cubicBezTo>
                    <a:pt x="36" y="166"/>
                    <a:pt x="33" y="166"/>
                    <a:pt x="30" y="166"/>
                  </a:cubicBezTo>
                  <a:cubicBezTo>
                    <a:pt x="26" y="165"/>
                    <a:pt x="23" y="165"/>
                    <a:pt x="20" y="164"/>
                  </a:cubicBezTo>
                  <a:cubicBezTo>
                    <a:pt x="17" y="164"/>
                    <a:pt x="15" y="163"/>
                    <a:pt x="13" y="162"/>
                  </a:cubicBezTo>
                  <a:cubicBezTo>
                    <a:pt x="11" y="161"/>
                    <a:pt x="10" y="160"/>
                    <a:pt x="9" y="159"/>
                  </a:cubicBezTo>
                  <a:cubicBezTo>
                    <a:pt x="8" y="158"/>
                    <a:pt x="8" y="157"/>
                    <a:pt x="8" y="15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4" y="146"/>
                    <a:pt x="19" y="146"/>
                    <a:pt x="25" y="147"/>
                  </a:cubicBezTo>
                  <a:cubicBezTo>
                    <a:pt x="31" y="147"/>
                    <a:pt x="36" y="147"/>
                    <a:pt x="41" y="147"/>
                  </a:cubicBezTo>
                  <a:cubicBezTo>
                    <a:pt x="53" y="147"/>
                    <a:pt x="61" y="146"/>
                    <a:pt x="65" y="142"/>
                  </a:cubicBezTo>
                  <a:cubicBezTo>
                    <a:pt x="70" y="139"/>
                    <a:pt x="72" y="134"/>
                    <a:pt x="72" y="126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68" y="114"/>
                    <a:pt x="63" y="116"/>
                    <a:pt x="58" y="118"/>
                  </a:cubicBezTo>
                  <a:cubicBezTo>
                    <a:pt x="54" y="120"/>
                    <a:pt x="48" y="121"/>
                    <a:pt x="42" y="121"/>
                  </a:cubicBezTo>
                  <a:cubicBezTo>
                    <a:pt x="33" y="121"/>
                    <a:pt x="26" y="119"/>
                    <a:pt x="21" y="116"/>
                  </a:cubicBezTo>
                  <a:cubicBezTo>
                    <a:pt x="16" y="114"/>
                    <a:pt x="11" y="109"/>
                    <a:pt x="8" y="104"/>
                  </a:cubicBezTo>
                  <a:cubicBezTo>
                    <a:pt x="5" y="99"/>
                    <a:pt x="3" y="93"/>
                    <a:pt x="2" y="86"/>
                  </a:cubicBezTo>
                  <a:cubicBezTo>
                    <a:pt x="0" y="79"/>
                    <a:pt x="0" y="71"/>
                    <a:pt x="0" y="62"/>
                  </a:cubicBezTo>
                  <a:close/>
                  <a:moveTo>
                    <a:pt x="24" y="62"/>
                  </a:moveTo>
                  <a:cubicBezTo>
                    <a:pt x="24" y="69"/>
                    <a:pt x="24" y="76"/>
                    <a:pt x="25" y="81"/>
                  </a:cubicBezTo>
                  <a:cubicBezTo>
                    <a:pt x="26" y="86"/>
                    <a:pt x="28" y="90"/>
                    <a:pt x="30" y="93"/>
                  </a:cubicBezTo>
                  <a:cubicBezTo>
                    <a:pt x="32" y="96"/>
                    <a:pt x="34" y="99"/>
                    <a:pt x="38" y="100"/>
                  </a:cubicBezTo>
                  <a:cubicBezTo>
                    <a:pt x="41" y="101"/>
                    <a:pt x="44" y="102"/>
                    <a:pt x="49" y="102"/>
                  </a:cubicBezTo>
                  <a:cubicBezTo>
                    <a:pt x="54" y="102"/>
                    <a:pt x="58" y="101"/>
                    <a:pt x="62" y="100"/>
                  </a:cubicBezTo>
                  <a:cubicBezTo>
                    <a:pt x="65" y="98"/>
                    <a:pt x="69" y="96"/>
                    <a:pt x="72" y="94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0" y="20"/>
                    <a:pt x="67" y="20"/>
                    <a:pt x="65" y="20"/>
                  </a:cubicBezTo>
                  <a:cubicBezTo>
                    <a:pt x="62" y="19"/>
                    <a:pt x="59" y="19"/>
                    <a:pt x="57" y="19"/>
                  </a:cubicBezTo>
                  <a:cubicBezTo>
                    <a:pt x="51" y="19"/>
                    <a:pt x="46" y="20"/>
                    <a:pt x="42" y="21"/>
                  </a:cubicBezTo>
                  <a:cubicBezTo>
                    <a:pt x="38" y="22"/>
                    <a:pt x="34" y="24"/>
                    <a:pt x="32" y="27"/>
                  </a:cubicBezTo>
                  <a:cubicBezTo>
                    <a:pt x="29" y="31"/>
                    <a:pt x="27" y="35"/>
                    <a:pt x="26" y="40"/>
                  </a:cubicBezTo>
                  <a:cubicBezTo>
                    <a:pt x="24" y="46"/>
                    <a:pt x="24" y="53"/>
                    <a:pt x="24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 dirty="0"/>
            </a:p>
          </p:txBody>
        </p:sp>
      </p:grpSp>
      <p:sp>
        <p:nvSpPr>
          <p:cNvPr id="9" name="Freeform 5"/>
          <p:cNvSpPr>
            <a:spLocks noChangeAspect="1" noEditPoints="1"/>
          </p:cNvSpPr>
          <p:nvPr/>
        </p:nvSpPr>
        <p:spPr bwMode="invGray">
          <a:xfrm>
            <a:off x="8912090" y="5822416"/>
            <a:ext cx="656279" cy="656108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9144000" cy="1828800"/>
          </a:xfrm>
        </p:spPr>
        <p:txBody>
          <a:bodyPr anchor="t"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69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Option 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 bwMode="black">
          <a:xfrm>
            <a:off x="3360815" y="2599124"/>
            <a:ext cx="5470369" cy="1287076"/>
            <a:chOff x="4856883" y="4633091"/>
            <a:chExt cx="2787883" cy="656108"/>
          </a:xfrm>
        </p:grpSpPr>
        <p:grpSp>
          <p:nvGrpSpPr>
            <p:cNvPr id="26" name="Group 25"/>
            <p:cNvGrpSpPr/>
            <p:nvPr/>
          </p:nvGrpSpPr>
          <p:grpSpPr bwMode="black">
            <a:xfrm>
              <a:off x="5713412" y="4854308"/>
              <a:ext cx="1931354" cy="258521"/>
              <a:chOff x="3046414" y="3021011"/>
              <a:chExt cx="6095999" cy="815977"/>
            </a:xfrm>
          </p:grpSpPr>
          <p:sp>
            <p:nvSpPr>
              <p:cNvPr id="11" name="Freeform 5"/>
              <p:cNvSpPr>
                <a:spLocks/>
              </p:cNvSpPr>
              <p:nvPr/>
            </p:nvSpPr>
            <p:spPr bwMode="black">
              <a:xfrm>
                <a:off x="3046414" y="3021011"/>
                <a:ext cx="371475" cy="652464"/>
              </a:xfrm>
              <a:custGeom>
                <a:avLst/>
                <a:gdLst>
                  <a:gd name="T0" fmla="*/ 0 w 99"/>
                  <a:gd name="T1" fmla="*/ 0 h 172"/>
                  <a:gd name="T2" fmla="*/ 18 w 99"/>
                  <a:gd name="T3" fmla="*/ 0 h 172"/>
                  <a:gd name="T4" fmla="*/ 22 w 99"/>
                  <a:gd name="T5" fmla="*/ 1 h 172"/>
                  <a:gd name="T6" fmla="*/ 24 w 99"/>
                  <a:gd name="T7" fmla="*/ 6 h 172"/>
                  <a:gd name="T8" fmla="*/ 24 w 99"/>
                  <a:gd name="T9" fmla="*/ 101 h 172"/>
                  <a:gd name="T10" fmla="*/ 51 w 99"/>
                  <a:gd name="T11" fmla="*/ 74 h 172"/>
                  <a:gd name="T12" fmla="*/ 70 w 99"/>
                  <a:gd name="T13" fmla="*/ 50 h 172"/>
                  <a:gd name="T14" fmla="*/ 88 w 99"/>
                  <a:gd name="T15" fmla="*/ 50 h 172"/>
                  <a:gd name="T16" fmla="*/ 92 w 99"/>
                  <a:gd name="T17" fmla="*/ 54 h 172"/>
                  <a:gd name="T18" fmla="*/ 90 w 99"/>
                  <a:gd name="T19" fmla="*/ 60 h 172"/>
                  <a:gd name="T20" fmla="*/ 83 w 99"/>
                  <a:gd name="T21" fmla="*/ 69 h 172"/>
                  <a:gd name="T22" fmla="*/ 73 w 99"/>
                  <a:gd name="T23" fmla="*/ 81 h 172"/>
                  <a:gd name="T24" fmla="*/ 60 w 99"/>
                  <a:gd name="T25" fmla="*/ 94 h 172"/>
                  <a:gd name="T26" fmla="*/ 45 w 99"/>
                  <a:gd name="T27" fmla="*/ 107 h 172"/>
                  <a:gd name="T28" fmla="*/ 61 w 99"/>
                  <a:gd name="T29" fmla="*/ 122 h 172"/>
                  <a:gd name="T30" fmla="*/ 75 w 99"/>
                  <a:gd name="T31" fmla="*/ 137 h 172"/>
                  <a:gd name="T32" fmla="*/ 88 w 99"/>
                  <a:gd name="T33" fmla="*/ 153 h 172"/>
                  <a:gd name="T34" fmla="*/ 99 w 99"/>
                  <a:gd name="T35" fmla="*/ 172 h 172"/>
                  <a:gd name="T36" fmla="*/ 77 w 99"/>
                  <a:gd name="T37" fmla="*/ 172 h 172"/>
                  <a:gd name="T38" fmla="*/ 72 w 99"/>
                  <a:gd name="T39" fmla="*/ 171 h 172"/>
                  <a:gd name="T40" fmla="*/ 69 w 99"/>
                  <a:gd name="T41" fmla="*/ 167 h 172"/>
                  <a:gd name="T42" fmla="*/ 61 w 99"/>
                  <a:gd name="T43" fmla="*/ 153 h 172"/>
                  <a:gd name="T44" fmla="*/ 50 w 99"/>
                  <a:gd name="T45" fmla="*/ 141 h 172"/>
                  <a:gd name="T46" fmla="*/ 38 w 99"/>
                  <a:gd name="T47" fmla="*/ 128 h 172"/>
                  <a:gd name="T48" fmla="*/ 24 w 99"/>
                  <a:gd name="T49" fmla="*/ 115 h 172"/>
                  <a:gd name="T50" fmla="*/ 24 w 99"/>
                  <a:gd name="T51" fmla="*/ 172 h 172"/>
                  <a:gd name="T52" fmla="*/ 5 w 99"/>
                  <a:gd name="T53" fmla="*/ 172 h 172"/>
                  <a:gd name="T54" fmla="*/ 0 w 99"/>
                  <a:gd name="T55" fmla="*/ 167 h 172"/>
                  <a:gd name="T56" fmla="*/ 0 w 99"/>
                  <a:gd name="T57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9" h="172">
                    <a:moveTo>
                      <a:pt x="0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20" y="0"/>
                      <a:pt x="21" y="0"/>
                      <a:pt x="22" y="1"/>
                    </a:cubicBezTo>
                    <a:cubicBezTo>
                      <a:pt x="23" y="2"/>
                      <a:pt x="24" y="4"/>
                      <a:pt x="24" y="6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35" y="92"/>
                      <a:pt x="44" y="83"/>
                      <a:pt x="51" y="74"/>
                    </a:cubicBezTo>
                    <a:cubicBezTo>
                      <a:pt x="58" y="66"/>
                      <a:pt x="65" y="58"/>
                      <a:pt x="70" y="50"/>
                    </a:cubicBezTo>
                    <a:cubicBezTo>
                      <a:pt x="88" y="50"/>
                      <a:pt x="88" y="50"/>
                      <a:pt x="88" y="50"/>
                    </a:cubicBezTo>
                    <a:cubicBezTo>
                      <a:pt x="91" y="50"/>
                      <a:pt x="92" y="52"/>
                      <a:pt x="92" y="54"/>
                    </a:cubicBezTo>
                    <a:cubicBezTo>
                      <a:pt x="92" y="56"/>
                      <a:pt x="91" y="58"/>
                      <a:pt x="90" y="60"/>
                    </a:cubicBezTo>
                    <a:cubicBezTo>
                      <a:pt x="88" y="63"/>
                      <a:pt x="86" y="65"/>
                      <a:pt x="83" y="69"/>
                    </a:cubicBezTo>
                    <a:cubicBezTo>
                      <a:pt x="81" y="73"/>
                      <a:pt x="77" y="77"/>
                      <a:pt x="73" y="81"/>
                    </a:cubicBezTo>
                    <a:cubicBezTo>
                      <a:pt x="69" y="85"/>
                      <a:pt x="65" y="90"/>
                      <a:pt x="60" y="94"/>
                    </a:cubicBezTo>
                    <a:cubicBezTo>
                      <a:pt x="55" y="99"/>
                      <a:pt x="50" y="103"/>
                      <a:pt x="45" y="107"/>
                    </a:cubicBezTo>
                    <a:cubicBezTo>
                      <a:pt x="51" y="112"/>
                      <a:pt x="57" y="117"/>
                      <a:pt x="61" y="122"/>
                    </a:cubicBezTo>
                    <a:cubicBezTo>
                      <a:pt x="66" y="126"/>
                      <a:pt x="71" y="132"/>
                      <a:pt x="75" y="137"/>
                    </a:cubicBezTo>
                    <a:cubicBezTo>
                      <a:pt x="80" y="142"/>
                      <a:pt x="84" y="148"/>
                      <a:pt x="88" y="153"/>
                    </a:cubicBezTo>
                    <a:cubicBezTo>
                      <a:pt x="92" y="159"/>
                      <a:pt x="95" y="166"/>
                      <a:pt x="99" y="172"/>
                    </a:cubicBezTo>
                    <a:cubicBezTo>
                      <a:pt x="77" y="172"/>
                      <a:pt x="77" y="172"/>
                      <a:pt x="77" y="172"/>
                    </a:cubicBezTo>
                    <a:cubicBezTo>
                      <a:pt x="75" y="172"/>
                      <a:pt x="73" y="172"/>
                      <a:pt x="72" y="171"/>
                    </a:cubicBezTo>
                    <a:cubicBezTo>
                      <a:pt x="71" y="170"/>
                      <a:pt x="70" y="169"/>
                      <a:pt x="69" y="167"/>
                    </a:cubicBezTo>
                    <a:cubicBezTo>
                      <a:pt x="67" y="162"/>
                      <a:pt x="64" y="158"/>
                      <a:pt x="61" y="153"/>
                    </a:cubicBezTo>
                    <a:cubicBezTo>
                      <a:pt x="57" y="149"/>
                      <a:pt x="54" y="145"/>
                      <a:pt x="50" y="141"/>
                    </a:cubicBezTo>
                    <a:cubicBezTo>
                      <a:pt x="47" y="137"/>
                      <a:pt x="43" y="132"/>
                      <a:pt x="38" y="128"/>
                    </a:cubicBezTo>
                    <a:cubicBezTo>
                      <a:pt x="34" y="124"/>
                      <a:pt x="29" y="119"/>
                      <a:pt x="24" y="115"/>
                    </a:cubicBezTo>
                    <a:cubicBezTo>
                      <a:pt x="24" y="172"/>
                      <a:pt x="24" y="172"/>
                      <a:pt x="24" y="172"/>
                    </a:cubicBezTo>
                    <a:cubicBezTo>
                      <a:pt x="5" y="172"/>
                      <a:pt x="5" y="172"/>
                      <a:pt x="5" y="172"/>
                    </a:cubicBezTo>
                    <a:cubicBezTo>
                      <a:pt x="2" y="172"/>
                      <a:pt x="0" y="170"/>
                      <a:pt x="0" y="1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1800" dirty="0"/>
              </a:p>
            </p:txBody>
          </p:sp>
          <p:sp>
            <p:nvSpPr>
              <p:cNvPr id="12" name="Freeform 6"/>
              <p:cNvSpPr>
                <a:spLocks noEditPoints="1"/>
              </p:cNvSpPr>
              <p:nvPr/>
            </p:nvSpPr>
            <p:spPr bwMode="black">
              <a:xfrm>
                <a:off x="3444876" y="3198810"/>
                <a:ext cx="360362" cy="487363"/>
              </a:xfrm>
              <a:custGeom>
                <a:avLst/>
                <a:gdLst>
                  <a:gd name="T0" fmla="*/ 23 w 96"/>
                  <a:gd name="T1" fmla="*/ 73 h 128"/>
                  <a:gd name="T2" fmla="*/ 26 w 96"/>
                  <a:gd name="T3" fmla="*/ 90 h 128"/>
                  <a:gd name="T4" fmla="*/ 31 w 96"/>
                  <a:gd name="T5" fmla="*/ 100 h 128"/>
                  <a:gd name="T6" fmla="*/ 42 w 96"/>
                  <a:gd name="T7" fmla="*/ 107 h 128"/>
                  <a:gd name="T8" fmla="*/ 59 w 96"/>
                  <a:gd name="T9" fmla="*/ 109 h 128"/>
                  <a:gd name="T10" fmla="*/ 76 w 96"/>
                  <a:gd name="T11" fmla="*/ 108 h 128"/>
                  <a:gd name="T12" fmla="*/ 87 w 96"/>
                  <a:gd name="T13" fmla="*/ 107 h 128"/>
                  <a:gd name="T14" fmla="*/ 92 w 96"/>
                  <a:gd name="T15" fmla="*/ 112 h 128"/>
                  <a:gd name="T16" fmla="*/ 92 w 96"/>
                  <a:gd name="T17" fmla="*/ 122 h 128"/>
                  <a:gd name="T18" fmla="*/ 77 w 96"/>
                  <a:gd name="T19" fmla="*/ 126 h 128"/>
                  <a:gd name="T20" fmla="*/ 54 w 96"/>
                  <a:gd name="T21" fmla="*/ 128 h 128"/>
                  <a:gd name="T22" fmla="*/ 30 w 96"/>
                  <a:gd name="T23" fmla="*/ 125 h 128"/>
                  <a:gd name="T24" fmla="*/ 13 w 96"/>
                  <a:gd name="T25" fmla="*/ 114 h 128"/>
                  <a:gd name="T26" fmla="*/ 4 w 96"/>
                  <a:gd name="T27" fmla="*/ 94 h 128"/>
                  <a:gd name="T28" fmla="*/ 0 w 96"/>
                  <a:gd name="T29" fmla="*/ 65 h 128"/>
                  <a:gd name="T30" fmla="*/ 4 w 96"/>
                  <a:gd name="T31" fmla="*/ 35 h 128"/>
                  <a:gd name="T32" fmla="*/ 13 w 96"/>
                  <a:gd name="T33" fmla="*/ 15 h 128"/>
                  <a:gd name="T34" fmla="*/ 29 w 96"/>
                  <a:gd name="T35" fmla="*/ 4 h 128"/>
                  <a:gd name="T36" fmla="*/ 51 w 96"/>
                  <a:gd name="T37" fmla="*/ 0 h 128"/>
                  <a:gd name="T38" fmla="*/ 73 w 96"/>
                  <a:gd name="T39" fmla="*/ 4 h 128"/>
                  <a:gd name="T40" fmla="*/ 87 w 96"/>
                  <a:gd name="T41" fmla="*/ 15 h 128"/>
                  <a:gd name="T42" fmla="*/ 94 w 96"/>
                  <a:gd name="T43" fmla="*/ 31 h 128"/>
                  <a:gd name="T44" fmla="*/ 96 w 96"/>
                  <a:gd name="T45" fmla="*/ 50 h 128"/>
                  <a:gd name="T46" fmla="*/ 95 w 96"/>
                  <a:gd name="T47" fmla="*/ 63 h 128"/>
                  <a:gd name="T48" fmla="*/ 94 w 96"/>
                  <a:gd name="T49" fmla="*/ 73 h 128"/>
                  <a:gd name="T50" fmla="*/ 23 w 96"/>
                  <a:gd name="T51" fmla="*/ 73 h 128"/>
                  <a:gd name="T52" fmla="*/ 74 w 96"/>
                  <a:gd name="T53" fmla="*/ 56 h 128"/>
                  <a:gd name="T54" fmla="*/ 74 w 96"/>
                  <a:gd name="T55" fmla="*/ 53 h 128"/>
                  <a:gd name="T56" fmla="*/ 74 w 96"/>
                  <a:gd name="T57" fmla="*/ 49 h 128"/>
                  <a:gd name="T58" fmla="*/ 70 w 96"/>
                  <a:gd name="T59" fmla="*/ 26 h 128"/>
                  <a:gd name="T60" fmla="*/ 51 w 96"/>
                  <a:gd name="T61" fmla="*/ 19 h 128"/>
                  <a:gd name="T62" fmla="*/ 38 w 96"/>
                  <a:gd name="T63" fmla="*/ 21 h 128"/>
                  <a:gd name="T64" fmla="*/ 29 w 96"/>
                  <a:gd name="T65" fmla="*/ 29 h 128"/>
                  <a:gd name="T66" fmla="*/ 25 w 96"/>
                  <a:gd name="T67" fmla="*/ 40 h 128"/>
                  <a:gd name="T68" fmla="*/ 23 w 96"/>
                  <a:gd name="T69" fmla="*/ 56 h 128"/>
                  <a:gd name="T70" fmla="*/ 74 w 96"/>
                  <a:gd name="T71" fmla="*/ 5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6" h="128">
                    <a:moveTo>
                      <a:pt x="23" y="73"/>
                    </a:moveTo>
                    <a:cubicBezTo>
                      <a:pt x="24" y="80"/>
                      <a:pt x="25" y="85"/>
                      <a:pt x="26" y="90"/>
                    </a:cubicBezTo>
                    <a:cubicBezTo>
                      <a:pt x="27" y="94"/>
                      <a:pt x="29" y="98"/>
                      <a:pt x="31" y="100"/>
                    </a:cubicBezTo>
                    <a:cubicBezTo>
                      <a:pt x="34" y="103"/>
                      <a:pt x="37" y="105"/>
                      <a:pt x="42" y="107"/>
                    </a:cubicBezTo>
                    <a:cubicBezTo>
                      <a:pt x="46" y="108"/>
                      <a:pt x="52" y="109"/>
                      <a:pt x="59" y="109"/>
                    </a:cubicBezTo>
                    <a:cubicBezTo>
                      <a:pt x="65" y="109"/>
                      <a:pt x="71" y="108"/>
                      <a:pt x="76" y="108"/>
                    </a:cubicBezTo>
                    <a:cubicBezTo>
                      <a:pt x="81" y="107"/>
                      <a:pt x="85" y="107"/>
                      <a:pt x="87" y="107"/>
                    </a:cubicBezTo>
                    <a:cubicBezTo>
                      <a:pt x="91" y="107"/>
                      <a:pt x="92" y="108"/>
                      <a:pt x="92" y="112"/>
                    </a:cubicBezTo>
                    <a:cubicBezTo>
                      <a:pt x="92" y="122"/>
                      <a:pt x="92" y="122"/>
                      <a:pt x="92" y="122"/>
                    </a:cubicBezTo>
                    <a:cubicBezTo>
                      <a:pt x="89" y="124"/>
                      <a:pt x="83" y="125"/>
                      <a:pt x="77" y="126"/>
                    </a:cubicBezTo>
                    <a:cubicBezTo>
                      <a:pt x="70" y="127"/>
                      <a:pt x="62" y="128"/>
                      <a:pt x="54" y="128"/>
                    </a:cubicBezTo>
                    <a:cubicBezTo>
                      <a:pt x="45" y="128"/>
                      <a:pt x="37" y="127"/>
                      <a:pt x="30" y="125"/>
                    </a:cubicBezTo>
                    <a:cubicBezTo>
                      <a:pt x="23" y="122"/>
                      <a:pt x="18" y="119"/>
                      <a:pt x="13" y="114"/>
                    </a:cubicBezTo>
                    <a:cubicBezTo>
                      <a:pt x="9" y="109"/>
                      <a:pt x="6" y="102"/>
                      <a:pt x="4" y="94"/>
                    </a:cubicBezTo>
                    <a:cubicBezTo>
                      <a:pt x="1" y="86"/>
                      <a:pt x="0" y="76"/>
                      <a:pt x="0" y="65"/>
                    </a:cubicBezTo>
                    <a:cubicBezTo>
                      <a:pt x="0" y="53"/>
                      <a:pt x="1" y="43"/>
                      <a:pt x="4" y="35"/>
                    </a:cubicBezTo>
                    <a:cubicBezTo>
                      <a:pt x="6" y="27"/>
                      <a:pt x="9" y="20"/>
                      <a:pt x="13" y="15"/>
                    </a:cubicBezTo>
                    <a:cubicBezTo>
                      <a:pt x="17" y="10"/>
                      <a:pt x="23" y="6"/>
                      <a:pt x="29" y="4"/>
                    </a:cubicBezTo>
                    <a:cubicBezTo>
                      <a:pt x="35" y="1"/>
                      <a:pt x="42" y="0"/>
                      <a:pt x="51" y="0"/>
                    </a:cubicBezTo>
                    <a:cubicBezTo>
                      <a:pt x="60" y="0"/>
                      <a:pt x="67" y="2"/>
                      <a:pt x="73" y="4"/>
                    </a:cubicBezTo>
                    <a:cubicBezTo>
                      <a:pt x="79" y="7"/>
                      <a:pt x="84" y="10"/>
                      <a:pt x="87" y="15"/>
                    </a:cubicBezTo>
                    <a:cubicBezTo>
                      <a:pt x="91" y="19"/>
                      <a:pt x="93" y="25"/>
                      <a:pt x="94" y="31"/>
                    </a:cubicBezTo>
                    <a:cubicBezTo>
                      <a:pt x="96" y="37"/>
                      <a:pt x="96" y="43"/>
                      <a:pt x="96" y="50"/>
                    </a:cubicBezTo>
                    <a:cubicBezTo>
                      <a:pt x="96" y="55"/>
                      <a:pt x="96" y="59"/>
                      <a:pt x="95" y="63"/>
                    </a:cubicBezTo>
                    <a:cubicBezTo>
                      <a:pt x="95" y="68"/>
                      <a:pt x="94" y="71"/>
                      <a:pt x="94" y="73"/>
                    </a:cubicBezTo>
                    <a:lnTo>
                      <a:pt x="23" y="73"/>
                    </a:lnTo>
                    <a:close/>
                    <a:moveTo>
                      <a:pt x="74" y="56"/>
                    </a:moveTo>
                    <a:cubicBezTo>
                      <a:pt x="74" y="55"/>
                      <a:pt x="74" y="53"/>
                      <a:pt x="74" y="53"/>
                    </a:cubicBezTo>
                    <a:cubicBezTo>
                      <a:pt x="74" y="52"/>
                      <a:pt x="74" y="51"/>
                      <a:pt x="74" y="49"/>
                    </a:cubicBezTo>
                    <a:cubicBezTo>
                      <a:pt x="74" y="39"/>
                      <a:pt x="73" y="32"/>
                      <a:pt x="70" y="26"/>
                    </a:cubicBezTo>
                    <a:cubicBezTo>
                      <a:pt x="67" y="21"/>
                      <a:pt x="60" y="19"/>
                      <a:pt x="51" y="19"/>
                    </a:cubicBezTo>
                    <a:cubicBezTo>
                      <a:pt x="46" y="19"/>
                      <a:pt x="41" y="19"/>
                      <a:pt x="38" y="21"/>
                    </a:cubicBezTo>
                    <a:cubicBezTo>
                      <a:pt x="34" y="23"/>
                      <a:pt x="32" y="25"/>
                      <a:pt x="29" y="29"/>
                    </a:cubicBezTo>
                    <a:cubicBezTo>
                      <a:pt x="27" y="32"/>
                      <a:pt x="26" y="36"/>
                      <a:pt x="25" y="40"/>
                    </a:cubicBezTo>
                    <a:cubicBezTo>
                      <a:pt x="24" y="45"/>
                      <a:pt x="24" y="50"/>
                      <a:pt x="23" y="56"/>
                    </a:cubicBezTo>
                    <a:lnTo>
                      <a:pt x="74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1800" dirty="0"/>
              </a:p>
            </p:txBody>
          </p:sp>
          <p:sp>
            <p:nvSpPr>
              <p:cNvPr id="13" name="Freeform 7"/>
              <p:cNvSpPr>
                <a:spLocks noEditPoints="1"/>
              </p:cNvSpPr>
              <p:nvPr/>
            </p:nvSpPr>
            <p:spPr bwMode="black">
              <a:xfrm>
                <a:off x="3890964" y="3198810"/>
                <a:ext cx="361949" cy="487363"/>
              </a:xfrm>
              <a:custGeom>
                <a:avLst/>
                <a:gdLst>
                  <a:gd name="T0" fmla="*/ 24 w 96"/>
                  <a:gd name="T1" fmla="*/ 73 h 128"/>
                  <a:gd name="T2" fmla="*/ 26 w 96"/>
                  <a:gd name="T3" fmla="*/ 90 h 128"/>
                  <a:gd name="T4" fmla="*/ 31 w 96"/>
                  <a:gd name="T5" fmla="*/ 100 h 128"/>
                  <a:gd name="T6" fmla="*/ 42 w 96"/>
                  <a:gd name="T7" fmla="*/ 107 h 128"/>
                  <a:gd name="T8" fmla="*/ 59 w 96"/>
                  <a:gd name="T9" fmla="*/ 109 h 128"/>
                  <a:gd name="T10" fmla="*/ 76 w 96"/>
                  <a:gd name="T11" fmla="*/ 108 h 128"/>
                  <a:gd name="T12" fmla="*/ 87 w 96"/>
                  <a:gd name="T13" fmla="*/ 107 h 128"/>
                  <a:gd name="T14" fmla="*/ 92 w 96"/>
                  <a:gd name="T15" fmla="*/ 112 h 128"/>
                  <a:gd name="T16" fmla="*/ 92 w 96"/>
                  <a:gd name="T17" fmla="*/ 122 h 128"/>
                  <a:gd name="T18" fmla="*/ 77 w 96"/>
                  <a:gd name="T19" fmla="*/ 126 h 128"/>
                  <a:gd name="T20" fmla="*/ 54 w 96"/>
                  <a:gd name="T21" fmla="*/ 128 h 128"/>
                  <a:gd name="T22" fmla="*/ 30 w 96"/>
                  <a:gd name="T23" fmla="*/ 125 h 128"/>
                  <a:gd name="T24" fmla="*/ 13 w 96"/>
                  <a:gd name="T25" fmla="*/ 114 h 128"/>
                  <a:gd name="T26" fmla="*/ 4 w 96"/>
                  <a:gd name="T27" fmla="*/ 94 h 128"/>
                  <a:gd name="T28" fmla="*/ 0 w 96"/>
                  <a:gd name="T29" fmla="*/ 65 h 128"/>
                  <a:gd name="T30" fmla="*/ 4 w 96"/>
                  <a:gd name="T31" fmla="*/ 35 h 128"/>
                  <a:gd name="T32" fmla="*/ 13 w 96"/>
                  <a:gd name="T33" fmla="*/ 15 h 128"/>
                  <a:gd name="T34" fmla="*/ 29 w 96"/>
                  <a:gd name="T35" fmla="*/ 4 h 128"/>
                  <a:gd name="T36" fmla="*/ 51 w 96"/>
                  <a:gd name="T37" fmla="*/ 0 h 128"/>
                  <a:gd name="T38" fmla="*/ 73 w 96"/>
                  <a:gd name="T39" fmla="*/ 4 h 128"/>
                  <a:gd name="T40" fmla="*/ 87 w 96"/>
                  <a:gd name="T41" fmla="*/ 15 h 128"/>
                  <a:gd name="T42" fmla="*/ 94 w 96"/>
                  <a:gd name="T43" fmla="*/ 31 h 128"/>
                  <a:gd name="T44" fmla="*/ 96 w 96"/>
                  <a:gd name="T45" fmla="*/ 50 h 128"/>
                  <a:gd name="T46" fmla="*/ 96 w 96"/>
                  <a:gd name="T47" fmla="*/ 63 h 128"/>
                  <a:gd name="T48" fmla="*/ 94 w 96"/>
                  <a:gd name="T49" fmla="*/ 73 h 128"/>
                  <a:gd name="T50" fmla="*/ 24 w 96"/>
                  <a:gd name="T51" fmla="*/ 73 h 128"/>
                  <a:gd name="T52" fmla="*/ 74 w 96"/>
                  <a:gd name="T53" fmla="*/ 56 h 128"/>
                  <a:gd name="T54" fmla="*/ 74 w 96"/>
                  <a:gd name="T55" fmla="*/ 53 h 128"/>
                  <a:gd name="T56" fmla="*/ 74 w 96"/>
                  <a:gd name="T57" fmla="*/ 49 h 128"/>
                  <a:gd name="T58" fmla="*/ 70 w 96"/>
                  <a:gd name="T59" fmla="*/ 26 h 128"/>
                  <a:gd name="T60" fmla="*/ 51 w 96"/>
                  <a:gd name="T61" fmla="*/ 19 h 128"/>
                  <a:gd name="T62" fmla="*/ 38 w 96"/>
                  <a:gd name="T63" fmla="*/ 21 h 128"/>
                  <a:gd name="T64" fmla="*/ 30 w 96"/>
                  <a:gd name="T65" fmla="*/ 29 h 128"/>
                  <a:gd name="T66" fmla="*/ 25 w 96"/>
                  <a:gd name="T67" fmla="*/ 40 h 128"/>
                  <a:gd name="T68" fmla="*/ 24 w 96"/>
                  <a:gd name="T69" fmla="*/ 56 h 128"/>
                  <a:gd name="T70" fmla="*/ 74 w 96"/>
                  <a:gd name="T71" fmla="*/ 5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6" h="128">
                    <a:moveTo>
                      <a:pt x="24" y="73"/>
                    </a:moveTo>
                    <a:cubicBezTo>
                      <a:pt x="24" y="80"/>
                      <a:pt x="25" y="85"/>
                      <a:pt x="26" y="90"/>
                    </a:cubicBezTo>
                    <a:cubicBezTo>
                      <a:pt x="27" y="94"/>
                      <a:pt x="29" y="98"/>
                      <a:pt x="31" y="100"/>
                    </a:cubicBezTo>
                    <a:cubicBezTo>
                      <a:pt x="34" y="103"/>
                      <a:pt x="38" y="105"/>
                      <a:pt x="42" y="107"/>
                    </a:cubicBezTo>
                    <a:cubicBezTo>
                      <a:pt x="46" y="108"/>
                      <a:pt x="52" y="109"/>
                      <a:pt x="59" y="109"/>
                    </a:cubicBezTo>
                    <a:cubicBezTo>
                      <a:pt x="66" y="109"/>
                      <a:pt x="71" y="108"/>
                      <a:pt x="76" y="108"/>
                    </a:cubicBezTo>
                    <a:cubicBezTo>
                      <a:pt x="81" y="107"/>
                      <a:pt x="85" y="107"/>
                      <a:pt x="87" y="107"/>
                    </a:cubicBezTo>
                    <a:cubicBezTo>
                      <a:pt x="91" y="107"/>
                      <a:pt x="92" y="108"/>
                      <a:pt x="92" y="112"/>
                    </a:cubicBezTo>
                    <a:cubicBezTo>
                      <a:pt x="92" y="122"/>
                      <a:pt x="92" y="122"/>
                      <a:pt x="92" y="122"/>
                    </a:cubicBezTo>
                    <a:cubicBezTo>
                      <a:pt x="89" y="124"/>
                      <a:pt x="83" y="125"/>
                      <a:pt x="77" y="126"/>
                    </a:cubicBezTo>
                    <a:cubicBezTo>
                      <a:pt x="70" y="127"/>
                      <a:pt x="62" y="128"/>
                      <a:pt x="54" y="128"/>
                    </a:cubicBezTo>
                    <a:cubicBezTo>
                      <a:pt x="45" y="128"/>
                      <a:pt x="37" y="127"/>
                      <a:pt x="30" y="125"/>
                    </a:cubicBezTo>
                    <a:cubicBezTo>
                      <a:pt x="23" y="122"/>
                      <a:pt x="18" y="119"/>
                      <a:pt x="13" y="114"/>
                    </a:cubicBezTo>
                    <a:cubicBezTo>
                      <a:pt x="9" y="109"/>
                      <a:pt x="6" y="102"/>
                      <a:pt x="4" y="94"/>
                    </a:cubicBezTo>
                    <a:cubicBezTo>
                      <a:pt x="2" y="86"/>
                      <a:pt x="0" y="76"/>
                      <a:pt x="0" y="65"/>
                    </a:cubicBezTo>
                    <a:cubicBezTo>
                      <a:pt x="0" y="53"/>
                      <a:pt x="2" y="43"/>
                      <a:pt x="4" y="35"/>
                    </a:cubicBezTo>
                    <a:cubicBezTo>
                      <a:pt x="6" y="27"/>
                      <a:pt x="9" y="20"/>
                      <a:pt x="13" y="15"/>
                    </a:cubicBezTo>
                    <a:cubicBezTo>
                      <a:pt x="17" y="10"/>
                      <a:pt x="23" y="6"/>
                      <a:pt x="29" y="4"/>
                    </a:cubicBezTo>
                    <a:cubicBezTo>
                      <a:pt x="35" y="1"/>
                      <a:pt x="42" y="0"/>
                      <a:pt x="51" y="0"/>
                    </a:cubicBezTo>
                    <a:cubicBezTo>
                      <a:pt x="60" y="0"/>
                      <a:pt x="68" y="2"/>
                      <a:pt x="73" y="4"/>
                    </a:cubicBezTo>
                    <a:cubicBezTo>
                      <a:pt x="79" y="7"/>
                      <a:pt x="84" y="10"/>
                      <a:pt x="87" y="15"/>
                    </a:cubicBezTo>
                    <a:cubicBezTo>
                      <a:pt x="91" y="19"/>
                      <a:pt x="93" y="25"/>
                      <a:pt x="94" y="31"/>
                    </a:cubicBezTo>
                    <a:cubicBezTo>
                      <a:pt x="96" y="37"/>
                      <a:pt x="96" y="43"/>
                      <a:pt x="96" y="50"/>
                    </a:cubicBezTo>
                    <a:cubicBezTo>
                      <a:pt x="96" y="55"/>
                      <a:pt x="96" y="59"/>
                      <a:pt x="96" y="63"/>
                    </a:cubicBezTo>
                    <a:cubicBezTo>
                      <a:pt x="95" y="68"/>
                      <a:pt x="94" y="71"/>
                      <a:pt x="94" y="73"/>
                    </a:cubicBezTo>
                    <a:lnTo>
                      <a:pt x="24" y="73"/>
                    </a:lnTo>
                    <a:close/>
                    <a:moveTo>
                      <a:pt x="74" y="56"/>
                    </a:moveTo>
                    <a:cubicBezTo>
                      <a:pt x="74" y="55"/>
                      <a:pt x="74" y="53"/>
                      <a:pt x="74" y="53"/>
                    </a:cubicBezTo>
                    <a:cubicBezTo>
                      <a:pt x="74" y="52"/>
                      <a:pt x="74" y="51"/>
                      <a:pt x="74" y="49"/>
                    </a:cubicBezTo>
                    <a:cubicBezTo>
                      <a:pt x="74" y="39"/>
                      <a:pt x="73" y="32"/>
                      <a:pt x="70" y="26"/>
                    </a:cubicBezTo>
                    <a:cubicBezTo>
                      <a:pt x="67" y="21"/>
                      <a:pt x="60" y="19"/>
                      <a:pt x="51" y="19"/>
                    </a:cubicBezTo>
                    <a:cubicBezTo>
                      <a:pt x="46" y="19"/>
                      <a:pt x="41" y="19"/>
                      <a:pt x="38" y="21"/>
                    </a:cubicBezTo>
                    <a:cubicBezTo>
                      <a:pt x="34" y="23"/>
                      <a:pt x="32" y="25"/>
                      <a:pt x="30" y="29"/>
                    </a:cubicBezTo>
                    <a:cubicBezTo>
                      <a:pt x="27" y="32"/>
                      <a:pt x="26" y="36"/>
                      <a:pt x="25" y="40"/>
                    </a:cubicBezTo>
                    <a:cubicBezTo>
                      <a:pt x="24" y="45"/>
                      <a:pt x="24" y="50"/>
                      <a:pt x="24" y="56"/>
                    </a:cubicBezTo>
                    <a:lnTo>
                      <a:pt x="74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1800" dirty="0"/>
              </a:p>
            </p:txBody>
          </p:sp>
          <p:sp>
            <p:nvSpPr>
              <p:cNvPr id="14" name="Freeform 8"/>
              <p:cNvSpPr>
                <a:spLocks noEditPoints="1"/>
              </p:cNvSpPr>
              <p:nvPr/>
            </p:nvSpPr>
            <p:spPr bwMode="black">
              <a:xfrm>
                <a:off x="4327526" y="3201985"/>
                <a:ext cx="398462" cy="627062"/>
              </a:xfrm>
              <a:custGeom>
                <a:avLst/>
                <a:gdLst>
                  <a:gd name="T0" fmla="*/ 61 w 106"/>
                  <a:gd name="T1" fmla="*/ 126 h 165"/>
                  <a:gd name="T2" fmla="*/ 44 w 106"/>
                  <a:gd name="T3" fmla="*/ 123 h 165"/>
                  <a:gd name="T4" fmla="*/ 32 w 106"/>
                  <a:gd name="T5" fmla="*/ 118 h 165"/>
                  <a:gd name="T6" fmla="*/ 32 w 106"/>
                  <a:gd name="T7" fmla="*/ 165 h 165"/>
                  <a:gd name="T8" fmla="*/ 14 w 106"/>
                  <a:gd name="T9" fmla="*/ 165 h 165"/>
                  <a:gd name="T10" fmla="*/ 8 w 106"/>
                  <a:gd name="T11" fmla="*/ 160 h 165"/>
                  <a:gd name="T12" fmla="*/ 8 w 106"/>
                  <a:gd name="T13" fmla="*/ 79 h 165"/>
                  <a:gd name="T14" fmla="*/ 8 w 106"/>
                  <a:gd name="T15" fmla="*/ 51 h 165"/>
                  <a:gd name="T16" fmla="*/ 9 w 106"/>
                  <a:gd name="T17" fmla="*/ 22 h 165"/>
                  <a:gd name="T18" fmla="*/ 5 w 106"/>
                  <a:gd name="T19" fmla="*/ 22 h 165"/>
                  <a:gd name="T20" fmla="*/ 0 w 106"/>
                  <a:gd name="T21" fmla="*/ 17 h 165"/>
                  <a:gd name="T22" fmla="*/ 0 w 106"/>
                  <a:gd name="T23" fmla="*/ 5 h 165"/>
                  <a:gd name="T24" fmla="*/ 9 w 106"/>
                  <a:gd name="T25" fmla="*/ 3 h 165"/>
                  <a:gd name="T26" fmla="*/ 21 w 106"/>
                  <a:gd name="T27" fmla="*/ 2 h 165"/>
                  <a:gd name="T28" fmla="*/ 34 w 106"/>
                  <a:gd name="T29" fmla="*/ 1 h 165"/>
                  <a:gd name="T30" fmla="*/ 47 w 106"/>
                  <a:gd name="T31" fmla="*/ 0 h 165"/>
                  <a:gd name="T32" fmla="*/ 74 w 106"/>
                  <a:gd name="T33" fmla="*/ 3 h 165"/>
                  <a:gd name="T34" fmla="*/ 92 w 106"/>
                  <a:gd name="T35" fmla="*/ 14 h 165"/>
                  <a:gd name="T36" fmla="*/ 102 w 106"/>
                  <a:gd name="T37" fmla="*/ 33 h 165"/>
                  <a:gd name="T38" fmla="*/ 106 w 106"/>
                  <a:gd name="T39" fmla="*/ 63 h 165"/>
                  <a:gd name="T40" fmla="*/ 95 w 106"/>
                  <a:gd name="T41" fmla="*/ 111 h 165"/>
                  <a:gd name="T42" fmla="*/ 61 w 106"/>
                  <a:gd name="T43" fmla="*/ 126 h 165"/>
                  <a:gd name="T44" fmla="*/ 54 w 106"/>
                  <a:gd name="T45" fmla="*/ 107 h 165"/>
                  <a:gd name="T46" fmla="*/ 66 w 106"/>
                  <a:gd name="T47" fmla="*/ 105 h 165"/>
                  <a:gd name="T48" fmla="*/ 75 w 106"/>
                  <a:gd name="T49" fmla="*/ 98 h 165"/>
                  <a:gd name="T50" fmla="*/ 80 w 106"/>
                  <a:gd name="T51" fmla="*/ 84 h 165"/>
                  <a:gd name="T52" fmla="*/ 81 w 106"/>
                  <a:gd name="T53" fmla="*/ 63 h 165"/>
                  <a:gd name="T54" fmla="*/ 80 w 106"/>
                  <a:gd name="T55" fmla="*/ 43 h 165"/>
                  <a:gd name="T56" fmla="*/ 75 w 106"/>
                  <a:gd name="T57" fmla="*/ 29 h 165"/>
                  <a:gd name="T58" fmla="*/ 64 w 106"/>
                  <a:gd name="T59" fmla="*/ 22 h 165"/>
                  <a:gd name="T60" fmla="*/ 47 w 106"/>
                  <a:gd name="T61" fmla="*/ 19 h 165"/>
                  <a:gd name="T62" fmla="*/ 40 w 106"/>
                  <a:gd name="T63" fmla="*/ 20 h 165"/>
                  <a:gd name="T64" fmla="*/ 32 w 106"/>
                  <a:gd name="T65" fmla="*/ 20 h 165"/>
                  <a:gd name="T66" fmla="*/ 32 w 106"/>
                  <a:gd name="T67" fmla="*/ 102 h 165"/>
                  <a:gd name="T68" fmla="*/ 42 w 106"/>
                  <a:gd name="T69" fmla="*/ 105 h 165"/>
                  <a:gd name="T70" fmla="*/ 54 w 106"/>
                  <a:gd name="T71" fmla="*/ 10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6" h="165">
                    <a:moveTo>
                      <a:pt x="61" y="126"/>
                    </a:moveTo>
                    <a:cubicBezTo>
                      <a:pt x="54" y="126"/>
                      <a:pt x="48" y="125"/>
                      <a:pt x="44" y="123"/>
                    </a:cubicBezTo>
                    <a:cubicBezTo>
                      <a:pt x="39" y="122"/>
                      <a:pt x="35" y="120"/>
                      <a:pt x="32" y="118"/>
                    </a:cubicBezTo>
                    <a:cubicBezTo>
                      <a:pt x="32" y="165"/>
                      <a:pt x="32" y="165"/>
                      <a:pt x="32" y="165"/>
                    </a:cubicBezTo>
                    <a:cubicBezTo>
                      <a:pt x="14" y="165"/>
                      <a:pt x="14" y="165"/>
                      <a:pt x="14" y="165"/>
                    </a:cubicBezTo>
                    <a:cubicBezTo>
                      <a:pt x="10" y="165"/>
                      <a:pt x="8" y="163"/>
                      <a:pt x="8" y="160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70"/>
                      <a:pt x="8" y="60"/>
                      <a:pt x="8" y="51"/>
                    </a:cubicBezTo>
                    <a:cubicBezTo>
                      <a:pt x="8" y="41"/>
                      <a:pt x="9" y="31"/>
                      <a:pt x="9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2" y="22"/>
                      <a:pt x="0" y="20"/>
                      <a:pt x="0" y="1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5" y="4"/>
                      <a:pt x="9" y="3"/>
                    </a:cubicBezTo>
                    <a:cubicBezTo>
                      <a:pt x="13" y="3"/>
                      <a:pt x="16" y="2"/>
                      <a:pt x="21" y="2"/>
                    </a:cubicBezTo>
                    <a:cubicBezTo>
                      <a:pt x="25" y="2"/>
                      <a:pt x="29" y="1"/>
                      <a:pt x="34" y="1"/>
                    </a:cubicBezTo>
                    <a:cubicBezTo>
                      <a:pt x="38" y="1"/>
                      <a:pt x="43" y="0"/>
                      <a:pt x="47" y="0"/>
                    </a:cubicBezTo>
                    <a:cubicBezTo>
                      <a:pt x="57" y="0"/>
                      <a:pt x="66" y="1"/>
                      <a:pt x="74" y="3"/>
                    </a:cubicBezTo>
                    <a:cubicBezTo>
                      <a:pt x="81" y="5"/>
                      <a:pt x="87" y="9"/>
                      <a:pt x="92" y="14"/>
                    </a:cubicBezTo>
                    <a:cubicBezTo>
                      <a:pt x="97" y="18"/>
                      <a:pt x="100" y="25"/>
                      <a:pt x="102" y="33"/>
                    </a:cubicBezTo>
                    <a:cubicBezTo>
                      <a:pt x="105" y="41"/>
                      <a:pt x="106" y="51"/>
                      <a:pt x="106" y="63"/>
                    </a:cubicBezTo>
                    <a:cubicBezTo>
                      <a:pt x="106" y="84"/>
                      <a:pt x="102" y="100"/>
                      <a:pt x="95" y="111"/>
                    </a:cubicBezTo>
                    <a:cubicBezTo>
                      <a:pt x="87" y="121"/>
                      <a:pt x="76" y="126"/>
                      <a:pt x="61" y="126"/>
                    </a:cubicBezTo>
                    <a:close/>
                    <a:moveTo>
                      <a:pt x="54" y="107"/>
                    </a:moveTo>
                    <a:cubicBezTo>
                      <a:pt x="59" y="107"/>
                      <a:pt x="63" y="106"/>
                      <a:pt x="66" y="105"/>
                    </a:cubicBezTo>
                    <a:cubicBezTo>
                      <a:pt x="70" y="103"/>
                      <a:pt x="73" y="101"/>
                      <a:pt x="75" y="98"/>
                    </a:cubicBezTo>
                    <a:cubicBezTo>
                      <a:pt x="77" y="94"/>
                      <a:pt x="79" y="90"/>
                      <a:pt x="80" y="84"/>
                    </a:cubicBezTo>
                    <a:cubicBezTo>
                      <a:pt x="81" y="78"/>
                      <a:pt x="81" y="71"/>
                      <a:pt x="81" y="63"/>
                    </a:cubicBezTo>
                    <a:cubicBezTo>
                      <a:pt x="81" y="55"/>
                      <a:pt x="81" y="48"/>
                      <a:pt x="80" y="43"/>
                    </a:cubicBezTo>
                    <a:cubicBezTo>
                      <a:pt x="79" y="37"/>
                      <a:pt x="77" y="33"/>
                      <a:pt x="75" y="29"/>
                    </a:cubicBezTo>
                    <a:cubicBezTo>
                      <a:pt x="72" y="26"/>
                      <a:pt x="69" y="23"/>
                      <a:pt x="64" y="22"/>
                    </a:cubicBezTo>
                    <a:cubicBezTo>
                      <a:pt x="60" y="20"/>
                      <a:pt x="54" y="19"/>
                      <a:pt x="47" y="19"/>
                    </a:cubicBezTo>
                    <a:cubicBezTo>
                      <a:pt x="45" y="19"/>
                      <a:pt x="43" y="19"/>
                      <a:pt x="40" y="20"/>
                    </a:cubicBezTo>
                    <a:cubicBezTo>
                      <a:pt x="37" y="20"/>
                      <a:pt x="34" y="20"/>
                      <a:pt x="32" y="20"/>
                    </a:cubicBezTo>
                    <a:cubicBezTo>
                      <a:pt x="32" y="102"/>
                      <a:pt x="32" y="102"/>
                      <a:pt x="32" y="102"/>
                    </a:cubicBezTo>
                    <a:cubicBezTo>
                      <a:pt x="35" y="103"/>
                      <a:pt x="39" y="104"/>
                      <a:pt x="42" y="105"/>
                    </a:cubicBezTo>
                    <a:cubicBezTo>
                      <a:pt x="45" y="106"/>
                      <a:pt x="49" y="107"/>
                      <a:pt x="54" y="1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1800" dirty="0"/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black">
              <a:xfrm>
                <a:off x="5006974" y="3206748"/>
                <a:ext cx="236539" cy="466723"/>
              </a:xfrm>
              <a:custGeom>
                <a:avLst/>
                <a:gdLst>
                  <a:gd name="T0" fmla="*/ 55 w 63"/>
                  <a:gd name="T1" fmla="*/ 0 h 123"/>
                  <a:gd name="T2" fmla="*/ 62 w 63"/>
                  <a:gd name="T3" fmla="*/ 2 h 123"/>
                  <a:gd name="T4" fmla="*/ 63 w 63"/>
                  <a:gd name="T5" fmla="*/ 6 h 123"/>
                  <a:gd name="T6" fmla="*/ 63 w 63"/>
                  <a:gd name="T7" fmla="*/ 22 h 123"/>
                  <a:gd name="T8" fmla="*/ 60 w 63"/>
                  <a:gd name="T9" fmla="*/ 22 h 123"/>
                  <a:gd name="T10" fmla="*/ 57 w 63"/>
                  <a:gd name="T11" fmla="*/ 22 h 123"/>
                  <a:gd name="T12" fmla="*/ 39 w 63"/>
                  <a:gd name="T13" fmla="*/ 25 h 123"/>
                  <a:gd name="T14" fmla="*/ 24 w 63"/>
                  <a:gd name="T15" fmla="*/ 36 h 123"/>
                  <a:gd name="T16" fmla="*/ 24 w 63"/>
                  <a:gd name="T17" fmla="*/ 123 h 123"/>
                  <a:gd name="T18" fmla="*/ 5 w 63"/>
                  <a:gd name="T19" fmla="*/ 123 h 123"/>
                  <a:gd name="T20" fmla="*/ 0 w 63"/>
                  <a:gd name="T21" fmla="*/ 118 h 123"/>
                  <a:gd name="T22" fmla="*/ 0 w 63"/>
                  <a:gd name="T23" fmla="*/ 1 h 123"/>
                  <a:gd name="T24" fmla="*/ 14 w 63"/>
                  <a:gd name="T25" fmla="*/ 1 h 123"/>
                  <a:gd name="T26" fmla="*/ 19 w 63"/>
                  <a:gd name="T27" fmla="*/ 2 h 123"/>
                  <a:gd name="T28" fmla="*/ 21 w 63"/>
                  <a:gd name="T29" fmla="*/ 7 h 123"/>
                  <a:gd name="T30" fmla="*/ 22 w 63"/>
                  <a:gd name="T31" fmla="*/ 18 h 123"/>
                  <a:gd name="T32" fmla="*/ 36 w 63"/>
                  <a:gd name="T33" fmla="*/ 6 h 123"/>
                  <a:gd name="T34" fmla="*/ 55 w 63"/>
                  <a:gd name="T3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123">
                    <a:moveTo>
                      <a:pt x="55" y="0"/>
                    </a:moveTo>
                    <a:cubicBezTo>
                      <a:pt x="58" y="0"/>
                      <a:pt x="60" y="1"/>
                      <a:pt x="62" y="2"/>
                    </a:cubicBezTo>
                    <a:cubicBezTo>
                      <a:pt x="63" y="3"/>
                      <a:pt x="63" y="4"/>
                      <a:pt x="63" y="6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2" y="22"/>
                      <a:pt x="61" y="22"/>
                      <a:pt x="60" y="22"/>
                    </a:cubicBezTo>
                    <a:cubicBezTo>
                      <a:pt x="59" y="22"/>
                      <a:pt x="58" y="22"/>
                      <a:pt x="57" y="22"/>
                    </a:cubicBezTo>
                    <a:cubicBezTo>
                      <a:pt x="50" y="22"/>
                      <a:pt x="44" y="23"/>
                      <a:pt x="39" y="25"/>
                    </a:cubicBezTo>
                    <a:cubicBezTo>
                      <a:pt x="34" y="27"/>
                      <a:pt x="29" y="31"/>
                      <a:pt x="24" y="36"/>
                    </a:cubicBezTo>
                    <a:cubicBezTo>
                      <a:pt x="24" y="123"/>
                      <a:pt x="24" y="123"/>
                      <a:pt x="24" y="123"/>
                    </a:cubicBezTo>
                    <a:cubicBezTo>
                      <a:pt x="5" y="123"/>
                      <a:pt x="5" y="123"/>
                      <a:pt x="5" y="123"/>
                    </a:cubicBezTo>
                    <a:cubicBezTo>
                      <a:pt x="2" y="123"/>
                      <a:pt x="0" y="121"/>
                      <a:pt x="0" y="11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6" y="1"/>
                      <a:pt x="18" y="2"/>
                      <a:pt x="19" y="2"/>
                    </a:cubicBezTo>
                    <a:cubicBezTo>
                      <a:pt x="20" y="3"/>
                      <a:pt x="21" y="5"/>
                      <a:pt x="21" y="7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6" y="13"/>
                      <a:pt x="30" y="9"/>
                      <a:pt x="36" y="6"/>
                    </a:cubicBezTo>
                    <a:cubicBezTo>
                      <a:pt x="42" y="2"/>
                      <a:pt x="48" y="0"/>
                      <a:pt x="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1800" dirty="0"/>
              </a:p>
            </p:txBody>
          </p:sp>
          <p:sp>
            <p:nvSpPr>
              <p:cNvPr id="16" name="Freeform 10"/>
              <p:cNvSpPr>
                <a:spLocks noEditPoints="1"/>
              </p:cNvSpPr>
              <p:nvPr/>
            </p:nvSpPr>
            <p:spPr bwMode="black">
              <a:xfrm>
                <a:off x="5295902" y="3198810"/>
                <a:ext cx="360362" cy="487363"/>
              </a:xfrm>
              <a:custGeom>
                <a:avLst/>
                <a:gdLst>
                  <a:gd name="T0" fmla="*/ 23 w 96"/>
                  <a:gd name="T1" fmla="*/ 73 h 128"/>
                  <a:gd name="T2" fmla="*/ 25 w 96"/>
                  <a:gd name="T3" fmla="*/ 90 h 128"/>
                  <a:gd name="T4" fmla="*/ 31 w 96"/>
                  <a:gd name="T5" fmla="*/ 100 h 128"/>
                  <a:gd name="T6" fmla="*/ 42 w 96"/>
                  <a:gd name="T7" fmla="*/ 107 h 128"/>
                  <a:gd name="T8" fmla="*/ 59 w 96"/>
                  <a:gd name="T9" fmla="*/ 109 h 128"/>
                  <a:gd name="T10" fmla="*/ 76 w 96"/>
                  <a:gd name="T11" fmla="*/ 108 h 128"/>
                  <a:gd name="T12" fmla="*/ 87 w 96"/>
                  <a:gd name="T13" fmla="*/ 107 h 128"/>
                  <a:gd name="T14" fmla="*/ 92 w 96"/>
                  <a:gd name="T15" fmla="*/ 112 h 128"/>
                  <a:gd name="T16" fmla="*/ 92 w 96"/>
                  <a:gd name="T17" fmla="*/ 122 h 128"/>
                  <a:gd name="T18" fmla="*/ 76 w 96"/>
                  <a:gd name="T19" fmla="*/ 126 h 128"/>
                  <a:gd name="T20" fmla="*/ 53 w 96"/>
                  <a:gd name="T21" fmla="*/ 128 h 128"/>
                  <a:gd name="T22" fmla="*/ 30 w 96"/>
                  <a:gd name="T23" fmla="*/ 125 h 128"/>
                  <a:gd name="T24" fmla="*/ 13 w 96"/>
                  <a:gd name="T25" fmla="*/ 114 h 128"/>
                  <a:gd name="T26" fmla="*/ 3 w 96"/>
                  <a:gd name="T27" fmla="*/ 94 h 128"/>
                  <a:gd name="T28" fmla="*/ 0 w 96"/>
                  <a:gd name="T29" fmla="*/ 65 h 128"/>
                  <a:gd name="T30" fmla="*/ 3 w 96"/>
                  <a:gd name="T31" fmla="*/ 35 h 128"/>
                  <a:gd name="T32" fmla="*/ 13 w 96"/>
                  <a:gd name="T33" fmla="*/ 15 h 128"/>
                  <a:gd name="T34" fmla="*/ 28 w 96"/>
                  <a:gd name="T35" fmla="*/ 4 h 128"/>
                  <a:gd name="T36" fmla="*/ 50 w 96"/>
                  <a:gd name="T37" fmla="*/ 0 h 128"/>
                  <a:gd name="T38" fmla="*/ 73 w 96"/>
                  <a:gd name="T39" fmla="*/ 4 h 128"/>
                  <a:gd name="T40" fmla="*/ 87 w 96"/>
                  <a:gd name="T41" fmla="*/ 15 h 128"/>
                  <a:gd name="T42" fmla="*/ 94 w 96"/>
                  <a:gd name="T43" fmla="*/ 31 h 128"/>
                  <a:gd name="T44" fmla="*/ 96 w 96"/>
                  <a:gd name="T45" fmla="*/ 50 h 128"/>
                  <a:gd name="T46" fmla="*/ 95 w 96"/>
                  <a:gd name="T47" fmla="*/ 63 h 128"/>
                  <a:gd name="T48" fmla="*/ 93 w 96"/>
                  <a:gd name="T49" fmla="*/ 73 h 128"/>
                  <a:gd name="T50" fmla="*/ 23 w 96"/>
                  <a:gd name="T51" fmla="*/ 73 h 128"/>
                  <a:gd name="T52" fmla="*/ 74 w 96"/>
                  <a:gd name="T53" fmla="*/ 56 h 128"/>
                  <a:gd name="T54" fmla="*/ 74 w 96"/>
                  <a:gd name="T55" fmla="*/ 53 h 128"/>
                  <a:gd name="T56" fmla="*/ 74 w 96"/>
                  <a:gd name="T57" fmla="*/ 49 h 128"/>
                  <a:gd name="T58" fmla="*/ 69 w 96"/>
                  <a:gd name="T59" fmla="*/ 26 h 128"/>
                  <a:gd name="T60" fmla="*/ 51 w 96"/>
                  <a:gd name="T61" fmla="*/ 19 h 128"/>
                  <a:gd name="T62" fmla="*/ 38 w 96"/>
                  <a:gd name="T63" fmla="*/ 21 h 128"/>
                  <a:gd name="T64" fmla="*/ 29 w 96"/>
                  <a:gd name="T65" fmla="*/ 29 h 128"/>
                  <a:gd name="T66" fmla="*/ 25 w 96"/>
                  <a:gd name="T67" fmla="*/ 40 h 128"/>
                  <a:gd name="T68" fmla="*/ 23 w 96"/>
                  <a:gd name="T69" fmla="*/ 56 h 128"/>
                  <a:gd name="T70" fmla="*/ 74 w 96"/>
                  <a:gd name="T71" fmla="*/ 5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6" h="128">
                    <a:moveTo>
                      <a:pt x="23" y="73"/>
                    </a:moveTo>
                    <a:cubicBezTo>
                      <a:pt x="24" y="80"/>
                      <a:pt x="24" y="85"/>
                      <a:pt x="25" y="90"/>
                    </a:cubicBezTo>
                    <a:cubicBezTo>
                      <a:pt x="26" y="94"/>
                      <a:pt x="28" y="98"/>
                      <a:pt x="31" y="100"/>
                    </a:cubicBezTo>
                    <a:cubicBezTo>
                      <a:pt x="34" y="103"/>
                      <a:pt x="37" y="105"/>
                      <a:pt x="42" y="107"/>
                    </a:cubicBezTo>
                    <a:cubicBezTo>
                      <a:pt x="46" y="108"/>
                      <a:pt x="52" y="109"/>
                      <a:pt x="59" y="109"/>
                    </a:cubicBezTo>
                    <a:cubicBezTo>
                      <a:pt x="65" y="109"/>
                      <a:pt x="71" y="108"/>
                      <a:pt x="76" y="108"/>
                    </a:cubicBezTo>
                    <a:cubicBezTo>
                      <a:pt x="81" y="107"/>
                      <a:pt x="85" y="107"/>
                      <a:pt x="87" y="107"/>
                    </a:cubicBezTo>
                    <a:cubicBezTo>
                      <a:pt x="90" y="107"/>
                      <a:pt x="92" y="108"/>
                      <a:pt x="92" y="112"/>
                    </a:cubicBezTo>
                    <a:cubicBezTo>
                      <a:pt x="92" y="122"/>
                      <a:pt x="92" y="122"/>
                      <a:pt x="92" y="122"/>
                    </a:cubicBezTo>
                    <a:cubicBezTo>
                      <a:pt x="88" y="124"/>
                      <a:pt x="83" y="125"/>
                      <a:pt x="76" y="126"/>
                    </a:cubicBezTo>
                    <a:cubicBezTo>
                      <a:pt x="70" y="127"/>
                      <a:pt x="62" y="128"/>
                      <a:pt x="53" y="128"/>
                    </a:cubicBezTo>
                    <a:cubicBezTo>
                      <a:pt x="44" y="128"/>
                      <a:pt x="36" y="127"/>
                      <a:pt x="30" y="125"/>
                    </a:cubicBezTo>
                    <a:cubicBezTo>
                      <a:pt x="23" y="122"/>
                      <a:pt x="17" y="119"/>
                      <a:pt x="13" y="114"/>
                    </a:cubicBezTo>
                    <a:cubicBezTo>
                      <a:pt x="9" y="109"/>
                      <a:pt x="5" y="102"/>
                      <a:pt x="3" y="94"/>
                    </a:cubicBezTo>
                    <a:cubicBezTo>
                      <a:pt x="1" y="86"/>
                      <a:pt x="0" y="76"/>
                      <a:pt x="0" y="65"/>
                    </a:cubicBezTo>
                    <a:cubicBezTo>
                      <a:pt x="0" y="53"/>
                      <a:pt x="1" y="43"/>
                      <a:pt x="3" y="35"/>
                    </a:cubicBezTo>
                    <a:cubicBezTo>
                      <a:pt x="5" y="27"/>
                      <a:pt x="9" y="20"/>
                      <a:pt x="13" y="15"/>
                    </a:cubicBezTo>
                    <a:cubicBezTo>
                      <a:pt x="17" y="10"/>
                      <a:pt x="22" y="6"/>
                      <a:pt x="28" y="4"/>
                    </a:cubicBezTo>
                    <a:cubicBezTo>
                      <a:pt x="35" y="1"/>
                      <a:pt x="42" y="0"/>
                      <a:pt x="50" y="0"/>
                    </a:cubicBezTo>
                    <a:cubicBezTo>
                      <a:pt x="60" y="0"/>
                      <a:pt x="67" y="2"/>
                      <a:pt x="73" y="4"/>
                    </a:cubicBezTo>
                    <a:cubicBezTo>
                      <a:pt x="79" y="7"/>
                      <a:pt x="84" y="10"/>
                      <a:pt x="87" y="15"/>
                    </a:cubicBezTo>
                    <a:cubicBezTo>
                      <a:pt x="90" y="19"/>
                      <a:pt x="93" y="25"/>
                      <a:pt x="94" y="31"/>
                    </a:cubicBezTo>
                    <a:cubicBezTo>
                      <a:pt x="95" y="37"/>
                      <a:pt x="96" y="43"/>
                      <a:pt x="96" y="50"/>
                    </a:cubicBezTo>
                    <a:cubicBezTo>
                      <a:pt x="96" y="55"/>
                      <a:pt x="96" y="59"/>
                      <a:pt x="95" y="63"/>
                    </a:cubicBezTo>
                    <a:cubicBezTo>
                      <a:pt x="95" y="68"/>
                      <a:pt x="94" y="71"/>
                      <a:pt x="93" y="73"/>
                    </a:cubicBezTo>
                    <a:lnTo>
                      <a:pt x="23" y="73"/>
                    </a:lnTo>
                    <a:close/>
                    <a:moveTo>
                      <a:pt x="74" y="56"/>
                    </a:moveTo>
                    <a:cubicBezTo>
                      <a:pt x="74" y="55"/>
                      <a:pt x="74" y="53"/>
                      <a:pt x="74" y="53"/>
                    </a:cubicBezTo>
                    <a:cubicBezTo>
                      <a:pt x="74" y="52"/>
                      <a:pt x="74" y="51"/>
                      <a:pt x="74" y="49"/>
                    </a:cubicBezTo>
                    <a:cubicBezTo>
                      <a:pt x="74" y="39"/>
                      <a:pt x="73" y="32"/>
                      <a:pt x="69" y="26"/>
                    </a:cubicBezTo>
                    <a:cubicBezTo>
                      <a:pt x="66" y="21"/>
                      <a:pt x="60" y="19"/>
                      <a:pt x="51" y="19"/>
                    </a:cubicBezTo>
                    <a:cubicBezTo>
                      <a:pt x="46" y="19"/>
                      <a:pt x="41" y="19"/>
                      <a:pt x="38" y="21"/>
                    </a:cubicBezTo>
                    <a:cubicBezTo>
                      <a:pt x="34" y="23"/>
                      <a:pt x="31" y="25"/>
                      <a:pt x="29" y="29"/>
                    </a:cubicBezTo>
                    <a:cubicBezTo>
                      <a:pt x="27" y="32"/>
                      <a:pt x="26" y="36"/>
                      <a:pt x="25" y="40"/>
                    </a:cubicBezTo>
                    <a:cubicBezTo>
                      <a:pt x="24" y="45"/>
                      <a:pt x="23" y="50"/>
                      <a:pt x="23" y="56"/>
                    </a:cubicBezTo>
                    <a:lnTo>
                      <a:pt x="74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1800" dirty="0"/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black">
              <a:xfrm>
                <a:off x="5746750" y="3040059"/>
                <a:ext cx="109537" cy="633412"/>
              </a:xfrm>
              <a:custGeom>
                <a:avLst/>
                <a:gdLst>
                  <a:gd name="T0" fmla="*/ 15 w 29"/>
                  <a:gd name="T1" fmla="*/ 26 h 167"/>
                  <a:gd name="T2" fmla="*/ 3 w 29"/>
                  <a:gd name="T3" fmla="*/ 23 h 167"/>
                  <a:gd name="T4" fmla="*/ 0 w 29"/>
                  <a:gd name="T5" fmla="*/ 13 h 167"/>
                  <a:gd name="T6" fmla="*/ 3 w 29"/>
                  <a:gd name="T7" fmla="*/ 3 h 167"/>
                  <a:gd name="T8" fmla="*/ 15 w 29"/>
                  <a:gd name="T9" fmla="*/ 0 h 167"/>
                  <a:gd name="T10" fmla="*/ 26 w 29"/>
                  <a:gd name="T11" fmla="*/ 3 h 167"/>
                  <a:gd name="T12" fmla="*/ 29 w 29"/>
                  <a:gd name="T13" fmla="*/ 13 h 167"/>
                  <a:gd name="T14" fmla="*/ 26 w 29"/>
                  <a:gd name="T15" fmla="*/ 23 h 167"/>
                  <a:gd name="T16" fmla="*/ 15 w 29"/>
                  <a:gd name="T17" fmla="*/ 26 h 167"/>
                  <a:gd name="T18" fmla="*/ 27 w 29"/>
                  <a:gd name="T19" fmla="*/ 167 h 167"/>
                  <a:gd name="T20" fmla="*/ 8 w 29"/>
                  <a:gd name="T21" fmla="*/ 167 h 167"/>
                  <a:gd name="T22" fmla="*/ 3 w 29"/>
                  <a:gd name="T23" fmla="*/ 162 h 167"/>
                  <a:gd name="T24" fmla="*/ 3 w 29"/>
                  <a:gd name="T25" fmla="*/ 45 h 167"/>
                  <a:gd name="T26" fmla="*/ 21 w 29"/>
                  <a:gd name="T27" fmla="*/ 45 h 167"/>
                  <a:gd name="T28" fmla="*/ 27 w 29"/>
                  <a:gd name="T29" fmla="*/ 51 h 167"/>
                  <a:gd name="T30" fmla="*/ 27 w 29"/>
                  <a:gd name="T31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" h="167">
                    <a:moveTo>
                      <a:pt x="15" y="26"/>
                    </a:moveTo>
                    <a:cubicBezTo>
                      <a:pt x="9" y="26"/>
                      <a:pt x="5" y="25"/>
                      <a:pt x="3" y="23"/>
                    </a:cubicBezTo>
                    <a:cubicBezTo>
                      <a:pt x="1" y="21"/>
                      <a:pt x="0" y="18"/>
                      <a:pt x="0" y="13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5" y="1"/>
                      <a:pt x="9" y="0"/>
                      <a:pt x="15" y="0"/>
                    </a:cubicBezTo>
                    <a:cubicBezTo>
                      <a:pt x="20" y="0"/>
                      <a:pt x="23" y="1"/>
                      <a:pt x="26" y="3"/>
                    </a:cubicBezTo>
                    <a:cubicBezTo>
                      <a:pt x="28" y="5"/>
                      <a:pt x="29" y="8"/>
                      <a:pt x="29" y="13"/>
                    </a:cubicBezTo>
                    <a:cubicBezTo>
                      <a:pt x="29" y="18"/>
                      <a:pt x="28" y="21"/>
                      <a:pt x="26" y="23"/>
                    </a:cubicBezTo>
                    <a:cubicBezTo>
                      <a:pt x="23" y="25"/>
                      <a:pt x="20" y="26"/>
                      <a:pt x="15" y="26"/>
                    </a:cubicBezTo>
                    <a:close/>
                    <a:moveTo>
                      <a:pt x="27" y="167"/>
                    </a:moveTo>
                    <a:cubicBezTo>
                      <a:pt x="8" y="167"/>
                      <a:pt x="8" y="167"/>
                      <a:pt x="8" y="167"/>
                    </a:cubicBezTo>
                    <a:cubicBezTo>
                      <a:pt x="4" y="167"/>
                      <a:pt x="3" y="165"/>
                      <a:pt x="3" y="162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5" y="45"/>
                      <a:pt x="27" y="47"/>
                      <a:pt x="27" y="51"/>
                    </a:cubicBezTo>
                    <a:lnTo>
                      <a:pt x="27" y="1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1800" dirty="0"/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black">
              <a:xfrm>
                <a:off x="5961062" y="3201985"/>
                <a:ext cx="363537" cy="471486"/>
              </a:xfrm>
              <a:custGeom>
                <a:avLst/>
                <a:gdLst>
                  <a:gd name="T0" fmla="*/ 5 w 97"/>
                  <a:gd name="T1" fmla="*/ 124 h 124"/>
                  <a:gd name="T2" fmla="*/ 0 w 97"/>
                  <a:gd name="T3" fmla="*/ 119 h 124"/>
                  <a:gd name="T4" fmla="*/ 0 w 97"/>
                  <a:gd name="T5" fmla="*/ 2 h 124"/>
                  <a:gd name="T6" fmla="*/ 14 w 97"/>
                  <a:gd name="T7" fmla="*/ 2 h 124"/>
                  <a:gd name="T8" fmla="*/ 19 w 97"/>
                  <a:gd name="T9" fmla="*/ 3 h 124"/>
                  <a:gd name="T10" fmla="*/ 21 w 97"/>
                  <a:gd name="T11" fmla="*/ 8 h 124"/>
                  <a:gd name="T12" fmla="*/ 22 w 97"/>
                  <a:gd name="T13" fmla="*/ 16 h 124"/>
                  <a:gd name="T14" fmla="*/ 60 w 97"/>
                  <a:gd name="T15" fmla="*/ 0 h 124"/>
                  <a:gd name="T16" fmla="*/ 88 w 97"/>
                  <a:gd name="T17" fmla="*/ 11 h 124"/>
                  <a:gd name="T18" fmla="*/ 97 w 97"/>
                  <a:gd name="T19" fmla="*/ 41 h 124"/>
                  <a:gd name="T20" fmla="*/ 97 w 97"/>
                  <a:gd name="T21" fmla="*/ 124 h 124"/>
                  <a:gd name="T22" fmla="*/ 78 w 97"/>
                  <a:gd name="T23" fmla="*/ 124 h 124"/>
                  <a:gd name="T24" fmla="*/ 74 w 97"/>
                  <a:gd name="T25" fmla="*/ 123 h 124"/>
                  <a:gd name="T26" fmla="*/ 72 w 97"/>
                  <a:gd name="T27" fmla="*/ 119 h 124"/>
                  <a:gd name="T28" fmla="*/ 72 w 97"/>
                  <a:gd name="T29" fmla="*/ 43 h 124"/>
                  <a:gd name="T30" fmla="*/ 67 w 97"/>
                  <a:gd name="T31" fmla="*/ 25 h 124"/>
                  <a:gd name="T32" fmla="*/ 52 w 97"/>
                  <a:gd name="T33" fmla="*/ 20 h 124"/>
                  <a:gd name="T34" fmla="*/ 35 w 97"/>
                  <a:gd name="T35" fmla="*/ 24 h 124"/>
                  <a:gd name="T36" fmla="*/ 24 w 97"/>
                  <a:gd name="T37" fmla="*/ 32 h 124"/>
                  <a:gd name="T38" fmla="*/ 24 w 97"/>
                  <a:gd name="T39" fmla="*/ 124 h 124"/>
                  <a:gd name="T40" fmla="*/ 5 w 97"/>
                  <a:gd name="T41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7" h="124">
                    <a:moveTo>
                      <a:pt x="5" y="124"/>
                    </a:moveTo>
                    <a:cubicBezTo>
                      <a:pt x="1" y="124"/>
                      <a:pt x="0" y="122"/>
                      <a:pt x="0" y="11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6" y="2"/>
                      <a:pt x="17" y="3"/>
                      <a:pt x="19" y="3"/>
                    </a:cubicBezTo>
                    <a:cubicBezTo>
                      <a:pt x="20" y="4"/>
                      <a:pt x="21" y="6"/>
                      <a:pt x="21" y="8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32" y="5"/>
                      <a:pt x="45" y="0"/>
                      <a:pt x="60" y="0"/>
                    </a:cubicBezTo>
                    <a:cubicBezTo>
                      <a:pt x="73" y="0"/>
                      <a:pt x="83" y="3"/>
                      <a:pt x="88" y="11"/>
                    </a:cubicBezTo>
                    <a:cubicBezTo>
                      <a:pt x="94" y="19"/>
                      <a:pt x="97" y="29"/>
                      <a:pt x="97" y="41"/>
                    </a:cubicBezTo>
                    <a:cubicBezTo>
                      <a:pt x="97" y="124"/>
                      <a:pt x="97" y="124"/>
                      <a:pt x="97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6" y="124"/>
                      <a:pt x="75" y="124"/>
                      <a:pt x="74" y="123"/>
                    </a:cubicBezTo>
                    <a:cubicBezTo>
                      <a:pt x="73" y="122"/>
                      <a:pt x="72" y="121"/>
                      <a:pt x="72" y="119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2" y="35"/>
                      <a:pt x="71" y="29"/>
                      <a:pt x="67" y="25"/>
                    </a:cubicBezTo>
                    <a:cubicBezTo>
                      <a:pt x="63" y="22"/>
                      <a:pt x="58" y="20"/>
                      <a:pt x="52" y="20"/>
                    </a:cubicBezTo>
                    <a:cubicBezTo>
                      <a:pt x="45" y="20"/>
                      <a:pt x="39" y="21"/>
                      <a:pt x="35" y="24"/>
                    </a:cubicBezTo>
                    <a:cubicBezTo>
                      <a:pt x="30" y="27"/>
                      <a:pt x="27" y="29"/>
                      <a:pt x="24" y="32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5" y="1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1800" dirty="0"/>
              </a:p>
            </p:txBody>
          </p:sp>
          <p:sp>
            <p:nvSpPr>
              <p:cNvPr id="19" name="Freeform 13"/>
              <p:cNvSpPr>
                <a:spLocks/>
              </p:cNvSpPr>
              <p:nvPr/>
            </p:nvSpPr>
            <p:spPr bwMode="black">
              <a:xfrm>
                <a:off x="6400799" y="3209923"/>
                <a:ext cx="379414" cy="463551"/>
              </a:xfrm>
              <a:custGeom>
                <a:avLst/>
                <a:gdLst>
                  <a:gd name="T0" fmla="*/ 43 w 101"/>
                  <a:gd name="T1" fmla="*/ 122 h 122"/>
                  <a:gd name="T2" fmla="*/ 38 w 101"/>
                  <a:gd name="T3" fmla="*/ 121 h 122"/>
                  <a:gd name="T4" fmla="*/ 36 w 101"/>
                  <a:gd name="T5" fmla="*/ 117 h 122"/>
                  <a:gd name="T6" fmla="*/ 13 w 101"/>
                  <a:gd name="T7" fmla="*/ 59 h 122"/>
                  <a:gd name="T8" fmla="*/ 0 w 101"/>
                  <a:gd name="T9" fmla="*/ 0 h 122"/>
                  <a:gd name="T10" fmla="*/ 20 w 101"/>
                  <a:gd name="T11" fmla="*/ 0 h 122"/>
                  <a:gd name="T12" fmla="*/ 25 w 101"/>
                  <a:gd name="T13" fmla="*/ 6 h 122"/>
                  <a:gd name="T14" fmla="*/ 29 w 101"/>
                  <a:gd name="T15" fmla="*/ 30 h 122"/>
                  <a:gd name="T16" fmla="*/ 35 w 101"/>
                  <a:gd name="T17" fmla="*/ 55 h 122"/>
                  <a:gd name="T18" fmla="*/ 43 w 101"/>
                  <a:gd name="T19" fmla="*/ 79 h 122"/>
                  <a:gd name="T20" fmla="*/ 51 w 101"/>
                  <a:gd name="T21" fmla="*/ 101 h 122"/>
                  <a:gd name="T22" fmla="*/ 60 w 101"/>
                  <a:gd name="T23" fmla="*/ 78 h 122"/>
                  <a:gd name="T24" fmla="*/ 67 w 101"/>
                  <a:gd name="T25" fmla="*/ 52 h 122"/>
                  <a:gd name="T26" fmla="*/ 74 w 101"/>
                  <a:gd name="T27" fmla="*/ 25 h 122"/>
                  <a:gd name="T28" fmla="*/ 78 w 101"/>
                  <a:gd name="T29" fmla="*/ 0 h 122"/>
                  <a:gd name="T30" fmla="*/ 96 w 101"/>
                  <a:gd name="T31" fmla="*/ 0 h 122"/>
                  <a:gd name="T32" fmla="*/ 101 w 101"/>
                  <a:gd name="T33" fmla="*/ 5 h 122"/>
                  <a:gd name="T34" fmla="*/ 100 w 101"/>
                  <a:gd name="T35" fmla="*/ 11 h 122"/>
                  <a:gd name="T36" fmla="*/ 99 w 101"/>
                  <a:gd name="T37" fmla="*/ 19 h 122"/>
                  <a:gd name="T38" fmla="*/ 85 w 101"/>
                  <a:gd name="T39" fmla="*/ 70 h 122"/>
                  <a:gd name="T40" fmla="*/ 64 w 101"/>
                  <a:gd name="T41" fmla="*/ 122 h 122"/>
                  <a:gd name="T42" fmla="*/ 43 w 101"/>
                  <a:gd name="T43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1" h="122">
                    <a:moveTo>
                      <a:pt x="43" y="122"/>
                    </a:moveTo>
                    <a:cubicBezTo>
                      <a:pt x="41" y="122"/>
                      <a:pt x="39" y="122"/>
                      <a:pt x="38" y="121"/>
                    </a:cubicBezTo>
                    <a:cubicBezTo>
                      <a:pt x="38" y="120"/>
                      <a:pt x="37" y="119"/>
                      <a:pt x="36" y="117"/>
                    </a:cubicBezTo>
                    <a:cubicBezTo>
                      <a:pt x="27" y="98"/>
                      <a:pt x="20" y="79"/>
                      <a:pt x="13" y="59"/>
                    </a:cubicBezTo>
                    <a:cubicBezTo>
                      <a:pt x="7" y="40"/>
                      <a:pt x="2" y="2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3" y="0"/>
                      <a:pt x="25" y="2"/>
                      <a:pt x="25" y="6"/>
                    </a:cubicBezTo>
                    <a:cubicBezTo>
                      <a:pt x="26" y="13"/>
                      <a:pt x="28" y="21"/>
                      <a:pt x="29" y="30"/>
                    </a:cubicBezTo>
                    <a:cubicBezTo>
                      <a:pt x="31" y="38"/>
                      <a:pt x="33" y="46"/>
                      <a:pt x="35" y="55"/>
                    </a:cubicBezTo>
                    <a:cubicBezTo>
                      <a:pt x="38" y="63"/>
                      <a:pt x="40" y="71"/>
                      <a:pt x="43" y="79"/>
                    </a:cubicBezTo>
                    <a:cubicBezTo>
                      <a:pt x="45" y="87"/>
                      <a:pt x="48" y="95"/>
                      <a:pt x="51" y="101"/>
                    </a:cubicBezTo>
                    <a:cubicBezTo>
                      <a:pt x="54" y="95"/>
                      <a:pt x="57" y="87"/>
                      <a:pt x="60" y="78"/>
                    </a:cubicBezTo>
                    <a:cubicBezTo>
                      <a:pt x="63" y="70"/>
                      <a:pt x="65" y="61"/>
                      <a:pt x="67" y="52"/>
                    </a:cubicBezTo>
                    <a:cubicBezTo>
                      <a:pt x="70" y="43"/>
                      <a:pt x="72" y="34"/>
                      <a:pt x="74" y="25"/>
                    </a:cubicBezTo>
                    <a:cubicBezTo>
                      <a:pt x="75" y="16"/>
                      <a:pt x="77" y="8"/>
                      <a:pt x="78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9" y="0"/>
                      <a:pt x="101" y="2"/>
                      <a:pt x="101" y="5"/>
                    </a:cubicBezTo>
                    <a:cubicBezTo>
                      <a:pt x="101" y="7"/>
                      <a:pt x="101" y="9"/>
                      <a:pt x="100" y="11"/>
                    </a:cubicBezTo>
                    <a:cubicBezTo>
                      <a:pt x="100" y="13"/>
                      <a:pt x="100" y="16"/>
                      <a:pt x="99" y="19"/>
                    </a:cubicBezTo>
                    <a:cubicBezTo>
                      <a:pt x="96" y="36"/>
                      <a:pt x="91" y="53"/>
                      <a:pt x="85" y="70"/>
                    </a:cubicBezTo>
                    <a:cubicBezTo>
                      <a:pt x="79" y="88"/>
                      <a:pt x="72" y="105"/>
                      <a:pt x="64" y="122"/>
                    </a:cubicBezTo>
                    <a:lnTo>
                      <a:pt x="43" y="1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1800" dirty="0"/>
              </a:p>
            </p:txBody>
          </p:sp>
          <p:sp>
            <p:nvSpPr>
              <p:cNvPr id="20" name="Freeform 14"/>
              <p:cNvSpPr>
                <a:spLocks noEditPoints="1"/>
              </p:cNvSpPr>
              <p:nvPr/>
            </p:nvSpPr>
            <p:spPr bwMode="black">
              <a:xfrm>
                <a:off x="6840536" y="3198810"/>
                <a:ext cx="360362" cy="487363"/>
              </a:xfrm>
              <a:custGeom>
                <a:avLst/>
                <a:gdLst>
                  <a:gd name="T0" fmla="*/ 23 w 96"/>
                  <a:gd name="T1" fmla="*/ 73 h 128"/>
                  <a:gd name="T2" fmla="*/ 25 w 96"/>
                  <a:gd name="T3" fmla="*/ 90 h 128"/>
                  <a:gd name="T4" fmla="*/ 31 w 96"/>
                  <a:gd name="T5" fmla="*/ 100 h 128"/>
                  <a:gd name="T6" fmla="*/ 41 w 96"/>
                  <a:gd name="T7" fmla="*/ 107 h 128"/>
                  <a:gd name="T8" fmla="*/ 59 w 96"/>
                  <a:gd name="T9" fmla="*/ 109 h 128"/>
                  <a:gd name="T10" fmla="*/ 76 w 96"/>
                  <a:gd name="T11" fmla="*/ 108 h 128"/>
                  <a:gd name="T12" fmla="*/ 86 w 96"/>
                  <a:gd name="T13" fmla="*/ 107 h 128"/>
                  <a:gd name="T14" fmla="*/ 92 w 96"/>
                  <a:gd name="T15" fmla="*/ 112 h 128"/>
                  <a:gd name="T16" fmla="*/ 92 w 96"/>
                  <a:gd name="T17" fmla="*/ 122 h 128"/>
                  <a:gd name="T18" fmla="*/ 76 w 96"/>
                  <a:gd name="T19" fmla="*/ 126 h 128"/>
                  <a:gd name="T20" fmla="*/ 53 w 96"/>
                  <a:gd name="T21" fmla="*/ 128 h 128"/>
                  <a:gd name="T22" fmla="*/ 29 w 96"/>
                  <a:gd name="T23" fmla="*/ 125 h 128"/>
                  <a:gd name="T24" fmla="*/ 13 w 96"/>
                  <a:gd name="T25" fmla="*/ 114 h 128"/>
                  <a:gd name="T26" fmla="*/ 3 w 96"/>
                  <a:gd name="T27" fmla="*/ 94 h 128"/>
                  <a:gd name="T28" fmla="*/ 0 w 96"/>
                  <a:gd name="T29" fmla="*/ 65 h 128"/>
                  <a:gd name="T30" fmla="*/ 3 w 96"/>
                  <a:gd name="T31" fmla="*/ 35 h 128"/>
                  <a:gd name="T32" fmla="*/ 12 w 96"/>
                  <a:gd name="T33" fmla="*/ 15 h 128"/>
                  <a:gd name="T34" fmla="*/ 28 w 96"/>
                  <a:gd name="T35" fmla="*/ 4 h 128"/>
                  <a:gd name="T36" fmla="*/ 50 w 96"/>
                  <a:gd name="T37" fmla="*/ 0 h 128"/>
                  <a:gd name="T38" fmla="*/ 73 w 96"/>
                  <a:gd name="T39" fmla="*/ 4 h 128"/>
                  <a:gd name="T40" fmla="*/ 87 w 96"/>
                  <a:gd name="T41" fmla="*/ 15 h 128"/>
                  <a:gd name="T42" fmla="*/ 94 w 96"/>
                  <a:gd name="T43" fmla="*/ 31 h 128"/>
                  <a:gd name="T44" fmla="*/ 96 w 96"/>
                  <a:gd name="T45" fmla="*/ 50 h 128"/>
                  <a:gd name="T46" fmla="*/ 95 w 96"/>
                  <a:gd name="T47" fmla="*/ 63 h 128"/>
                  <a:gd name="T48" fmla="*/ 93 w 96"/>
                  <a:gd name="T49" fmla="*/ 73 h 128"/>
                  <a:gd name="T50" fmla="*/ 23 w 96"/>
                  <a:gd name="T51" fmla="*/ 73 h 128"/>
                  <a:gd name="T52" fmla="*/ 73 w 96"/>
                  <a:gd name="T53" fmla="*/ 56 h 128"/>
                  <a:gd name="T54" fmla="*/ 74 w 96"/>
                  <a:gd name="T55" fmla="*/ 53 h 128"/>
                  <a:gd name="T56" fmla="*/ 74 w 96"/>
                  <a:gd name="T57" fmla="*/ 49 h 128"/>
                  <a:gd name="T58" fmla="*/ 69 w 96"/>
                  <a:gd name="T59" fmla="*/ 26 h 128"/>
                  <a:gd name="T60" fmla="*/ 51 w 96"/>
                  <a:gd name="T61" fmla="*/ 19 h 128"/>
                  <a:gd name="T62" fmla="*/ 37 w 96"/>
                  <a:gd name="T63" fmla="*/ 21 h 128"/>
                  <a:gd name="T64" fmla="*/ 29 w 96"/>
                  <a:gd name="T65" fmla="*/ 29 h 128"/>
                  <a:gd name="T66" fmla="*/ 24 w 96"/>
                  <a:gd name="T67" fmla="*/ 40 h 128"/>
                  <a:gd name="T68" fmla="*/ 23 w 96"/>
                  <a:gd name="T69" fmla="*/ 56 h 128"/>
                  <a:gd name="T70" fmla="*/ 73 w 96"/>
                  <a:gd name="T71" fmla="*/ 5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6" h="128">
                    <a:moveTo>
                      <a:pt x="23" y="73"/>
                    </a:moveTo>
                    <a:cubicBezTo>
                      <a:pt x="23" y="80"/>
                      <a:pt x="24" y="85"/>
                      <a:pt x="25" y="90"/>
                    </a:cubicBezTo>
                    <a:cubicBezTo>
                      <a:pt x="26" y="94"/>
                      <a:pt x="28" y="98"/>
                      <a:pt x="31" y="100"/>
                    </a:cubicBezTo>
                    <a:cubicBezTo>
                      <a:pt x="33" y="103"/>
                      <a:pt x="37" y="105"/>
                      <a:pt x="41" y="107"/>
                    </a:cubicBezTo>
                    <a:cubicBezTo>
                      <a:pt x="46" y="108"/>
                      <a:pt x="52" y="109"/>
                      <a:pt x="59" y="109"/>
                    </a:cubicBezTo>
                    <a:cubicBezTo>
                      <a:pt x="65" y="109"/>
                      <a:pt x="71" y="108"/>
                      <a:pt x="76" y="108"/>
                    </a:cubicBezTo>
                    <a:cubicBezTo>
                      <a:pt x="81" y="107"/>
                      <a:pt x="84" y="107"/>
                      <a:pt x="86" y="107"/>
                    </a:cubicBezTo>
                    <a:cubicBezTo>
                      <a:pt x="90" y="107"/>
                      <a:pt x="92" y="108"/>
                      <a:pt x="92" y="112"/>
                    </a:cubicBezTo>
                    <a:cubicBezTo>
                      <a:pt x="92" y="122"/>
                      <a:pt x="92" y="122"/>
                      <a:pt x="92" y="122"/>
                    </a:cubicBezTo>
                    <a:cubicBezTo>
                      <a:pt x="88" y="124"/>
                      <a:pt x="83" y="125"/>
                      <a:pt x="76" y="126"/>
                    </a:cubicBezTo>
                    <a:cubicBezTo>
                      <a:pt x="69" y="127"/>
                      <a:pt x="62" y="128"/>
                      <a:pt x="53" y="128"/>
                    </a:cubicBezTo>
                    <a:cubicBezTo>
                      <a:pt x="44" y="128"/>
                      <a:pt x="36" y="127"/>
                      <a:pt x="29" y="125"/>
                    </a:cubicBezTo>
                    <a:cubicBezTo>
                      <a:pt x="23" y="122"/>
                      <a:pt x="17" y="119"/>
                      <a:pt x="13" y="114"/>
                    </a:cubicBezTo>
                    <a:cubicBezTo>
                      <a:pt x="8" y="109"/>
                      <a:pt x="5" y="102"/>
                      <a:pt x="3" y="94"/>
                    </a:cubicBezTo>
                    <a:cubicBezTo>
                      <a:pt x="1" y="86"/>
                      <a:pt x="0" y="76"/>
                      <a:pt x="0" y="65"/>
                    </a:cubicBezTo>
                    <a:cubicBezTo>
                      <a:pt x="0" y="53"/>
                      <a:pt x="1" y="43"/>
                      <a:pt x="3" y="35"/>
                    </a:cubicBezTo>
                    <a:cubicBezTo>
                      <a:pt x="5" y="27"/>
                      <a:pt x="8" y="20"/>
                      <a:pt x="12" y="15"/>
                    </a:cubicBezTo>
                    <a:cubicBezTo>
                      <a:pt x="17" y="10"/>
                      <a:pt x="22" y="6"/>
                      <a:pt x="28" y="4"/>
                    </a:cubicBezTo>
                    <a:cubicBezTo>
                      <a:pt x="34" y="1"/>
                      <a:pt x="42" y="0"/>
                      <a:pt x="50" y="0"/>
                    </a:cubicBezTo>
                    <a:cubicBezTo>
                      <a:pt x="59" y="0"/>
                      <a:pt x="67" y="2"/>
                      <a:pt x="73" y="4"/>
                    </a:cubicBezTo>
                    <a:cubicBezTo>
                      <a:pt x="79" y="7"/>
                      <a:pt x="83" y="10"/>
                      <a:pt x="87" y="15"/>
                    </a:cubicBezTo>
                    <a:cubicBezTo>
                      <a:pt x="90" y="19"/>
                      <a:pt x="92" y="25"/>
                      <a:pt x="94" y="31"/>
                    </a:cubicBezTo>
                    <a:cubicBezTo>
                      <a:pt x="95" y="37"/>
                      <a:pt x="96" y="43"/>
                      <a:pt x="96" y="50"/>
                    </a:cubicBezTo>
                    <a:cubicBezTo>
                      <a:pt x="96" y="55"/>
                      <a:pt x="95" y="59"/>
                      <a:pt x="95" y="63"/>
                    </a:cubicBezTo>
                    <a:cubicBezTo>
                      <a:pt x="94" y="68"/>
                      <a:pt x="94" y="71"/>
                      <a:pt x="93" y="73"/>
                    </a:cubicBezTo>
                    <a:lnTo>
                      <a:pt x="23" y="73"/>
                    </a:lnTo>
                    <a:close/>
                    <a:moveTo>
                      <a:pt x="73" y="56"/>
                    </a:moveTo>
                    <a:cubicBezTo>
                      <a:pt x="74" y="55"/>
                      <a:pt x="74" y="53"/>
                      <a:pt x="74" y="53"/>
                    </a:cubicBezTo>
                    <a:cubicBezTo>
                      <a:pt x="74" y="52"/>
                      <a:pt x="74" y="51"/>
                      <a:pt x="74" y="49"/>
                    </a:cubicBezTo>
                    <a:cubicBezTo>
                      <a:pt x="74" y="39"/>
                      <a:pt x="72" y="32"/>
                      <a:pt x="69" y="26"/>
                    </a:cubicBezTo>
                    <a:cubicBezTo>
                      <a:pt x="66" y="21"/>
                      <a:pt x="60" y="19"/>
                      <a:pt x="51" y="19"/>
                    </a:cubicBezTo>
                    <a:cubicBezTo>
                      <a:pt x="45" y="19"/>
                      <a:pt x="41" y="19"/>
                      <a:pt x="37" y="21"/>
                    </a:cubicBezTo>
                    <a:cubicBezTo>
                      <a:pt x="34" y="23"/>
                      <a:pt x="31" y="25"/>
                      <a:pt x="29" y="29"/>
                    </a:cubicBezTo>
                    <a:cubicBezTo>
                      <a:pt x="27" y="32"/>
                      <a:pt x="25" y="36"/>
                      <a:pt x="24" y="40"/>
                    </a:cubicBezTo>
                    <a:cubicBezTo>
                      <a:pt x="24" y="45"/>
                      <a:pt x="23" y="50"/>
                      <a:pt x="23" y="56"/>
                    </a:cubicBezTo>
                    <a:lnTo>
                      <a:pt x="73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1800" dirty="0"/>
              </a:p>
            </p:txBody>
          </p:sp>
          <p:sp>
            <p:nvSpPr>
              <p:cNvPr id="21" name="Freeform 15"/>
              <p:cNvSpPr>
                <a:spLocks/>
              </p:cNvSpPr>
              <p:nvPr/>
            </p:nvSpPr>
            <p:spPr bwMode="black">
              <a:xfrm>
                <a:off x="7297734" y="3201985"/>
                <a:ext cx="365125" cy="471486"/>
              </a:xfrm>
              <a:custGeom>
                <a:avLst/>
                <a:gdLst>
                  <a:gd name="T0" fmla="*/ 5 w 97"/>
                  <a:gd name="T1" fmla="*/ 124 h 124"/>
                  <a:gd name="T2" fmla="*/ 0 w 97"/>
                  <a:gd name="T3" fmla="*/ 119 h 124"/>
                  <a:gd name="T4" fmla="*/ 0 w 97"/>
                  <a:gd name="T5" fmla="*/ 2 h 124"/>
                  <a:gd name="T6" fmla="*/ 14 w 97"/>
                  <a:gd name="T7" fmla="*/ 2 h 124"/>
                  <a:gd name="T8" fmla="*/ 19 w 97"/>
                  <a:gd name="T9" fmla="*/ 3 h 124"/>
                  <a:gd name="T10" fmla="*/ 21 w 97"/>
                  <a:gd name="T11" fmla="*/ 8 h 124"/>
                  <a:gd name="T12" fmla="*/ 22 w 97"/>
                  <a:gd name="T13" fmla="*/ 16 h 124"/>
                  <a:gd name="T14" fmla="*/ 60 w 97"/>
                  <a:gd name="T15" fmla="*/ 0 h 124"/>
                  <a:gd name="T16" fmla="*/ 88 w 97"/>
                  <a:gd name="T17" fmla="*/ 11 h 124"/>
                  <a:gd name="T18" fmla="*/ 97 w 97"/>
                  <a:gd name="T19" fmla="*/ 41 h 124"/>
                  <a:gd name="T20" fmla="*/ 97 w 97"/>
                  <a:gd name="T21" fmla="*/ 124 h 124"/>
                  <a:gd name="T22" fmla="*/ 78 w 97"/>
                  <a:gd name="T23" fmla="*/ 124 h 124"/>
                  <a:gd name="T24" fmla="*/ 74 w 97"/>
                  <a:gd name="T25" fmla="*/ 123 h 124"/>
                  <a:gd name="T26" fmla="*/ 72 w 97"/>
                  <a:gd name="T27" fmla="*/ 119 h 124"/>
                  <a:gd name="T28" fmla="*/ 72 w 97"/>
                  <a:gd name="T29" fmla="*/ 43 h 124"/>
                  <a:gd name="T30" fmla="*/ 67 w 97"/>
                  <a:gd name="T31" fmla="*/ 25 h 124"/>
                  <a:gd name="T32" fmla="*/ 52 w 97"/>
                  <a:gd name="T33" fmla="*/ 20 h 124"/>
                  <a:gd name="T34" fmla="*/ 35 w 97"/>
                  <a:gd name="T35" fmla="*/ 24 h 124"/>
                  <a:gd name="T36" fmla="*/ 24 w 97"/>
                  <a:gd name="T37" fmla="*/ 32 h 124"/>
                  <a:gd name="T38" fmla="*/ 24 w 97"/>
                  <a:gd name="T39" fmla="*/ 124 h 124"/>
                  <a:gd name="T40" fmla="*/ 5 w 97"/>
                  <a:gd name="T41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7" h="124">
                    <a:moveTo>
                      <a:pt x="5" y="124"/>
                    </a:moveTo>
                    <a:cubicBezTo>
                      <a:pt x="2" y="124"/>
                      <a:pt x="0" y="122"/>
                      <a:pt x="0" y="11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6" y="2"/>
                      <a:pt x="18" y="3"/>
                      <a:pt x="19" y="3"/>
                    </a:cubicBezTo>
                    <a:cubicBezTo>
                      <a:pt x="20" y="4"/>
                      <a:pt x="21" y="6"/>
                      <a:pt x="21" y="8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32" y="5"/>
                      <a:pt x="45" y="0"/>
                      <a:pt x="60" y="0"/>
                    </a:cubicBezTo>
                    <a:cubicBezTo>
                      <a:pt x="73" y="0"/>
                      <a:pt x="83" y="3"/>
                      <a:pt x="88" y="11"/>
                    </a:cubicBezTo>
                    <a:cubicBezTo>
                      <a:pt x="94" y="19"/>
                      <a:pt x="97" y="29"/>
                      <a:pt x="97" y="41"/>
                    </a:cubicBezTo>
                    <a:cubicBezTo>
                      <a:pt x="97" y="124"/>
                      <a:pt x="97" y="124"/>
                      <a:pt x="97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6" y="124"/>
                      <a:pt x="75" y="124"/>
                      <a:pt x="74" y="123"/>
                    </a:cubicBezTo>
                    <a:cubicBezTo>
                      <a:pt x="73" y="122"/>
                      <a:pt x="72" y="121"/>
                      <a:pt x="72" y="119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2" y="35"/>
                      <a:pt x="71" y="29"/>
                      <a:pt x="67" y="25"/>
                    </a:cubicBezTo>
                    <a:cubicBezTo>
                      <a:pt x="64" y="22"/>
                      <a:pt x="59" y="20"/>
                      <a:pt x="52" y="20"/>
                    </a:cubicBezTo>
                    <a:cubicBezTo>
                      <a:pt x="45" y="20"/>
                      <a:pt x="40" y="21"/>
                      <a:pt x="35" y="24"/>
                    </a:cubicBezTo>
                    <a:cubicBezTo>
                      <a:pt x="30" y="27"/>
                      <a:pt x="27" y="29"/>
                      <a:pt x="24" y="32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5" y="1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1800" dirty="0"/>
              </a:p>
            </p:txBody>
          </p:sp>
          <p:sp>
            <p:nvSpPr>
              <p:cNvPr id="22" name="Freeform 16"/>
              <p:cNvSpPr>
                <a:spLocks/>
              </p:cNvSpPr>
              <p:nvPr/>
            </p:nvSpPr>
            <p:spPr bwMode="black">
              <a:xfrm>
                <a:off x="7740647" y="3089272"/>
                <a:ext cx="255587" cy="592137"/>
              </a:xfrm>
              <a:custGeom>
                <a:avLst/>
                <a:gdLst>
                  <a:gd name="T0" fmla="*/ 68 w 68"/>
                  <a:gd name="T1" fmla="*/ 154 h 156"/>
                  <a:gd name="T2" fmla="*/ 58 w 68"/>
                  <a:gd name="T3" fmla="*/ 156 h 156"/>
                  <a:gd name="T4" fmla="*/ 47 w 68"/>
                  <a:gd name="T5" fmla="*/ 156 h 156"/>
                  <a:gd name="T6" fmla="*/ 22 w 68"/>
                  <a:gd name="T7" fmla="*/ 149 h 156"/>
                  <a:gd name="T8" fmla="*/ 14 w 68"/>
                  <a:gd name="T9" fmla="*/ 125 h 156"/>
                  <a:gd name="T10" fmla="*/ 14 w 68"/>
                  <a:gd name="T11" fmla="*/ 51 h 156"/>
                  <a:gd name="T12" fmla="*/ 6 w 68"/>
                  <a:gd name="T13" fmla="*/ 51 h 156"/>
                  <a:gd name="T14" fmla="*/ 0 w 68"/>
                  <a:gd name="T15" fmla="*/ 46 h 156"/>
                  <a:gd name="T16" fmla="*/ 0 w 68"/>
                  <a:gd name="T17" fmla="*/ 32 h 156"/>
                  <a:gd name="T18" fmla="*/ 15 w 68"/>
                  <a:gd name="T19" fmla="*/ 32 h 156"/>
                  <a:gd name="T20" fmla="*/ 16 w 68"/>
                  <a:gd name="T21" fmla="*/ 0 h 156"/>
                  <a:gd name="T22" fmla="*/ 33 w 68"/>
                  <a:gd name="T23" fmla="*/ 0 h 156"/>
                  <a:gd name="T24" fmla="*/ 39 w 68"/>
                  <a:gd name="T25" fmla="*/ 6 h 156"/>
                  <a:gd name="T26" fmla="*/ 39 w 68"/>
                  <a:gd name="T27" fmla="*/ 32 h 156"/>
                  <a:gd name="T28" fmla="*/ 62 w 68"/>
                  <a:gd name="T29" fmla="*/ 32 h 156"/>
                  <a:gd name="T30" fmla="*/ 66 w 68"/>
                  <a:gd name="T31" fmla="*/ 34 h 156"/>
                  <a:gd name="T32" fmla="*/ 68 w 68"/>
                  <a:gd name="T33" fmla="*/ 38 h 156"/>
                  <a:gd name="T34" fmla="*/ 68 w 68"/>
                  <a:gd name="T35" fmla="*/ 51 h 156"/>
                  <a:gd name="T36" fmla="*/ 39 w 68"/>
                  <a:gd name="T37" fmla="*/ 51 h 156"/>
                  <a:gd name="T38" fmla="*/ 39 w 68"/>
                  <a:gd name="T39" fmla="*/ 123 h 156"/>
                  <a:gd name="T40" fmla="*/ 41 w 68"/>
                  <a:gd name="T41" fmla="*/ 133 h 156"/>
                  <a:gd name="T42" fmla="*/ 49 w 68"/>
                  <a:gd name="T43" fmla="*/ 137 h 156"/>
                  <a:gd name="T44" fmla="*/ 56 w 68"/>
                  <a:gd name="T45" fmla="*/ 137 h 156"/>
                  <a:gd name="T46" fmla="*/ 61 w 68"/>
                  <a:gd name="T47" fmla="*/ 137 h 156"/>
                  <a:gd name="T48" fmla="*/ 68 w 68"/>
                  <a:gd name="T49" fmla="*/ 142 h 156"/>
                  <a:gd name="T50" fmla="*/ 68 w 68"/>
                  <a:gd name="T51" fmla="*/ 15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8" h="156">
                    <a:moveTo>
                      <a:pt x="68" y="154"/>
                    </a:moveTo>
                    <a:cubicBezTo>
                      <a:pt x="64" y="155"/>
                      <a:pt x="61" y="155"/>
                      <a:pt x="58" y="156"/>
                    </a:cubicBezTo>
                    <a:cubicBezTo>
                      <a:pt x="54" y="156"/>
                      <a:pt x="51" y="156"/>
                      <a:pt x="47" y="156"/>
                    </a:cubicBezTo>
                    <a:cubicBezTo>
                      <a:pt x="36" y="156"/>
                      <a:pt x="27" y="154"/>
                      <a:pt x="22" y="149"/>
                    </a:cubicBezTo>
                    <a:cubicBezTo>
                      <a:pt x="17" y="144"/>
                      <a:pt x="14" y="136"/>
                      <a:pt x="14" y="125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2" y="51"/>
                      <a:pt x="0" y="50"/>
                      <a:pt x="0" y="4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7" y="0"/>
                      <a:pt x="39" y="2"/>
                      <a:pt x="39" y="6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4" y="32"/>
                      <a:pt x="65" y="33"/>
                      <a:pt x="66" y="34"/>
                    </a:cubicBezTo>
                    <a:cubicBezTo>
                      <a:pt x="67" y="35"/>
                      <a:pt x="68" y="36"/>
                      <a:pt x="68" y="38"/>
                    </a:cubicBezTo>
                    <a:cubicBezTo>
                      <a:pt x="68" y="51"/>
                      <a:pt x="68" y="51"/>
                      <a:pt x="68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123"/>
                      <a:pt x="39" y="123"/>
                      <a:pt x="39" y="123"/>
                    </a:cubicBezTo>
                    <a:cubicBezTo>
                      <a:pt x="39" y="128"/>
                      <a:pt x="39" y="131"/>
                      <a:pt x="41" y="133"/>
                    </a:cubicBezTo>
                    <a:cubicBezTo>
                      <a:pt x="42" y="136"/>
                      <a:pt x="45" y="137"/>
                      <a:pt x="49" y="137"/>
                    </a:cubicBezTo>
                    <a:cubicBezTo>
                      <a:pt x="52" y="137"/>
                      <a:pt x="54" y="137"/>
                      <a:pt x="56" y="137"/>
                    </a:cubicBezTo>
                    <a:cubicBezTo>
                      <a:pt x="58" y="137"/>
                      <a:pt x="60" y="137"/>
                      <a:pt x="61" y="137"/>
                    </a:cubicBezTo>
                    <a:cubicBezTo>
                      <a:pt x="66" y="137"/>
                      <a:pt x="68" y="139"/>
                      <a:pt x="68" y="142"/>
                    </a:cubicBezTo>
                    <a:lnTo>
                      <a:pt x="68" y="1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1800" dirty="0"/>
              </a:p>
            </p:txBody>
          </p:sp>
          <p:sp>
            <p:nvSpPr>
              <p:cNvPr id="23" name="Freeform 17"/>
              <p:cNvSpPr>
                <a:spLocks noEditPoints="1"/>
              </p:cNvSpPr>
              <p:nvPr/>
            </p:nvSpPr>
            <p:spPr bwMode="black">
              <a:xfrm>
                <a:off x="8075610" y="3040059"/>
                <a:ext cx="112713" cy="633412"/>
              </a:xfrm>
              <a:custGeom>
                <a:avLst/>
                <a:gdLst>
                  <a:gd name="T0" fmla="*/ 15 w 30"/>
                  <a:gd name="T1" fmla="*/ 26 h 167"/>
                  <a:gd name="T2" fmla="*/ 3 w 30"/>
                  <a:gd name="T3" fmla="*/ 23 h 167"/>
                  <a:gd name="T4" fmla="*/ 0 w 30"/>
                  <a:gd name="T5" fmla="*/ 13 h 167"/>
                  <a:gd name="T6" fmla="*/ 3 w 30"/>
                  <a:gd name="T7" fmla="*/ 3 h 167"/>
                  <a:gd name="T8" fmla="*/ 15 w 30"/>
                  <a:gd name="T9" fmla="*/ 0 h 167"/>
                  <a:gd name="T10" fmla="*/ 26 w 30"/>
                  <a:gd name="T11" fmla="*/ 3 h 167"/>
                  <a:gd name="T12" fmla="*/ 30 w 30"/>
                  <a:gd name="T13" fmla="*/ 13 h 167"/>
                  <a:gd name="T14" fmla="*/ 26 w 30"/>
                  <a:gd name="T15" fmla="*/ 23 h 167"/>
                  <a:gd name="T16" fmla="*/ 15 w 30"/>
                  <a:gd name="T17" fmla="*/ 26 h 167"/>
                  <a:gd name="T18" fmla="*/ 27 w 30"/>
                  <a:gd name="T19" fmla="*/ 167 h 167"/>
                  <a:gd name="T20" fmla="*/ 8 w 30"/>
                  <a:gd name="T21" fmla="*/ 167 h 167"/>
                  <a:gd name="T22" fmla="*/ 3 w 30"/>
                  <a:gd name="T23" fmla="*/ 162 h 167"/>
                  <a:gd name="T24" fmla="*/ 3 w 30"/>
                  <a:gd name="T25" fmla="*/ 45 h 167"/>
                  <a:gd name="T26" fmla="*/ 21 w 30"/>
                  <a:gd name="T27" fmla="*/ 45 h 167"/>
                  <a:gd name="T28" fmla="*/ 27 w 30"/>
                  <a:gd name="T29" fmla="*/ 51 h 167"/>
                  <a:gd name="T30" fmla="*/ 27 w 30"/>
                  <a:gd name="T31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167">
                    <a:moveTo>
                      <a:pt x="15" y="26"/>
                    </a:moveTo>
                    <a:cubicBezTo>
                      <a:pt x="9" y="26"/>
                      <a:pt x="6" y="25"/>
                      <a:pt x="3" y="23"/>
                    </a:cubicBezTo>
                    <a:cubicBezTo>
                      <a:pt x="1" y="21"/>
                      <a:pt x="0" y="18"/>
                      <a:pt x="0" y="13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6" y="1"/>
                      <a:pt x="9" y="0"/>
                      <a:pt x="15" y="0"/>
                    </a:cubicBezTo>
                    <a:cubicBezTo>
                      <a:pt x="20" y="0"/>
                      <a:pt x="24" y="1"/>
                      <a:pt x="26" y="3"/>
                    </a:cubicBezTo>
                    <a:cubicBezTo>
                      <a:pt x="28" y="5"/>
                      <a:pt x="30" y="8"/>
                      <a:pt x="30" y="13"/>
                    </a:cubicBezTo>
                    <a:cubicBezTo>
                      <a:pt x="30" y="18"/>
                      <a:pt x="28" y="21"/>
                      <a:pt x="26" y="23"/>
                    </a:cubicBezTo>
                    <a:cubicBezTo>
                      <a:pt x="24" y="25"/>
                      <a:pt x="20" y="26"/>
                      <a:pt x="15" y="26"/>
                    </a:cubicBezTo>
                    <a:close/>
                    <a:moveTo>
                      <a:pt x="27" y="167"/>
                    </a:moveTo>
                    <a:cubicBezTo>
                      <a:pt x="8" y="167"/>
                      <a:pt x="8" y="167"/>
                      <a:pt x="8" y="167"/>
                    </a:cubicBezTo>
                    <a:cubicBezTo>
                      <a:pt x="5" y="167"/>
                      <a:pt x="3" y="165"/>
                      <a:pt x="3" y="162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5" y="45"/>
                      <a:pt x="27" y="47"/>
                      <a:pt x="27" y="51"/>
                    </a:cubicBezTo>
                    <a:lnTo>
                      <a:pt x="27" y="1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1800" dirty="0"/>
              </a:p>
            </p:txBody>
          </p:sp>
          <p:sp>
            <p:nvSpPr>
              <p:cNvPr id="24" name="Freeform 18"/>
              <p:cNvSpPr>
                <a:spLocks/>
              </p:cNvSpPr>
              <p:nvPr/>
            </p:nvSpPr>
            <p:spPr bwMode="black">
              <a:xfrm>
                <a:off x="8289928" y="3201985"/>
                <a:ext cx="363537" cy="471486"/>
              </a:xfrm>
              <a:custGeom>
                <a:avLst/>
                <a:gdLst>
                  <a:gd name="T0" fmla="*/ 5 w 97"/>
                  <a:gd name="T1" fmla="*/ 124 h 124"/>
                  <a:gd name="T2" fmla="*/ 0 w 97"/>
                  <a:gd name="T3" fmla="*/ 119 h 124"/>
                  <a:gd name="T4" fmla="*/ 0 w 97"/>
                  <a:gd name="T5" fmla="*/ 2 h 124"/>
                  <a:gd name="T6" fmla="*/ 14 w 97"/>
                  <a:gd name="T7" fmla="*/ 2 h 124"/>
                  <a:gd name="T8" fmla="*/ 19 w 97"/>
                  <a:gd name="T9" fmla="*/ 3 h 124"/>
                  <a:gd name="T10" fmla="*/ 21 w 97"/>
                  <a:gd name="T11" fmla="*/ 8 h 124"/>
                  <a:gd name="T12" fmla="*/ 22 w 97"/>
                  <a:gd name="T13" fmla="*/ 16 h 124"/>
                  <a:gd name="T14" fmla="*/ 60 w 97"/>
                  <a:gd name="T15" fmla="*/ 0 h 124"/>
                  <a:gd name="T16" fmla="*/ 88 w 97"/>
                  <a:gd name="T17" fmla="*/ 11 h 124"/>
                  <a:gd name="T18" fmla="*/ 97 w 97"/>
                  <a:gd name="T19" fmla="*/ 41 h 124"/>
                  <a:gd name="T20" fmla="*/ 97 w 97"/>
                  <a:gd name="T21" fmla="*/ 124 h 124"/>
                  <a:gd name="T22" fmla="*/ 78 w 97"/>
                  <a:gd name="T23" fmla="*/ 124 h 124"/>
                  <a:gd name="T24" fmla="*/ 74 w 97"/>
                  <a:gd name="T25" fmla="*/ 123 h 124"/>
                  <a:gd name="T26" fmla="*/ 72 w 97"/>
                  <a:gd name="T27" fmla="*/ 119 h 124"/>
                  <a:gd name="T28" fmla="*/ 72 w 97"/>
                  <a:gd name="T29" fmla="*/ 43 h 124"/>
                  <a:gd name="T30" fmla="*/ 67 w 97"/>
                  <a:gd name="T31" fmla="*/ 25 h 124"/>
                  <a:gd name="T32" fmla="*/ 52 w 97"/>
                  <a:gd name="T33" fmla="*/ 20 h 124"/>
                  <a:gd name="T34" fmla="*/ 35 w 97"/>
                  <a:gd name="T35" fmla="*/ 24 h 124"/>
                  <a:gd name="T36" fmla="*/ 24 w 97"/>
                  <a:gd name="T37" fmla="*/ 32 h 124"/>
                  <a:gd name="T38" fmla="*/ 24 w 97"/>
                  <a:gd name="T39" fmla="*/ 124 h 124"/>
                  <a:gd name="T40" fmla="*/ 5 w 97"/>
                  <a:gd name="T41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7" h="124">
                    <a:moveTo>
                      <a:pt x="5" y="124"/>
                    </a:moveTo>
                    <a:cubicBezTo>
                      <a:pt x="2" y="124"/>
                      <a:pt x="0" y="122"/>
                      <a:pt x="0" y="11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6" y="2"/>
                      <a:pt x="18" y="3"/>
                      <a:pt x="19" y="3"/>
                    </a:cubicBezTo>
                    <a:cubicBezTo>
                      <a:pt x="20" y="4"/>
                      <a:pt x="21" y="6"/>
                      <a:pt x="21" y="8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32" y="5"/>
                      <a:pt x="45" y="0"/>
                      <a:pt x="60" y="0"/>
                    </a:cubicBezTo>
                    <a:cubicBezTo>
                      <a:pt x="73" y="0"/>
                      <a:pt x="83" y="3"/>
                      <a:pt x="88" y="11"/>
                    </a:cubicBezTo>
                    <a:cubicBezTo>
                      <a:pt x="94" y="19"/>
                      <a:pt x="97" y="29"/>
                      <a:pt x="97" y="41"/>
                    </a:cubicBezTo>
                    <a:cubicBezTo>
                      <a:pt x="97" y="124"/>
                      <a:pt x="97" y="124"/>
                      <a:pt x="97" y="124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6" y="124"/>
                      <a:pt x="75" y="124"/>
                      <a:pt x="74" y="123"/>
                    </a:cubicBezTo>
                    <a:cubicBezTo>
                      <a:pt x="73" y="122"/>
                      <a:pt x="72" y="121"/>
                      <a:pt x="72" y="119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2" y="35"/>
                      <a:pt x="71" y="29"/>
                      <a:pt x="67" y="25"/>
                    </a:cubicBezTo>
                    <a:cubicBezTo>
                      <a:pt x="64" y="22"/>
                      <a:pt x="59" y="20"/>
                      <a:pt x="52" y="20"/>
                    </a:cubicBezTo>
                    <a:cubicBezTo>
                      <a:pt x="45" y="20"/>
                      <a:pt x="40" y="21"/>
                      <a:pt x="35" y="24"/>
                    </a:cubicBezTo>
                    <a:cubicBezTo>
                      <a:pt x="30" y="27"/>
                      <a:pt x="27" y="29"/>
                      <a:pt x="24" y="32"/>
                    </a:cubicBezTo>
                    <a:cubicBezTo>
                      <a:pt x="24" y="124"/>
                      <a:pt x="24" y="124"/>
                      <a:pt x="24" y="124"/>
                    </a:cubicBezTo>
                    <a:lnTo>
                      <a:pt x="5" y="1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1800" dirty="0"/>
              </a:p>
            </p:txBody>
          </p:sp>
          <p:sp>
            <p:nvSpPr>
              <p:cNvPr id="25" name="Freeform 19"/>
              <p:cNvSpPr>
                <a:spLocks noEditPoints="1"/>
              </p:cNvSpPr>
              <p:nvPr/>
            </p:nvSpPr>
            <p:spPr bwMode="black">
              <a:xfrm>
                <a:off x="8751889" y="3201988"/>
                <a:ext cx="390524" cy="635000"/>
              </a:xfrm>
              <a:custGeom>
                <a:avLst/>
                <a:gdLst>
                  <a:gd name="T0" fmla="*/ 0 w 104"/>
                  <a:gd name="T1" fmla="*/ 62 h 167"/>
                  <a:gd name="T2" fmla="*/ 3 w 104"/>
                  <a:gd name="T3" fmla="*/ 32 h 167"/>
                  <a:gd name="T4" fmla="*/ 14 w 104"/>
                  <a:gd name="T5" fmla="*/ 13 h 167"/>
                  <a:gd name="T6" fmla="*/ 32 w 104"/>
                  <a:gd name="T7" fmla="*/ 3 h 167"/>
                  <a:gd name="T8" fmla="*/ 58 w 104"/>
                  <a:gd name="T9" fmla="*/ 0 h 167"/>
                  <a:gd name="T10" fmla="*/ 78 w 104"/>
                  <a:gd name="T11" fmla="*/ 1 h 167"/>
                  <a:gd name="T12" fmla="*/ 95 w 104"/>
                  <a:gd name="T13" fmla="*/ 4 h 167"/>
                  <a:gd name="T14" fmla="*/ 102 w 104"/>
                  <a:gd name="T15" fmla="*/ 6 h 167"/>
                  <a:gd name="T16" fmla="*/ 104 w 104"/>
                  <a:gd name="T17" fmla="*/ 12 h 167"/>
                  <a:gd name="T18" fmla="*/ 104 w 104"/>
                  <a:gd name="T19" fmla="*/ 22 h 167"/>
                  <a:gd name="T20" fmla="*/ 95 w 104"/>
                  <a:gd name="T21" fmla="*/ 22 h 167"/>
                  <a:gd name="T22" fmla="*/ 96 w 104"/>
                  <a:gd name="T23" fmla="*/ 52 h 167"/>
                  <a:gd name="T24" fmla="*/ 96 w 104"/>
                  <a:gd name="T25" fmla="*/ 81 h 167"/>
                  <a:gd name="T26" fmla="*/ 96 w 104"/>
                  <a:gd name="T27" fmla="*/ 124 h 167"/>
                  <a:gd name="T28" fmla="*/ 85 w 104"/>
                  <a:gd name="T29" fmla="*/ 156 h 167"/>
                  <a:gd name="T30" fmla="*/ 48 w 104"/>
                  <a:gd name="T31" fmla="*/ 167 h 167"/>
                  <a:gd name="T32" fmla="*/ 39 w 104"/>
                  <a:gd name="T33" fmla="*/ 167 h 167"/>
                  <a:gd name="T34" fmla="*/ 30 w 104"/>
                  <a:gd name="T35" fmla="*/ 166 h 167"/>
                  <a:gd name="T36" fmla="*/ 20 w 104"/>
                  <a:gd name="T37" fmla="*/ 164 h 167"/>
                  <a:gd name="T38" fmla="*/ 13 w 104"/>
                  <a:gd name="T39" fmla="*/ 162 h 167"/>
                  <a:gd name="T40" fmla="*/ 9 w 104"/>
                  <a:gd name="T41" fmla="*/ 159 h 167"/>
                  <a:gd name="T42" fmla="*/ 8 w 104"/>
                  <a:gd name="T43" fmla="*/ 155 h 167"/>
                  <a:gd name="T44" fmla="*/ 8 w 104"/>
                  <a:gd name="T45" fmla="*/ 145 h 167"/>
                  <a:gd name="T46" fmla="*/ 25 w 104"/>
                  <a:gd name="T47" fmla="*/ 147 h 167"/>
                  <a:gd name="T48" fmla="*/ 41 w 104"/>
                  <a:gd name="T49" fmla="*/ 147 h 167"/>
                  <a:gd name="T50" fmla="*/ 65 w 104"/>
                  <a:gd name="T51" fmla="*/ 142 h 167"/>
                  <a:gd name="T52" fmla="*/ 72 w 104"/>
                  <a:gd name="T53" fmla="*/ 126 h 167"/>
                  <a:gd name="T54" fmla="*/ 72 w 104"/>
                  <a:gd name="T55" fmla="*/ 111 h 167"/>
                  <a:gd name="T56" fmla="*/ 58 w 104"/>
                  <a:gd name="T57" fmla="*/ 118 h 167"/>
                  <a:gd name="T58" fmla="*/ 42 w 104"/>
                  <a:gd name="T59" fmla="*/ 121 h 167"/>
                  <a:gd name="T60" fmla="*/ 21 w 104"/>
                  <a:gd name="T61" fmla="*/ 116 h 167"/>
                  <a:gd name="T62" fmla="*/ 8 w 104"/>
                  <a:gd name="T63" fmla="*/ 104 h 167"/>
                  <a:gd name="T64" fmla="*/ 2 w 104"/>
                  <a:gd name="T65" fmla="*/ 86 h 167"/>
                  <a:gd name="T66" fmla="*/ 0 w 104"/>
                  <a:gd name="T67" fmla="*/ 62 h 167"/>
                  <a:gd name="T68" fmla="*/ 24 w 104"/>
                  <a:gd name="T69" fmla="*/ 62 h 167"/>
                  <a:gd name="T70" fmla="*/ 25 w 104"/>
                  <a:gd name="T71" fmla="*/ 81 h 167"/>
                  <a:gd name="T72" fmla="*/ 30 w 104"/>
                  <a:gd name="T73" fmla="*/ 93 h 167"/>
                  <a:gd name="T74" fmla="*/ 38 w 104"/>
                  <a:gd name="T75" fmla="*/ 100 h 167"/>
                  <a:gd name="T76" fmla="*/ 49 w 104"/>
                  <a:gd name="T77" fmla="*/ 102 h 167"/>
                  <a:gd name="T78" fmla="*/ 62 w 104"/>
                  <a:gd name="T79" fmla="*/ 100 h 167"/>
                  <a:gd name="T80" fmla="*/ 72 w 104"/>
                  <a:gd name="T81" fmla="*/ 94 h 167"/>
                  <a:gd name="T82" fmla="*/ 72 w 104"/>
                  <a:gd name="T83" fmla="*/ 20 h 167"/>
                  <a:gd name="T84" fmla="*/ 65 w 104"/>
                  <a:gd name="T85" fmla="*/ 20 h 167"/>
                  <a:gd name="T86" fmla="*/ 57 w 104"/>
                  <a:gd name="T87" fmla="*/ 19 h 167"/>
                  <a:gd name="T88" fmla="*/ 42 w 104"/>
                  <a:gd name="T89" fmla="*/ 21 h 167"/>
                  <a:gd name="T90" fmla="*/ 32 w 104"/>
                  <a:gd name="T91" fmla="*/ 27 h 167"/>
                  <a:gd name="T92" fmla="*/ 26 w 104"/>
                  <a:gd name="T93" fmla="*/ 40 h 167"/>
                  <a:gd name="T94" fmla="*/ 24 w 104"/>
                  <a:gd name="T95" fmla="*/ 6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4" h="167">
                    <a:moveTo>
                      <a:pt x="0" y="62"/>
                    </a:moveTo>
                    <a:cubicBezTo>
                      <a:pt x="0" y="50"/>
                      <a:pt x="1" y="40"/>
                      <a:pt x="3" y="32"/>
                    </a:cubicBezTo>
                    <a:cubicBezTo>
                      <a:pt x="5" y="24"/>
                      <a:pt x="9" y="18"/>
                      <a:pt x="14" y="13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9" y="1"/>
                      <a:pt x="48" y="0"/>
                      <a:pt x="58" y="0"/>
                    </a:cubicBezTo>
                    <a:cubicBezTo>
                      <a:pt x="64" y="0"/>
                      <a:pt x="71" y="1"/>
                      <a:pt x="78" y="1"/>
                    </a:cubicBezTo>
                    <a:cubicBezTo>
                      <a:pt x="84" y="2"/>
                      <a:pt x="90" y="3"/>
                      <a:pt x="95" y="4"/>
                    </a:cubicBezTo>
                    <a:cubicBezTo>
                      <a:pt x="98" y="4"/>
                      <a:pt x="100" y="5"/>
                      <a:pt x="102" y="6"/>
                    </a:cubicBezTo>
                    <a:cubicBezTo>
                      <a:pt x="103" y="7"/>
                      <a:pt x="104" y="9"/>
                      <a:pt x="104" y="12"/>
                    </a:cubicBezTo>
                    <a:cubicBezTo>
                      <a:pt x="104" y="22"/>
                      <a:pt x="104" y="22"/>
                      <a:pt x="104" y="22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96" y="32"/>
                      <a:pt x="96" y="42"/>
                      <a:pt x="96" y="52"/>
                    </a:cubicBezTo>
                    <a:cubicBezTo>
                      <a:pt x="96" y="62"/>
                      <a:pt x="96" y="71"/>
                      <a:pt x="96" y="81"/>
                    </a:cubicBezTo>
                    <a:cubicBezTo>
                      <a:pt x="96" y="124"/>
                      <a:pt x="96" y="124"/>
                      <a:pt x="96" y="124"/>
                    </a:cubicBezTo>
                    <a:cubicBezTo>
                      <a:pt x="96" y="138"/>
                      <a:pt x="92" y="149"/>
                      <a:pt x="85" y="156"/>
                    </a:cubicBezTo>
                    <a:cubicBezTo>
                      <a:pt x="77" y="163"/>
                      <a:pt x="65" y="167"/>
                      <a:pt x="48" y="167"/>
                    </a:cubicBezTo>
                    <a:cubicBezTo>
                      <a:pt x="46" y="167"/>
                      <a:pt x="43" y="167"/>
                      <a:pt x="39" y="167"/>
                    </a:cubicBezTo>
                    <a:cubicBezTo>
                      <a:pt x="36" y="166"/>
                      <a:pt x="33" y="166"/>
                      <a:pt x="30" y="166"/>
                    </a:cubicBezTo>
                    <a:cubicBezTo>
                      <a:pt x="26" y="165"/>
                      <a:pt x="23" y="165"/>
                      <a:pt x="20" y="164"/>
                    </a:cubicBezTo>
                    <a:cubicBezTo>
                      <a:pt x="17" y="164"/>
                      <a:pt x="15" y="163"/>
                      <a:pt x="13" y="162"/>
                    </a:cubicBezTo>
                    <a:cubicBezTo>
                      <a:pt x="11" y="161"/>
                      <a:pt x="10" y="160"/>
                      <a:pt x="9" y="159"/>
                    </a:cubicBezTo>
                    <a:cubicBezTo>
                      <a:pt x="8" y="158"/>
                      <a:pt x="8" y="157"/>
                      <a:pt x="8" y="155"/>
                    </a:cubicBezTo>
                    <a:cubicBezTo>
                      <a:pt x="8" y="145"/>
                      <a:pt x="8" y="145"/>
                      <a:pt x="8" y="145"/>
                    </a:cubicBezTo>
                    <a:cubicBezTo>
                      <a:pt x="14" y="146"/>
                      <a:pt x="19" y="146"/>
                      <a:pt x="25" y="147"/>
                    </a:cubicBezTo>
                    <a:cubicBezTo>
                      <a:pt x="31" y="147"/>
                      <a:pt x="36" y="147"/>
                      <a:pt x="41" y="147"/>
                    </a:cubicBezTo>
                    <a:cubicBezTo>
                      <a:pt x="53" y="147"/>
                      <a:pt x="61" y="146"/>
                      <a:pt x="65" y="142"/>
                    </a:cubicBezTo>
                    <a:cubicBezTo>
                      <a:pt x="70" y="139"/>
                      <a:pt x="72" y="134"/>
                      <a:pt x="72" y="126"/>
                    </a:cubicBezTo>
                    <a:cubicBezTo>
                      <a:pt x="72" y="111"/>
                      <a:pt x="72" y="111"/>
                      <a:pt x="72" y="111"/>
                    </a:cubicBezTo>
                    <a:cubicBezTo>
                      <a:pt x="68" y="114"/>
                      <a:pt x="63" y="116"/>
                      <a:pt x="58" y="118"/>
                    </a:cubicBezTo>
                    <a:cubicBezTo>
                      <a:pt x="54" y="120"/>
                      <a:pt x="48" y="121"/>
                      <a:pt x="42" y="121"/>
                    </a:cubicBezTo>
                    <a:cubicBezTo>
                      <a:pt x="33" y="121"/>
                      <a:pt x="26" y="119"/>
                      <a:pt x="21" y="116"/>
                    </a:cubicBezTo>
                    <a:cubicBezTo>
                      <a:pt x="16" y="114"/>
                      <a:pt x="11" y="109"/>
                      <a:pt x="8" y="104"/>
                    </a:cubicBezTo>
                    <a:cubicBezTo>
                      <a:pt x="5" y="99"/>
                      <a:pt x="3" y="93"/>
                      <a:pt x="2" y="86"/>
                    </a:cubicBezTo>
                    <a:cubicBezTo>
                      <a:pt x="0" y="79"/>
                      <a:pt x="0" y="71"/>
                      <a:pt x="0" y="62"/>
                    </a:cubicBezTo>
                    <a:close/>
                    <a:moveTo>
                      <a:pt x="24" y="62"/>
                    </a:moveTo>
                    <a:cubicBezTo>
                      <a:pt x="24" y="69"/>
                      <a:pt x="24" y="76"/>
                      <a:pt x="25" y="81"/>
                    </a:cubicBezTo>
                    <a:cubicBezTo>
                      <a:pt x="26" y="86"/>
                      <a:pt x="28" y="90"/>
                      <a:pt x="30" y="93"/>
                    </a:cubicBezTo>
                    <a:cubicBezTo>
                      <a:pt x="32" y="96"/>
                      <a:pt x="34" y="99"/>
                      <a:pt x="38" y="100"/>
                    </a:cubicBezTo>
                    <a:cubicBezTo>
                      <a:pt x="41" y="101"/>
                      <a:pt x="44" y="102"/>
                      <a:pt x="49" y="102"/>
                    </a:cubicBezTo>
                    <a:cubicBezTo>
                      <a:pt x="54" y="102"/>
                      <a:pt x="58" y="101"/>
                      <a:pt x="62" y="100"/>
                    </a:cubicBezTo>
                    <a:cubicBezTo>
                      <a:pt x="65" y="98"/>
                      <a:pt x="69" y="96"/>
                      <a:pt x="72" y="94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0" y="20"/>
                      <a:pt x="67" y="20"/>
                      <a:pt x="65" y="20"/>
                    </a:cubicBezTo>
                    <a:cubicBezTo>
                      <a:pt x="62" y="19"/>
                      <a:pt x="59" y="19"/>
                      <a:pt x="57" y="19"/>
                    </a:cubicBezTo>
                    <a:cubicBezTo>
                      <a:pt x="51" y="19"/>
                      <a:pt x="46" y="20"/>
                      <a:pt x="42" y="21"/>
                    </a:cubicBezTo>
                    <a:cubicBezTo>
                      <a:pt x="38" y="22"/>
                      <a:pt x="34" y="24"/>
                      <a:pt x="32" y="27"/>
                    </a:cubicBezTo>
                    <a:cubicBezTo>
                      <a:pt x="29" y="31"/>
                      <a:pt x="27" y="35"/>
                      <a:pt x="26" y="40"/>
                    </a:cubicBezTo>
                    <a:cubicBezTo>
                      <a:pt x="24" y="46"/>
                      <a:pt x="24" y="53"/>
                      <a:pt x="24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sz="1800" dirty="0"/>
              </a:p>
            </p:txBody>
          </p:sp>
        </p:grpSp>
        <p:sp>
          <p:nvSpPr>
            <p:cNvPr id="9" name="Freeform 5"/>
            <p:cNvSpPr>
              <a:spLocks noChangeAspect="1" noEditPoints="1"/>
            </p:cNvSpPr>
            <p:nvPr/>
          </p:nvSpPr>
          <p:spPr bwMode="black">
            <a:xfrm>
              <a:off x="4856883" y="4633091"/>
              <a:ext cx="656108" cy="656108"/>
            </a:xfrm>
            <a:custGeom>
              <a:avLst/>
              <a:gdLst>
                <a:gd name="T0" fmla="*/ 864 w 1728"/>
                <a:gd name="T1" fmla="*/ 1728 h 1728"/>
                <a:gd name="T2" fmla="*/ 838 w 1728"/>
                <a:gd name="T3" fmla="*/ 1728 h 1728"/>
                <a:gd name="T4" fmla="*/ 1015 w 1728"/>
                <a:gd name="T5" fmla="*/ 1243 h 1728"/>
                <a:gd name="T6" fmla="*/ 1258 w 1728"/>
                <a:gd name="T7" fmla="*/ 1243 h 1728"/>
                <a:gd name="T8" fmla="*/ 1362 w 1728"/>
                <a:gd name="T9" fmla="*/ 1170 h 1728"/>
                <a:gd name="T10" fmla="*/ 1554 w 1728"/>
                <a:gd name="T11" fmla="*/ 643 h 1728"/>
                <a:gd name="T12" fmla="*/ 1444 w 1728"/>
                <a:gd name="T13" fmla="*/ 487 h 1728"/>
                <a:gd name="T14" fmla="*/ 1107 w 1728"/>
                <a:gd name="T15" fmla="*/ 487 h 1728"/>
                <a:gd name="T16" fmla="*/ 824 w 1728"/>
                <a:gd name="T17" fmla="*/ 1264 h 1728"/>
                <a:gd name="T18" fmla="*/ 824 w 1728"/>
                <a:gd name="T19" fmla="*/ 1264 h 1728"/>
                <a:gd name="T20" fmla="*/ 664 w 1728"/>
                <a:gd name="T21" fmla="*/ 1705 h 1728"/>
                <a:gd name="T22" fmla="*/ 0 w 1728"/>
                <a:gd name="T23" fmla="*/ 864 h 1728"/>
                <a:gd name="T24" fmla="*/ 631 w 1728"/>
                <a:gd name="T25" fmla="*/ 32 h 1728"/>
                <a:gd name="T26" fmla="*/ 465 w 1728"/>
                <a:gd name="T27" fmla="*/ 487 h 1728"/>
                <a:gd name="T28" fmla="*/ 465 w 1728"/>
                <a:gd name="T29" fmla="*/ 487 h 1728"/>
                <a:gd name="T30" fmla="*/ 190 w 1728"/>
                <a:gd name="T31" fmla="*/ 1243 h 1728"/>
                <a:gd name="T32" fmla="*/ 373 w 1728"/>
                <a:gd name="T33" fmla="*/ 1243 h 1728"/>
                <a:gd name="T34" fmla="*/ 607 w 1728"/>
                <a:gd name="T35" fmla="*/ 600 h 1728"/>
                <a:gd name="T36" fmla="*/ 745 w 1728"/>
                <a:gd name="T37" fmla="*/ 600 h 1728"/>
                <a:gd name="T38" fmla="*/ 511 w 1728"/>
                <a:gd name="T39" fmla="*/ 1243 h 1728"/>
                <a:gd name="T40" fmla="*/ 694 w 1728"/>
                <a:gd name="T41" fmla="*/ 1243 h 1728"/>
                <a:gd name="T42" fmla="*/ 912 w 1728"/>
                <a:gd name="T43" fmla="*/ 643 h 1728"/>
                <a:gd name="T44" fmla="*/ 802 w 1728"/>
                <a:gd name="T45" fmla="*/ 487 h 1728"/>
                <a:gd name="T46" fmla="*/ 649 w 1728"/>
                <a:gd name="T47" fmla="*/ 487 h 1728"/>
                <a:gd name="T48" fmla="*/ 825 w 1728"/>
                <a:gd name="T49" fmla="*/ 1 h 1728"/>
                <a:gd name="T50" fmla="*/ 864 w 1728"/>
                <a:gd name="T51" fmla="*/ 0 h 1728"/>
                <a:gd name="T52" fmla="*/ 1728 w 1728"/>
                <a:gd name="T53" fmla="*/ 864 h 1728"/>
                <a:gd name="T54" fmla="*/ 864 w 1728"/>
                <a:gd name="T55" fmla="*/ 1728 h 1728"/>
                <a:gd name="T56" fmla="*/ 1387 w 1728"/>
                <a:gd name="T57" fmla="*/ 600 h 1728"/>
                <a:gd name="T58" fmla="*/ 1249 w 1728"/>
                <a:gd name="T59" fmla="*/ 600 h 1728"/>
                <a:gd name="T60" fmla="*/ 1057 w 1728"/>
                <a:gd name="T61" fmla="*/ 1129 h 1728"/>
                <a:gd name="T62" fmla="*/ 1194 w 1728"/>
                <a:gd name="T63" fmla="*/ 1129 h 1728"/>
                <a:gd name="T64" fmla="*/ 1387 w 1728"/>
                <a:gd name="T65" fmla="*/ 60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8" h="1728">
                  <a:moveTo>
                    <a:pt x="864" y="1728"/>
                  </a:moveTo>
                  <a:cubicBezTo>
                    <a:pt x="856" y="1728"/>
                    <a:pt x="847" y="1728"/>
                    <a:pt x="838" y="1728"/>
                  </a:cubicBezTo>
                  <a:cubicBezTo>
                    <a:pt x="1015" y="1243"/>
                    <a:pt x="1015" y="1243"/>
                    <a:pt x="1015" y="1243"/>
                  </a:cubicBezTo>
                  <a:cubicBezTo>
                    <a:pt x="1258" y="1243"/>
                    <a:pt x="1258" y="1243"/>
                    <a:pt x="1258" y="1243"/>
                  </a:cubicBezTo>
                  <a:cubicBezTo>
                    <a:pt x="1301" y="1243"/>
                    <a:pt x="1347" y="1210"/>
                    <a:pt x="1362" y="1170"/>
                  </a:cubicBezTo>
                  <a:cubicBezTo>
                    <a:pt x="1554" y="643"/>
                    <a:pt x="1554" y="643"/>
                    <a:pt x="1554" y="643"/>
                  </a:cubicBezTo>
                  <a:cubicBezTo>
                    <a:pt x="1585" y="557"/>
                    <a:pt x="1536" y="487"/>
                    <a:pt x="1444" y="487"/>
                  </a:cubicBezTo>
                  <a:cubicBezTo>
                    <a:pt x="1107" y="487"/>
                    <a:pt x="1107" y="487"/>
                    <a:pt x="1107" y="487"/>
                  </a:cubicBezTo>
                  <a:cubicBezTo>
                    <a:pt x="824" y="1264"/>
                    <a:pt x="824" y="1264"/>
                    <a:pt x="824" y="1264"/>
                  </a:cubicBezTo>
                  <a:cubicBezTo>
                    <a:pt x="824" y="1264"/>
                    <a:pt x="824" y="1264"/>
                    <a:pt x="824" y="1264"/>
                  </a:cubicBezTo>
                  <a:cubicBezTo>
                    <a:pt x="664" y="1705"/>
                    <a:pt x="664" y="1705"/>
                    <a:pt x="664" y="1705"/>
                  </a:cubicBezTo>
                  <a:cubicBezTo>
                    <a:pt x="283" y="1614"/>
                    <a:pt x="0" y="1272"/>
                    <a:pt x="0" y="864"/>
                  </a:cubicBezTo>
                  <a:cubicBezTo>
                    <a:pt x="0" y="468"/>
                    <a:pt x="267" y="134"/>
                    <a:pt x="631" y="32"/>
                  </a:cubicBezTo>
                  <a:cubicBezTo>
                    <a:pt x="465" y="487"/>
                    <a:pt x="465" y="487"/>
                    <a:pt x="465" y="487"/>
                  </a:cubicBezTo>
                  <a:cubicBezTo>
                    <a:pt x="465" y="487"/>
                    <a:pt x="465" y="487"/>
                    <a:pt x="465" y="487"/>
                  </a:cubicBezTo>
                  <a:cubicBezTo>
                    <a:pt x="190" y="1243"/>
                    <a:pt x="190" y="1243"/>
                    <a:pt x="190" y="1243"/>
                  </a:cubicBezTo>
                  <a:cubicBezTo>
                    <a:pt x="373" y="1243"/>
                    <a:pt x="373" y="1243"/>
                    <a:pt x="373" y="1243"/>
                  </a:cubicBezTo>
                  <a:cubicBezTo>
                    <a:pt x="607" y="600"/>
                    <a:pt x="607" y="600"/>
                    <a:pt x="607" y="600"/>
                  </a:cubicBezTo>
                  <a:cubicBezTo>
                    <a:pt x="745" y="600"/>
                    <a:pt x="745" y="600"/>
                    <a:pt x="745" y="600"/>
                  </a:cubicBezTo>
                  <a:cubicBezTo>
                    <a:pt x="511" y="1243"/>
                    <a:pt x="511" y="1243"/>
                    <a:pt x="511" y="1243"/>
                  </a:cubicBezTo>
                  <a:cubicBezTo>
                    <a:pt x="694" y="1243"/>
                    <a:pt x="694" y="1243"/>
                    <a:pt x="694" y="1243"/>
                  </a:cubicBezTo>
                  <a:cubicBezTo>
                    <a:pt x="912" y="643"/>
                    <a:pt x="912" y="643"/>
                    <a:pt x="912" y="643"/>
                  </a:cubicBezTo>
                  <a:cubicBezTo>
                    <a:pt x="943" y="557"/>
                    <a:pt x="894" y="487"/>
                    <a:pt x="802" y="487"/>
                  </a:cubicBezTo>
                  <a:cubicBezTo>
                    <a:pt x="649" y="487"/>
                    <a:pt x="649" y="487"/>
                    <a:pt x="649" y="487"/>
                  </a:cubicBezTo>
                  <a:cubicBezTo>
                    <a:pt x="825" y="1"/>
                    <a:pt x="825" y="1"/>
                    <a:pt x="825" y="1"/>
                  </a:cubicBezTo>
                  <a:cubicBezTo>
                    <a:pt x="838" y="1"/>
                    <a:pt x="851" y="0"/>
                    <a:pt x="864" y="0"/>
                  </a:cubicBezTo>
                  <a:cubicBezTo>
                    <a:pt x="1341" y="0"/>
                    <a:pt x="1728" y="387"/>
                    <a:pt x="1728" y="864"/>
                  </a:cubicBezTo>
                  <a:cubicBezTo>
                    <a:pt x="1728" y="1341"/>
                    <a:pt x="1341" y="1728"/>
                    <a:pt x="864" y="1728"/>
                  </a:cubicBezTo>
                  <a:close/>
                  <a:moveTo>
                    <a:pt x="1387" y="600"/>
                  </a:moveTo>
                  <a:cubicBezTo>
                    <a:pt x="1249" y="600"/>
                    <a:pt x="1249" y="600"/>
                    <a:pt x="1249" y="600"/>
                  </a:cubicBezTo>
                  <a:cubicBezTo>
                    <a:pt x="1057" y="1129"/>
                    <a:pt x="1057" y="1129"/>
                    <a:pt x="1057" y="1129"/>
                  </a:cubicBezTo>
                  <a:cubicBezTo>
                    <a:pt x="1194" y="1129"/>
                    <a:pt x="1194" y="1129"/>
                    <a:pt x="1194" y="1129"/>
                  </a:cubicBezTo>
                  <a:lnTo>
                    <a:pt x="1387" y="6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 dirty="0"/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092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71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icture 2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63520"/>
            <a:ext cx="9144000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419600"/>
            <a:ext cx="9144000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HP Simplified" panose="020B06040202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logo"/>
          <p:cNvSpPr>
            <a:spLocks noChangeAspect="1" noEditPoints="1"/>
          </p:cNvSpPr>
          <p:nvPr/>
        </p:nvSpPr>
        <p:spPr bwMode="black">
          <a:xfrm>
            <a:off x="10592970" y="5280660"/>
            <a:ext cx="1198177" cy="1197865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 dirty="0"/>
          </a:p>
        </p:txBody>
      </p:sp>
      <p:sp>
        <p:nvSpPr>
          <p:cNvPr id="12" name="logo"/>
          <p:cNvSpPr>
            <a:spLocks noChangeAspect="1" noEditPoints="1"/>
          </p:cNvSpPr>
          <p:nvPr/>
        </p:nvSpPr>
        <p:spPr bwMode="hidden">
          <a:xfrm>
            <a:off x="10592970" y="5280660"/>
            <a:ext cx="1198177" cy="1197865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15821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570464" y="304801"/>
            <a:ext cx="1011936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9652000" cy="5791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3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63520"/>
            <a:ext cx="9144000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419600"/>
            <a:ext cx="9144000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24AB-A554-46D5-BAB7-20EAD689EB3C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Everest Process Documentation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logo"/>
          <p:cNvSpPr>
            <a:spLocks noChangeAspect="1" noEditPoints="1"/>
          </p:cNvSpPr>
          <p:nvPr userDrawn="1"/>
        </p:nvSpPr>
        <p:spPr bwMode="ltGray">
          <a:xfrm>
            <a:off x="9928333" y="377225"/>
            <a:ext cx="1884155" cy="1883664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4962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lue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ogo"/>
          <p:cNvSpPr>
            <a:spLocks noChangeAspect="1" noEditPoints="1"/>
          </p:cNvSpPr>
          <p:nvPr userDrawn="1"/>
        </p:nvSpPr>
        <p:spPr bwMode="ltGray">
          <a:xfrm>
            <a:off x="9928333" y="377225"/>
            <a:ext cx="1884155" cy="1883664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63520"/>
            <a:ext cx="9144000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419600"/>
            <a:ext cx="9144000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6D6A30-B438-4DC5-ADBE-E60C6ABCECFF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Everest Process Documentation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hidden">
          <a:xfrm>
            <a:off x="9928332" y="377225"/>
            <a:ext cx="1884155" cy="1883664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99720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ogo"/>
          <p:cNvSpPr>
            <a:spLocks noChangeAspect="1" noEditPoints="1"/>
          </p:cNvSpPr>
          <p:nvPr userDrawn="1"/>
        </p:nvSpPr>
        <p:spPr bwMode="ltGray">
          <a:xfrm>
            <a:off x="9928333" y="377225"/>
            <a:ext cx="1884155" cy="1883664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63520"/>
            <a:ext cx="9144000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419600"/>
            <a:ext cx="9144000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2F5585-BAD5-4DEB-9DFB-F3A16B65A822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Everest Process Documentation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hidden">
          <a:xfrm>
            <a:off x="9928332" y="377225"/>
            <a:ext cx="1884155" cy="1883664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26692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9144000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19600"/>
            <a:ext cx="9144000" cy="1188720"/>
          </a:xfrm>
        </p:spPr>
        <p:txBody>
          <a:bodyPr anchor="t"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B8CBF-1F46-4232-BE3E-031D9FFFDC94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Everest Process Documentation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3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ChangeAspect="1" noEditPoints="1"/>
          </p:cNvSpPr>
          <p:nvPr userDrawn="1"/>
        </p:nvSpPr>
        <p:spPr bwMode="invGray">
          <a:xfrm>
            <a:off x="11589757" y="6321203"/>
            <a:ext cx="356709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9144000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19600"/>
            <a:ext cx="9144000" cy="1188720"/>
          </a:xfrm>
        </p:spPr>
        <p:txBody>
          <a:bodyPr anchor="t"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7C8D70-E628-4EA6-90B3-D9CD38B529F6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Everest Process Documentation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3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ChangeAspect="1" noEditPoints="1"/>
          </p:cNvSpPr>
          <p:nvPr userDrawn="1"/>
        </p:nvSpPr>
        <p:spPr bwMode="invGray">
          <a:xfrm>
            <a:off x="11589757" y="6321203"/>
            <a:ext cx="356709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74" y="304800"/>
            <a:ext cx="9144000" cy="2743200"/>
          </a:xfrm>
        </p:spPr>
        <p:txBody>
          <a:bodyPr anchor="t"/>
          <a:lstStyle>
            <a:lvl1pPr marL="233363" indent="-233363" algn="l">
              <a:defRPr sz="4400" b="1" cap="none" spc="-100" baseline="0"/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4419600"/>
            <a:ext cx="9144000" cy="1188720"/>
          </a:xfrm>
        </p:spPr>
        <p:txBody>
          <a:bodyPr anchor="t">
            <a:noAutofit/>
          </a:bodyPr>
          <a:lstStyle>
            <a:lvl1pPr marL="0" indent="0">
              <a:spcBef>
                <a:spcPts val="600"/>
              </a:spcBef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713B13-3591-4E76-97CA-8E1997C4DF5B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Everest Process Documentation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81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EE0E4-C6D1-41D3-8E26-DCBC4270305B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Everest Process Documentation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8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FA954-2AF2-41BA-BC6F-A7D7B5D1A23D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Everest Process Documentation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133856"/>
            <a:ext cx="10972801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1"/>
            <a:ext cx="10972801" cy="441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96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5E881-B11B-448A-B3E6-E87404F563B0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Everest Process Documentation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133856"/>
            <a:ext cx="10972801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661890"/>
            <a:ext cx="10972801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57400"/>
            <a:ext cx="10972801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577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icture 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63520"/>
            <a:ext cx="9144000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419600"/>
            <a:ext cx="9144000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HP Simplified" panose="020B06040202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logo"/>
          <p:cNvSpPr>
            <a:spLocks noChangeAspect="1" noEditPoints="1"/>
          </p:cNvSpPr>
          <p:nvPr/>
        </p:nvSpPr>
        <p:spPr bwMode="black">
          <a:xfrm>
            <a:off x="10592970" y="5280659"/>
            <a:ext cx="1198177" cy="1197865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11283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C61C-2A18-450B-8E7A-82E4D42FF968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Everest Process Documentation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90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F6D0-1AF2-4970-81A8-8F78375BC68E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Everest Process Documentation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133856"/>
            <a:ext cx="10972801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9895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835DE-3F50-46C9-B8AE-256BCE3696AE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Everest Process 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18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1"/>
            <a:ext cx="5315712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295401"/>
            <a:ext cx="5315712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CE132-7300-4A1F-AB9A-F8D4D12FAD87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Everest Process Documentation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3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295400"/>
            <a:ext cx="5315712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1"/>
            <a:ext cx="5315712" cy="441960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6688" y="1295400"/>
            <a:ext cx="5315712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676401"/>
            <a:ext cx="5315712" cy="441960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1E64-3367-40FA-9090-96328BA18525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Everest Process Documentation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133856"/>
            <a:ext cx="10972801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676399"/>
            <a:ext cx="5315712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57401"/>
            <a:ext cx="5315712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6688" y="1676399"/>
            <a:ext cx="5315712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2057401"/>
            <a:ext cx="5315712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F69-D0C5-48BB-9BEF-75E382500BE7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Everest Process Documentation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68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9C25D-1F21-4F0F-B16F-432EA32294B2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Everest Process Documentation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1295400"/>
            <a:ext cx="3413760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9121" y="1295400"/>
            <a:ext cx="3413760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8641" y="1295400"/>
            <a:ext cx="3413760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671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EDD7-3AC8-44CD-8598-5A2FC0FC938A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Everest Process Documentation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295400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389121" y="1295400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168641" y="1295400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1676400"/>
            <a:ext cx="3413760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9121" y="1676400"/>
            <a:ext cx="3413760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8641" y="1676400"/>
            <a:ext cx="3413760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50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EF89F-1A1A-43AD-AAA5-A4462A9E214F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Everest Process Documentation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1133856"/>
            <a:ext cx="10972801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676399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389121" y="1676399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168641" y="1676399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2057400"/>
            <a:ext cx="3413760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9121" y="2057400"/>
            <a:ext cx="3413760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8641" y="2057400"/>
            <a:ext cx="3413760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649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1"/>
            <a:ext cx="7620000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4400" y="1295400"/>
            <a:ext cx="3048000" cy="480060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AC4DB-A69E-4099-B2BA-E6EEF4BBF45E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Everest Process Documentation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07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icture 4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63520"/>
            <a:ext cx="9144000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419600"/>
            <a:ext cx="9144000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HP Simplified" panose="020B06040202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logo"/>
          <p:cNvSpPr>
            <a:spLocks noChangeAspect="1" noEditPoints="1"/>
          </p:cNvSpPr>
          <p:nvPr/>
        </p:nvSpPr>
        <p:spPr bwMode="black">
          <a:xfrm>
            <a:off x="10592970" y="5280660"/>
            <a:ext cx="1198177" cy="1197865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 dirty="0"/>
          </a:p>
        </p:txBody>
      </p:sp>
      <p:sp>
        <p:nvSpPr>
          <p:cNvPr id="12" name="logo"/>
          <p:cNvSpPr>
            <a:spLocks noChangeAspect="1" noEditPoints="1"/>
          </p:cNvSpPr>
          <p:nvPr/>
        </p:nvSpPr>
        <p:spPr bwMode="hidden">
          <a:xfrm>
            <a:off x="10592970" y="5280660"/>
            <a:ext cx="1198177" cy="1197865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342546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295400"/>
            <a:ext cx="6705600" cy="48006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0" y="1295400"/>
            <a:ext cx="3901440" cy="480060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652E5-070B-4F48-A664-4B28CAD6917F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Everest Process Documentation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65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295400"/>
            <a:ext cx="6705600" cy="48006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0AC60-642F-4154-A353-FB3905259F92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Everest Process Documentation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680960" y="1295400"/>
            <a:ext cx="3901440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107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295400"/>
            <a:ext cx="5315712" cy="3505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31C1-1088-4346-9B7C-8BA8B240DF4F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Everest Process Documentation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266688" y="1295400"/>
            <a:ext cx="5315712" cy="3505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953000"/>
            <a:ext cx="5315712" cy="113049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6266688" y="4953000"/>
            <a:ext cx="5315712" cy="113049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501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295400"/>
            <a:ext cx="3413760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0DB07-AC99-42BE-AC60-D068D96A5C7D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Everest Process Documentation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211392"/>
            <a:ext cx="3413760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4389121" y="1295400"/>
            <a:ext cx="3413760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6"/>
          </p:nvPr>
        </p:nvSpPr>
        <p:spPr>
          <a:xfrm>
            <a:off x="8168641" y="1295400"/>
            <a:ext cx="3413760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4389121" y="4211392"/>
            <a:ext cx="3413760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168641" y="4211392"/>
            <a:ext cx="3413760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919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48EF5-A557-4E64-926C-4D7FE35D1A5E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Everest Process Documentation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27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570464" y="304801"/>
            <a:ext cx="1011936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96520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F9F5-9DD5-40DA-BDA9-8DF3B0BBAAC4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Everest Process Documentation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24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Lin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41958" y="360199"/>
            <a:ext cx="11299201" cy="5232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41601" y="1745999"/>
            <a:ext cx="11299201" cy="4215600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7595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5832" y="792943"/>
            <a:ext cx="12256517" cy="5372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1"/>
          <p:cNvSpPr/>
          <p:nvPr userDrawn="1"/>
        </p:nvSpPr>
        <p:spPr bwMode="auto">
          <a:xfrm>
            <a:off x="-11498" y="801569"/>
            <a:ext cx="12240681" cy="53723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>
            <a:noFill/>
          </a:ln>
          <a:effectLst/>
          <a:scene3d>
            <a:camera prst="orthographicFront"/>
            <a:lightRig rig="flat" dir="t"/>
          </a:scene3d>
          <a:sp3d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3" tIns="45722" rIns="91443" bIns="45722" rtlCol="0" anchor="ctr"/>
          <a:lstStyle/>
          <a:p>
            <a:pPr marL="0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34" algn="l"/>
              </a:tabLst>
            </a:pPr>
            <a:endParaRPr lang="zh-CN" altLang="en-US" sz="1429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 bwMode="auto">
          <a:xfrm>
            <a:off x="-8467" y="-14288"/>
            <a:ext cx="12237649" cy="871538"/>
          </a:xfrm>
          <a:prstGeom prst="rect">
            <a:avLst/>
          </a:prstGeom>
          <a:blipFill dpi="0" rotWithShape="1">
            <a:blip r:embed="rId4"/>
            <a:srcRect/>
            <a:tile tx="-2457450" ty="0" sx="59000" sy="59000" flip="x" algn="r"/>
          </a:blipFill>
          <a:ln w="0">
            <a:noFill/>
          </a:ln>
          <a:scene3d>
            <a:camera prst="perspective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3" tIns="45722" rIns="91443" bIns="45722" anchor="ctr"/>
          <a:lstStyle/>
          <a:p>
            <a:pPr algn="ctr">
              <a:defRPr/>
            </a:pPr>
            <a:endParaRPr lang="zh-CN" altLang="en-US" sz="1429"/>
          </a:p>
        </p:txBody>
      </p:sp>
      <p:sp>
        <p:nvSpPr>
          <p:cNvPr id="2" name="矩形 1"/>
          <p:cNvSpPr/>
          <p:nvPr userDrawn="1"/>
        </p:nvSpPr>
        <p:spPr>
          <a:xfrm>
            <a:off x="-10584" y="6042026"/>
            <a:ext cx="12251268" cy="815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3" tIns="45722" rIns="91443" bIns="45722" anchor="ctr"/>
          <a:lstStyle/>
          <a:p>
            <a:pPr algn="ctr">
              <a:defRPr/>
            </a:pPr>
            <a:endParaRPr lang="zh-CN" altLang="en-US" sz="1429"/>
          </a:p>
        </p:txBody>
      </p:sp>
      <p:pic>
        <p:nvPicPr>
          <p:cNvPr id="6" name="Picture 6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 flipH="1">
            <a:off x="4419437" y="6345219"/>
            <a:ext cx="7772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11" descr="png素材 (276).pn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1" y="2654"/>
            <a:ext cx="1047725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 userDrawn="1"/>
        </p:nvSpPr>
        <p:spPr bwMode="auto">
          <a:xfrm>
            <a:off x="6288022" y="332656"/>
            <a:ext cx="5893494" cy="373311"/>
          </a:xfrm>
          <a:prstGeom prst="rect">
            <a:avLst/>
          </a:prstGeom>
          <a:noFill/>
        </p:spPr>
        <p:txBody>
          <a:bodyPr wrap="square" lIns="91443" tIns="45722" rIns="91443" bIns="45722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indent="0" algn="ctr" defTabSz="91445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26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『</a:t>
            </a:r>
            <a:r>
              <a:rPr lang="zh-CN" altLang="en-US" sz="1826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</a:t>
            </a:r>
            <a:r>
              <a:rPr lang="en-US" altLang="zh-CN" sz="1826" spc="3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PPT</a:t>
            </a:r>
            <a:r>
              <a:rPr lang="en-US" altLang="zh-CN" sz="1826" spc="300" baseline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』—</a:t>
            </a:r>
            <a:r>
              <a:rPr lang="zh-CN" altLang="en-US" sz="1826" spc="300" baseline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826" b="0" spc="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WWW.1PPT.COM</a:t>
            </a:r>
            <a:endParaRPr lang="zh-CN" altLang="en-US" sz="1826" b="0" spc="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4463820" y="6347070"/>
            <a:ext cx="7141633" cy="312269"/>
          </a:xfrm>
          <a:prstGeom prst="rect">
            <a:avLst/>
          </a:prstGeom>
          <a:noFill/>
        </p:spPr>
        <p:txBody>
          <a:bodyPr lIns="91443" tIns="45722" rIns="91443" bIns="45722">
            <a:spAutoFit/>
          </a:bodyPr>
          <a:lstStyle/>
          <a:p>
            <a:pPr>
              <a:defRPr/>
            </a:pPr>
            <a:r>
              <a:rPr lang="zh-CN" altLang="en-US" sz="1429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</a:t>
            </a:r>
            <a:r>
              <a:rPr lang="en-US" altLang="zh-CN" sz="1429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 HTTP://WWW.1PPT.COM</a:t>
            </a:r>
            <a:endParaRPr lang="zh-CN" altLang="en-US" sz="1429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Freeform 2670"/>
          <p:cNvSpPr>
            <a:spLocks noEditPoints="1"/>
          </p:cNvSpPr>
          <p:nvPr userDrawn="1"/>
        </p:nvSpPr>
        <p:spPr bwMode="auto">
          <a:xfrm>
            <a:off x="3714734" y="6273138"/>
            <a:ext cx="537634" cy="406400"/>
          </a:xfrm>
          <a:custGeom>
            <a:avLst/>
            <a:gdLst>
              <a:gd name="T0" fmla="*/ 73 w 300"/>
              <a:gd name="T1" fmla="*/ 144 h 302"/>
              <a:gd name="T2" fmla="*/ 58 w 300"/>
              <a:gd name="T3" fmla="*/ 153 h 302"/>
              <a:gd name="T4" fmla="*/ 41 w 300"/>
              <a:gd name="T5" fmla="*/ 156 h 302"/>
              <a:gd name="T6" fmla="*/ 15 w 300"/>
              <a:gd name="T7" fmla="*/ 156 h 302"/>
              <a:gd name="T8" fmla="*/ 4 w 300"/>
              <a:gd name="T9" fmla="*/ 151 h 302"/>
              <a:gd name="T10" fmla="*/ 2 w 300"/>
              <a:gd name="T11" fmla="*/ 147 h 302"/>
              <a:gd name="T12" fmla="*/ 0 w 300"/>
              <a:gd name="T13" fmla="*/ 113 h 302"/>
              <a:gd name="T14" fmla="*/ 0 w 300"/>
              <a:gd name="T15" fmla="*/ 104 h 302"/>
              <a:gd name="T16" fmla="*/ 7 w 300"/>
              <a:gd name="T17" fmla="*/ 90 h 302"/>
              <a:gd name="T18" fmla="*/ 82 w 300"/>
              <a:gd name="T19" fmla="*/ 12 h 302"/>
              <a:gd name="T20" fmla="*/ 89 w 300"/>
              <a:gd name="T21" fmla="*/ 7 h 302"/>
              <a:gd name="T22" fmla="*/ 104 w 300"/>
              <a:gd name="T23" fmla="*/ 2 h 302"/>
              <a:gd name="T24" fmla="*/ 113 w 300"/>
              <a:gd name="T25" fmla="*/ 0 h 302"/>
              <a:gd name="T26" fmla="*/ 129 w 300"/>
              <a:gd name="T27" fmla="*/ 3 h 302"/>
              <a:gd name="T28" fmla="*/ 142 w 300"/>
              <a:gd name="T29" fmla="*/ 12 h 302"/>
              <a:gd name="T30" fmla="*/ 148 w 300"/>
              <a:gd name="T31" fmla="*/ 19 h 302"/>
              <a:gd name="T32" fmla="*/ 154 w 300"/>
              <a:gd name="T33" fmla="*/ 34 h 302"/>
              <a:gd name="T34" fmla="*/ 154 w 300"/>
              <a:gd name="T35" fmla="*/ 43 h 302"/>
              <a:gd name="T36" fmla="*/ 152 w 300"/>
              <a:gd name="T37" fmla="*/ 59 h 302"/>
              <a:gd name="T38" fmla="*/ 142 w 300"/>
              <a:gd name="T39" fmla="*/ 73 h 302"/>
              <a:gd name="T40" fmla="*/ 21 w 300"/>
              <a:gd name="T41" fmla="*/ 97 h 302"/>
              <a:gd name="T42" fmla="*/ 18 w 300"/>
              <a:gd name="T43" fmla="*/ 100 h 302"/>
              <a:gd name="T44" fmla="*/ 15 w 300"/>
              <a:gd name="T45" fmla="*/ 109 h 302"/>
              <a:gd name="T46" fmla="*/ 15 w 300"/>
              <a:gd name="T47" fmla="*/ 118 h 302"/>
              <a:gd name="T48" fmla="*/ 19 w 300"/>
              <a:gd name="T49" fmla="*/ 117 h 302"/>
              <a:gd name="T50" fmla="*/ 22 w 300"/>
              <a:gd name="T51" fmla="*/ 118 h 302"/>
              <a:gd name="T52" fmla="*/ 30 w 300"/>
              <a:gd name="T53" fmla="*/ 120 h 302"/>
              <a:gd name="T54" fmla="*/ 33 w 300"/>
              <a:gd name="T55" fmla="*/ 123 h 302"/>
              <a:gd name="T56" fmla="*/ 37 w 300"/>
              <a:gd name="T57" fmla="*/ 130 h 302"/>
              <a:gd name="T58" fmla="*/ 38 w 300"/>
              <a:gd name="T59" fmla="*/ 136 h 302"/>
              <a:gd name="T60" fmla="*/ 38 w 300"/>
              <a:gd name="T61" fmla="*/ 141 h 302"/>
              <a:gd name="T62" fmla="*/ 41 w 300"/>
              <a:gd name="T63" fmla="*/ 141 h 302"/>
              <a:gd name="T64" fmla="*/ 52 w 300"/>
              <a:gd name="T65" fmla="*/ 138 h 302"/>
              <a:gd name="T66" fmla="*/ 59 w 300"/>
              <a:gd name="T67" fmla="*/ 134 h 302"/>
              <a:gd name="T68" fmla="*/ 62 w 300"/>
              <a:gd name="T69" fmla="*/ 130 h 302"/>
              <a:gd name="T70" fmla="*/ 65 w 300"/>
              <a:gd name="T71" fmla="*/ 122 h 302"/>
              <a:gd name="T72" fmla="*/ 65 w 300"/>
              <a:gd name="T73" fmla="*/ 117 h 302"/>
              <a:gd name="T74" fmla="*/ 63 w 300"/>
              <a:gd name="T75" fmla="*/ 106 h 302"/>
              <a:gd name="T76" fmla="*/ 58 w 300"/>
              <a:gd name="T77" fmla="*/ 97 h 302"/>
              <a:gd name="T78" fmla="*/ 54 w 300"/>
              <a:gd name="T79" fmla="*/ 94 h 302"/>
              <a:gd name="T80" fmla="*/ 44 w 300"/>
              <a:gd name="T81" fmla="*/ 90 h 302"/>
              <a:gd name="T82" fmla="*/ 38 w 300"/>
              <a:gd name="T83" fmla="*/ 90 h 302"/>
              <a:gd name="T84" fmla="*/ 30 w 300"/>
              <a:gd name="T85" fmla="*/ 91 h 302"/>
              <a:gd name="T86" fmla="*/ 21 w 300"/>
              <a:gd name="T87" fmla="*/ 97 h 302"/>
              <a:gd name="T88" fmla="*/ 81 w 300"/>
              <a:gd name="T89" fmla="*/ 113 h 302"/>
              <a:gd name="T90" fmla="*/ 132 w 300"/>
              <a:gd name="T91" fmla="*/ 62 h 302"/>
              <a:gd name="T92" fmla="*/ 137 w 300"/>
              <a:gd name="T93" fmla="*/ 54 h 302"/>
              <a:gd name="T94" fmla="*/ 139 w 300"/>
              <a:gd name="T95" fmla="*/ 43 h 302"/>
              <a:gd name="T96" fmla="*/ 139 w 300"/>
              <a:gd name="T97" fmla="*/ 37 h 302"/>
              <a:gd name="T98" fmla="*/ 135 w 300"/>
              <a:gd name="T99" fmla="*/ 28 h 302"/>
              <a:gd name="T100" fmla="*/ 132 w 300"/>
              <a:gd name="T101" fmla="*/ 24 h 302"/>
              <a:gd name="T102" fmla="*/ 123 w 300"/>
              <a:gd name="T103" fmla="*/ 18 h 302"/>
              <a:gd name="T104" fmla="*/ 113 w 300"/>
              <a:gd name="T105" fmla="*/ 15 h 302"/>
              <a:gd name="T106" fmla="*/ 107 w 300"/>
              <a:gd name="T107" fmla="*/ 16 h 302"/>
              <a:gd name="T108" fmla="*/ 97 w 300"/>
              <a:gd name="T109" fmla="*/ 21 h 302"/>
              <a:gd name="T110" fmla="*/ 41 w 300"/>
              <a:gd name="T111" fmla="*/ 74 h 302"/>
              <a:gd name="T112" fmla="*/ 49 w 300"/>
              <a:gd name="T113" fmla="*/ 75 h 302"/>
              <a:gd name="T114" fmla="*/ 63 w 300"/>
              <a:gd name="T115" fmla="*/ 82 h 302"/>
              <a:gd name="T116" fmla="*/ 69 w 300"/>
              <a:gd name="T117" fmla="*/ 86 h 302"/>
              <a:gd name="T118" fmla="*/ 77 w 300"/>
              <a:gd name="T119" fmla="*/ 99 h 302"/>
              <a:gd name="T120" fmla="*/ 81 w 300"/>
              <a:gd name="T121" fmla="*/ 113 h 30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00"/>
              <a:gd name="T184" fmla="*/ 0 h 302"/>
              <a:gd name="T185" fmla="*/ 300 w 300"/>
              <a:gd name="T186" fmla="*/ 302 h 30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00" h="302">
                <a:moveTo>
                  <a:pt x="140" y="278"/>
                </a:moveTo>
                <a:lnTo>
                  <a:pt x="140" y="278"/>
                </a:lnTo>
                <a:lnTo>
                  <a:pt x="128" y="288"/>
                </a:lnTo>
                <a:lnTo>
                  <a:pt x="114" y="296"/>
                </a:lnTo>
                <a:lnTo>
                  <a:pt x="98" y="300"/>
                </a:lnTo>
                <a:lnTo>
                  <a:pt x="82" y="302"/>
                </a:lnTo>
                <a:lnTo>
                  <a:pt x="30" y="302"/>
                </a:lnTo>
                <a:lnTo>
                  <a:pt x="18" y="300"/>
                </a:lnTo>
                <a:lnTo>
                  <a:pt x="8" y="292"/>
                </a:lnTo>
                <a:lnTo>
                  <a:pt x="2" y="284"/>
                </a:lnTo>
                <a:lnTo>
                  <a:pt x="0" y="272"/>
                </a:lnTo>
                <a:lnTo>
                  <a:pt x="0" y="218"/>
                </a:lnTo>
                <a:lnTo>
                  <a:pt x="0" y="202"/>
                </a:lnTo>
                <a:lnTo>
                  <a:pt x="6" y="188"/>
                </a:lnTo>
                <a:lnTo>
                  <a:pt x="14" y="174"/>
                </a:lnTo>
                <a:lnTo>
                  <a:pt x="24" y="160"/>
                </a:lnTo>
                <a:lnTo>
                  <a:pt x="160" y="24"/>
                </a:lnTo>
                <a:lnTo>
                  <a:pt x="172" y="14"/>
                </a:lnTo>
                <a:lnTo>
                  <a:pt x="186" y="6"/>
                </a:lnTo>
                <a:lnTo>
                  <a:pt x="202" y="2"/>
                </a:lnTo>
                <a:lnTo>
                  <a:pt x="218" y="0"/>
                </a:lnTo>
                <a:lnTo>
                  <a:pt x="234" y="2"/>
                </a:lnTo>
                <a:lnTo>
                  <a:pt x="250" y="6"/>
                </a:lnTo>
                <a:lnTo>
                  <a:pt x="264" y="14"/>
                </a:lnTo>
                <a:lnTo>
                  <a:pt x="276" y="24"/>
                </a:lnTo>
                <a:lnTo>
                  <a:pt x="288" y="38"/>
                </a:lnTo>
                <a:lnTo>
                  <a:pt x="294" y="52"/>
                </a:lnTo>
                <a:lnTo>
                  <a:pt x="300" y="66"/>
                </a:lnTo>
                <a:lnTo>
                  <a:pt x="300" y="84"/>
                </a:lnTo>
                <a:lnTo>
                  <a:pt x="300" y="100"/>
                </a:lnTo>
                <a:lnTo>
                  <a:pt x="294" y="116"/>
                </a:lnTo>
                <a:lnTo>
                  <a:pt x="288" y="130"/>
                </a:lnTo>
                <a:lnTo>
                  <a:pt x="276" y="142"/>
                </a:lnTo>
                <a:lnTo>
                  <a:pt x="140" y="278"/>
                </a:lnTo>
                <a:close/>
                <a:moveTo>
                  <a:pt x="42" y="186"/>
                </a:moveTo>
                <a:lnTo>
                  <a:pt x="42" y="186"/>
                </a:lnTo>
                <a:lnTo>
                  <a:pt x="36" y="194"/>
                </a:lnTo>
                <a:lnTo>
                  <a:pt x="32" y="202"/>
                </a:lnTo>
                <a:lnTo>
                  <a:pt x="30" y="210"/>
                </a:lnTo>
                <a:lnTo>
                  <a:pt x="30" y="218"/>
                </a:lnTo>
                <a:lnTo>
                  <a:pt x="30" y="228"/>
                </a:lnTo>
                <a:lnTo>
                  <a:pt x="38" y="226"/>
                </a:lnTo>
                <a:lnTo>
                  <a:pt x="44" y="228"/>
                </a:lnTo>
                <a:lnTo>
                  <a:pt x="52" y="230"/>
                </a:lnTo>
                <a:lnTo>
                  <a:pt x="58" y="232"/>
                </a:lnTo>
                <a:lnTo>
                  <a:pt x="64" y="238"/>
                </a:lnTo>
                <a:lnTo>
                  <a:pt x="68" y="244"/>
                </a:lnTo>
                <a:lnTo>
                  <a:pt x="72" y="250"/>
                </a:lnTo>
                <a:lnTo>
                  <a:pt x="74" y="256"/>
                </a:lnTo>
                <a:lnTo>
                  <a:pt x="74" y="264"/>
                </a:lnTo>
                <a:lnTo>
                  <a:pt x="74" y="272"/>
                </a:lnTo>
                <a:lnTo>
                  <a:pt x="82" y="272"/>
                </a:lnTo>
                <a:lnTo>
                  <a:pt x="92" y="270"/>
                </a:lnTo>
                <a:lnTo>
                  <a:pt x="100" y="268"/>
                </a:lnTo>
                <a:lnTo>
                  <a:pt x="108" y="266"/>
                </a:lnTo>
                <a:lnTo>
                  <a:pt x="116" y="260"/>
                </a:lnTo>
                <a:lnTo>
                  <a:pt x="120" y="252"/>
                </a:lnTo>
                <a:lnTo>
                  <a:pt x="124" y="244"/>
                </a:lnTo>
                <a:lnTo>
                  <a:pt x="126" y="236"/>
                </a:lnTo>
                <a:lnTo>
                  <a:pt x="128" y="226"/>
                </a:lnTo>
                <a:lnTo>
                  <a:pt x="126" y="216"/>
                </a:lnTo>
                <a:lnTo>
                  <a:pt x="124" y="206"/>
                </a:lnTo>
                <a:lnTo>
                  <a:pt x="118" y="198"/>
                </a:lnTo>
                <a:lnTo>
                  <a:pt x="112" y="190"/>
                </a:lnTo>
                <a:lnTo>
                  <a:pt x="104" y="182"/>
                </a:lnTo>
                <a:lnTo>
                  <a:pt x="94" y="178"/>
                </a:lnTo>
                <a:lnTo>
                  <a:pt x="86" y="174"/>
                </a:lnTo>
                <a:lnTo>
                  <a:pt x="74" y="174"/>
                </a:lnTo>
                <a:lnTo>
                  <a:pt x="66" y="174"/>
                </a:lnTo>
                <a:lnTo>
                  <a:pt x="58" y="176"/>
                </a:lnTo>
                <a:lnTo>
                  <a:pt x="50" y="180"/>
                </a:lnTo>
                <a:lnTo>
                  <a:pt x="42" y="186"/>
                </a:lnTo>
                <a:close/>
                <a:moveTo>
                  <a:pt x="158" y="218"/>
                </a:moveTo>
                <a:lnTo>
                  <a:pt x="256" y="120"/>
                </a:lnTo>
                <a:lnTo>
                  <a:pt x="262" y="112"/>
                </a:lnTo>
                <a:lnTo>
                  <a:pt x="266" y="104"/>
                </a:lnTo>
                <a:lnTo>
                  <a:pt x="270" y="94"/>
                </a:lnTo>
                <a:lnTo>
                  <a:pt x="270" y="84"/>
                </a:lnTo>
                <a:lnTo>
                  <a:pt x="270" y="72"/>
                </a:lnTo>
                <a:lnTo>
                  <a:pt x="266" y="64"/>
                </a:lnTo>
                <a:lnTo>
                  <a:pt x="262" y="54"/>
                </a:lnTo>
                <a:lnTo>
                  <a:pt x="256" y="46"/>
                </a:lnTo>
                <a:lnTo>
                  <a:pt x="248" y="40"/>
                </a:lnTo>
                <a:lnTo>
                  <a:pt x="238" y="34"/>
                </a:lnTo>
                <a:lnTo>
                  <a:pt x="228" y="32"/>
                </a:lnTo>
                <a:lnTo>
                  <a:pt x="218" y="30"/>
                </a:lnTo>
                <a:lnTo>
                  <a:pt x="208" y="32"/>
                </a:lnTo>
                <a:lnTo>
                  <a:pt x="198" y="34"/>
                </a:lnTo>
                <a:lnTo>
                  <a:pt x="188" y="40"/>
                </a:lnTo>
                <a:lnTo>
                  <a:pt x="180" y="46"/>
                </a:lnTo>
                <a:lnTo>
                  <a:pt x="82" y="144"/>
                </a:lnTo>
                <a:lnTo>
                  <a:pt x="96" y="146"/>
                </a:lnTo>
                <a:lnTo>
                  <a:pt x="110" y="152"/>
                </a:lnTo>
                <a:lnTo>
                  <a:pt x="122" y="158"/>
                </a:lnTo>
                <a:lnTo>
                  <a:pt x="134" y="168"/>
                </a:lnTo>
                <a:lnTo>
                  <a:pt x="142" y="180"/>
                </a:lnTo>
                <a:lnTo>
                  <a:pt x="150" y="192"/>
                </a:lnTo>
                <a:lnTo>
                  <a:pt x="154" y="204"/>
                </a:lnTo>
                <a:lnTo>
                  <a:pt x="158" y="218"/>
                </a:lnTo>
                <a:close/>
              </a:path>
            </a:pathLst>
          </a:custGeom>
          <a:gradFill rotWithShape="1">
            <a:gsLst>
              <a:gs pos="0">
                <a:srgbClr val="FF6600"/>
              </a:gs>
              <a:gs pos="100000">
                <a:srgbClr val="FF3300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lIns="91443" tIns="45722" rIns="91443" bIns="45722"/>
          <a:lstStyle/>
          <a:p>
            <a:endParaRPr lang="zh-CN" altLang="en-US" sz="873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3695733" y="14727825"/>
            <a:ext cx="5376598" cy="360040"/>
          </a:xfrm>
          <a:prstGeom prst="rect">
            <a:avLst/>
          </a:prstGeom>
          <a:noFill/>
          <a:ln w="25400">
            <a:noFill/>
          </a:ln>
          <a:effectLst/>
          <a:scene3d>
            <a:camera prst="orthographicFront"/>
            <a:lightRig rig="flat" dir="t"/>
          </a:scene3d>
          <a:sp3d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3" tIns="45722" rIns="91443" bIns="45722" rtlCol="0" anchor="ctr"/>
          <a:lstStyle/>
          <a:p>
            <a:pPr marL="0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34" algn="l"/>
              </a:tabLst>
            </a:pPr>
            <a:r>
              <a:rPr lang="zh-CN" altLang="en-US" sz="1429" dirty="0">
                <a:latin typeface="华文细黑" pitchFamily="2" charset="-122"/>
                <a:ea typeface="华文细黑" pitchFamily="2" charset="-122"/>
              </a:rPr>
              <a:t>第一</a:t>
            </a:r>
            <a:r>
              <a:rPr lang="en-US" altLang="zh-CN" sz="1429" dirty="0">
                <a:latin typeface="华文细黑" pitchFamily="2" charset="-122"/>
                <a:ea typeface="华文细黑" pitchFamily="2" charset="-122"/>
              </a:rPr>
              <a:t>PPT</a:t>
            </a:r>
            <a:r>
              <a:rPr lang="zh-CN" altLang="en-US" sz="1429" dirty="0">
                <a:latin typeface="华文细黑" pitchFamily="2" charset="-122"/>
                <a:ea typeface="华文细黑" pitchFamily="2" charset="-122"/>
              </a:rPr>
              <a:t>模板网</a:t>
            </a:r>
            <a:endParaRPr lang="en-US" altLang="zh-CN" sz="1429" dirty="0">
              <a:latin typeface="华文细黑" pitchFamily="2" charset="-122"/>
              <a:ea typeface="华文细黑" pitchFamily="2" charset="-122"/>
            </a:endParaRPr>
          </a:p>
          <a:p>
            <a:pPr marL="0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34" algn="l"/>
              </a:tabLst>
            </a:pPr>
            <a:r>
              <a:rPr lang="en-US" altLang="zh-CN" sz="1429" dirty="0">
                <a:latin typeface="华文细黑" pitchFamily="2" charset="-122"/>
                <a:ea typeface="华文细黑" pitchFamily="2" charset="-122"/>
                <a:hlinkClick r:id="rId7"/>
              </a:rPr>
              <a:t>www.1ppt.com/tubiao/</a:t>
            </a:r>
            <a:r>
              <a:rPr lang="en-US" altLang="zh-CN" sz="1429" dirty="0">
                <a:latin typeface="华文细黑" pitchFamily="2" charset="-122"/>
                <a:ea typeface="华文细黑" pitchFamily="2" charset="-122"/>
              </a:rPr>
              <a:t>  </a:t>
            </a:r>
            <a:endParaRPr lang="zh-CN" altLang="en-US" sz="1429" dirty="0"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97098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 bwMode="auto">
          <a:xfrm>
            <a:off x="-8467" y="-14288"/>
            <a:ext cx="12249150" cy="871538"/>
          </a:xfrm>
          <a:prstGeom prst="rect">
            <a:avLst/>
          </a:prstGeom>
          <a:blipFill dpi="0" rotWithShape="1">
            <a:blip r:embed="rId2"/>
            <a:srcRect/>
            <a:tile tx="-2457450" ty="0" sx="59000" sy="59000" flip="x" algn="r"/>
          </a:blipFill>
          <a:ln w="0">
            <a:noFill/>
          </a:ln>
          <a:scene3d>
            <a:camera prst="perspective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3" tIns="45722" rIns="91443" bIns="45722" anchor="ctr"/>
          <a:lstStyle/>
          <a:p>
            <a:pPr algn="ctr">
              <a:defRPr/>
            </a:pPr>
            <a:endParaRPr lang="zh-CN" altLang="en-US" sz="1429"/>
          </a:p>
        </p:txBody>
      </p:sp>
      <p:sp>
        <p:nvSpPr>
          <p:cNvPr id="2" name="矩形 1"/>
          <p:cNvSpPr/>
          <p:nvPr userDrawn="1"/>
        </p:nvSpPr>
        <p:spPr>
          <a:xfrm>
            <a:off x="-10584" y="6042026"/>
            <a:ext cx="12251268" cy="815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3" tIns="45722" rIns="91443" bIns="45722" anchor="ctr"/>
          <a:lstStyle/>
          <a:p>
            <a:pPr algn="ctr">
              <a:defRPr/>
            </a:pPr>
            <a:endParaRPr lang="zh-CN" altLang="en-US" sz="1429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 contras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5832" y="792943"/>
            <a:ext cx="12256517" cy="5372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 flipH="1">
            <a:off x="4419437" y="6345219"/>
            <a:ext cx="7772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11" descr="png素材 (276).pn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1" y="2654"/>
            <a:ext cx="1047725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 userDrawn="1"/>
        </p:nvSpPr>
        <p:spPr bwMode="auto">
          <a:xfrm>
            <a:off x="6288022" y="332656"/>
            <a:ext cx="5893494" cy="373311"/>
          </a:xfrm>
          <a:prstGeom prst="rect">
            <a:avLst/>
          </a:prstGeom>
          <a:noFill/>
        </p:spPr>
        <p:txBody>
          <a:bodyPr wrap="square" lIns="91443" tIns="45722" rIns="91443" bIns="45722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indent="0" algn="ctr" defTabSz="91445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26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『</a:t>
            </a:r>
            <a:r>
              <a:rPr lang="zh-CN" altLang="en-US" sz="1826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</a:t>
            </a:r>
            <a:r>
              <a:rPr lang="en-US" altLang="zh-CN" sz="1826" spc="3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PPT</a:t>
            </a:r>
            <a:r>
              <a:rPr lang="en-US" altLang="zh-CN" sz="1826" spc="300" baseline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』—</a:t>
            </a:r>
            <a:r>
              <a:rPr lang="zh-CN" altLang="en-US" sz="1826" spc="300" baseline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826" b="0" spc="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WWW.1PPT.COM</a:t>
            </a:r>
            <a:endParaRPr lang="zh-CN" altLang="en-US" sz="1826" b="0" spc="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4463820" y="6347070"/>
            <a:ext cx="7141633" cy="312269"/>
          </a:xfrm>
          <a:prstGeom prst="rect">
            <a:avLst/>
          </a:prstGeom>
          <a:noFill/>
        </p:spPr>
        <p:txBody>
          <a:bodyPr lIns="91443" tIns="45722" rIns="91443" bIns="45722">
            <a:spAutoFit/>
          </a:bodyPr>
          <a:lstStyle/>
          <a:p>
            <a:pPr>
              <a:defRPr/>
            </a:pPr>
            <a:r>
              <a:rPr lang="zh-CN" altLang="en-US" sz="1429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</a:t>
            </a:r>
            <a:r>
              <a:rPr lang="en-US" altLang="zh-CN" sz="1429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 HTTP://WWW.1PPT.COM</a:t>
            </a:r>
            <a:endParaRPr lang="zh-CN" altLang="en-US" sz="1429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Freeform 2670"/>
          <p:cNvSpPr>
            <a:spLocks noEditPoints="1"/>
          </p:cNvSpPr>
          <p:nvPr userDrawn="1"/>
        </p:nvSpPr>
        <p:spPr bwMode="auto">
          <a:xfrm>
            <a:off x="3714734" y="6273138"/>
            <a:ext cx="537634" cy="406400"/>
          </a:xfrm>
          <a:custGeom>
            <a:avLst/>
            <a:gdLst>
              <a:gd name="T0" fmla="*/ 73 w 300"/>
              <a:gd name="T1" fmla="*/ 144 h 302"/>
              <a:gd name="T2" fmla="*/ 58 w 300"/>
              <a:gd name="T3" fmla="*/ 153 h 302"/>
              <a:gd name="T4" fmla="*/ 41 w 300"/>
              <a:gd name="T5" fmla="*/ 156 h 302"/>
              <a:gd name="T6" fmla="*/ 15 w 300"/>
              <a:gd name="T7" fmla="*/ 156 h 302"/>
              <a:gd name="T8" fmla="*/ 4 w 300"/>
              <a:gd name="T9" fmla="*/ 151 h 302"/>
              <a:gd name="T10" fmla="*/ 2 w 300"/>
              <a:gd name="T11" fmla="*/ 147 h 302"/>
              <a:gd name="T12" fmla="*/ 0 w 300"/>
              <a:gd name="T13" fmla="*/ 113 h 302"/>
              <a:gd name="T14" fmla="*/ 0 w 300"/>
              <a:gd name="T15" fmla="*/ 104 h 302"/>
              <a:gd name="T16" fmla="*/ 7 w 300"/>
              <a:gd name="T17" fmla="*/ 90 h 302"/>
              <a:gd name="T18" fmla="*/ 82 w 300"/>
              <a:gd name="T19" fmla="*/ 12 h 302"/>
              <a:gd name="T20" fmla="*/ 89 w 300"/>
              <a:gd name="T21" fmla="*/ 7 h 302"/>
              <a:gd name="T22" fmla="*/ 104 w 300"/>
              <a:gd name="T23" fmla="*/ 2 h 302"/>
              <a:gd name="T24" fmla="*/ 113 w 300"/>
              <a:gd name="T25" fmla="*/ 0 h 302"/>
              <a:gd name="T26" fmla="*/ 129 w 300"/>
              <a:gd name="T27" fmla="*/ 3 h 302"/>
              <a:gd name="T28" fmla="*/ 142 w 300"/>
              <a:gd name="T29" fmla="*/ 12 h 302"/>
              <a:gd name="T30" fmla="*/ 148 w 300"/>
              <a:gd name="T31" fmla="*/ 19 h 302"/>
              <a:gd name="T32" fmla="*/ 154 w 300"/>
              <a:gd name="T33" fmla="*/ 34 h 302"/>
              <a:gd name="T34" fmla="*/ 154 w 300"/>
              <a:gd name="T35" fmla="*/ 43 h 302"/>
              <a:gd name="T36" fmla="*/ 152 w 300"/>
              <a:gd name="T37" fmla="*/ 59 h 302"/>
              <a:gd name="T38" fmla="*/ 142 w 300"/>
              <a:gd name="T39" fmla="*/ 73 h 302"/>
              <a:gd name="T40" fmla="*/ 21 w 300"/>
              <a:gd name="T41" fmla="*/ 97 h 302"/>
              <a:gd name="T42" fmla="*/ 18 w 300"/>
              <a:gd name="T43" fmla="*/ 100 h 302"/>
              <a:gd name="T44" fmla="*/ 15 w 300"/>
              <a:gd name="T45" fmla="*/ 109 h 302"/>
              <a:gd name="T46" fmla="*/ 15 w 300"/>
              <a:gd name="T47" fmla="*/ 118 h 302"/>
              <a:gd name="T48" fmla="*/ 19 w 300"/>
              <a:gd name="T49" fmla="*/ 117 h 302"/>
              <a:gd name="T50" fmla="*/ 22 w 300"/>
              <a:gd name="T51" fmla="*/ 118 h 302"/>
              <a:gd name="T52" fmla="*/ 30 w 300"/>
              <a:gd name="T53" fmla="*/ 120 h 302"/>
              <a:gd name="T54" fmla="*/ 33 w 300"/>
              <a:gd name="T55" fmla="*/ 123 h 302"/>
              <a:gd name="T56" fmla="*/ 37 w 300"/>
              <a:gd name="T57" fmla="*/ 130 h 302"/>
              <a:gd name="T58" fmla="*/ 38 w 300"/>
              <a:gd name="T59" fmla="*/ 136 h 302"/>
              <a:gd name="T60" fmla="*/ 38 w 300"/>
              <a:gd name="T61" fmla="*/ 141 h 302"/>
              <a:gd name="T62" fmla="*/ 41 w 300"/>
              <a:gd name="T63" fmla="*/ 141 h 302"/>
              <a:gd name="T64" fmla="*/ 52 w 300"/>
              <a:gd name="T65" fmla="*/ 138 h 302"/>
              <a:gd name="T66" fmla="*/ 59 w 300"/>
              <a:gd name="T67" fmla="*/ 134 h 302"/>
              <a:gd name="T68" fmla="*/ 62 w 300"/>
              <a:gd name="T69" fmla="*/ 130 h 302"/>
              <a:gd name="T70" fmla="*/ 65 w 300"/>
              <a:gd name="T71" fmla="*/ 122 h 302"/>
              <a:gd name="T72" fmla="*/ 65 w 300"/>
              <a:gd name="T73" fmla="*/ 117 h 302"/>
              <a:gd name="T74" fmla="*/ 63 w 300"/>
              <a:gd name="T75" fmla="*/ 106 h 302"/>
              <a:gd name="T76" fmla="*/ 58 w 300"/>
              <a:gd name="T77" fmla="*/ 97 h 302"/>
              <a:gd name="T78" fmla="*/ 54 w 300"/>
              <a:gd name="T79" fmla="*/ 94 h 302"/>
              <a:gd name="T80" fmla="*/ 44 w 300"/>
              <a:gd name="T81" fmla="*/ 90 h 302"/>
              <a:gd name="T82" fmla="*/ 38 w 300"/>
              <a:gd name="T83" fmla="*/ 90 h 302"/>
              <a:gd name="T84" fmla="*/ 30 w 300"/>
              <a:gd name="T85" fmla="*/ 91 h 302"/>
              <a:gd name="T86" fmla="*/ 21 w 300"/>
              <a:gd name="T87" fmla="*/ 97 h 302"/>
              <a:gd name="T88" fmla="*/ 81 w 300"/>
              <a:gd name="T89" fmla="*/ 113 h 302"/>
              <a:gd name="T90" fmla="*/ 132 w 300"/>
              <a:gd name="T91" fmla="*/ 62 h 302"/>
              <a:gd name="T92" fmla="*/ 137 w 300"/>
              <a:gd name="T93" fmla="*/ 54 h 302"/>
              <a:gd name="T94" fmla="*/ 139 w 300"/>
              <a:gd name="T95" fmla="*/ 43 h 302"/>
              <a:gd name="T96" fmla="*/ 139 w 300"/>
              <a:gd name="T97" fmla="*/ 37 h 302"/>
              <a:gd name="T98" fmla="*/ 135 w 300"/>
              <a:gd name="T99" fmla="*/ 28 h 302"/>
              <a:gd name="T100" fmla="*/ 132 w 300"/>
              <a:gd name="T101" fmla="*/ 24 h 302"/>
              <a:gd name="T102" fmla="*/ 123 w 300"/>
              <a:gd name="T103" fmla="*/ 18 h 302"/>
              <a:gd name="T104" fmla="*/ 113 w 300"/>
              <a:gd name="T105" fmla="*/ 15 h 302"/>
              <a:gd name="T106" fmla="*/ 107 w 300"/>
              <a:gd name="T107" fmla="*/ 16 h 302"/>
              <a:gd name="T108" fmla="*/ 97 w 300"/>
              <a:gd name="T109" fmla="*/ 21 h 302"/>
              <a:gd name="T110" fmla="*/ 41 w 300"/>
              <a:gd name="T111" fmla="*/ 74 h 302"/>
              <a:gd name="T112" fmla="*/ 49 w 300"/>
              <a:gd name="T113" fmla="*/ 75 h 302"/>
              <a:gd name="T114" fmla="*/ 63 w 300"/>
              <a:gd name="T115" fmla="*/ 82 h 302"/>
              <a:gd name="T116" fmla="*/ 69 w 300"/>
              <a:gd name="T117" fmla="*/ 86 h 302"/>
              <a:gd name="T118" fmla="*/ 77 w 300"/>
              <a:gd name="T119" fmla="*/ 99 h 302"/>
              <a:gd name="T120" fmla="*/ 81 w 300"/>
              <a:gd name="T121" fmla="*/ 113 h 30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00"/>
              <a:gd name="T184" fmla="*/ 0 h 302"/>
              <a:gd name="T185" fmla="*/ 300 w 300"/>
              <a:gd name="T186" fmla="*/ 302 h 30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00" h="302">
                <a:moveTo>
                  <a:pt x="140" y="278"/>
                </a:moveTo>
                <a:lnTo>
                  <a:pt x="140" y="278"/>
                </a:lnTo>
                <a:lnTo>
                  <a:pt x="128" y="288"/>
                </a:lnTo>
                <a:lnTo>
                  <a:pt x="114" y="296"/>
                </a:lnTo>
                <a:lnTo>
                  <a:pt x="98" y="300"/>
                </a:lnTo>
                <a:lnTo>
                  <a:pt x="82" y="302"/>
                </a:lnTo>
                <a:lnTo>
                  <a:pt x="30" y="302"/>
                </a:lnTo>
                <a:lnTo>
                  <a:pt x="18" y="300"/>
                </a:lnTo>
                <a:lnTo>
                  <a:pt x="8" y="292"/>
                </a:lnTo>
                <a:lnTo>
                  <a:pt x="2" y="284"/>
                </a:lnTo>
                <a:lnTo>
                  <a:pt x="0" y="272"/>
                </a:lnTo>
                <a:lnTo>
                  <a:pt x="0" y="218"/>
                </a:lnTo>
                <a:lnTo>
                  <a:pt x="0" y="202"/>
                </a:lnTo>
                <a:lnTo>
                  <a:pt x="6" y="188"/>
                </a:lnTo>
                <a:lnTo>
                  <a:pt x="14" y="174"/>
                </a:lnTo>
                <a:lnTo>
                  <a:pt x="24" y="160"/>
                </a:lnTo>
                <a:lnTo>
                  <a:pt x="160" y="24"/>
                </a:lnTo>
                <a:lnTo>
                  <a:pt x="172" y="14"/>
                </a:lnTo>
                <a:lnTo>
                  <a:pt x="186" y="6"/>
                </a:lnTo>
                <a:lnTo>
                  <a:pt x="202" y="2"/>
                </a:lnTo>
                <a:lnTo>
                  <a:pt x="218" y="0"/>
                </a:lnTo>
                <a:lnTo>
                  <a:pt x="234" y="2"/>
                </a:lnTo>
                <a:lnTo>
                  <a:pt x="250" y="6"/>
                </a:lnTo>
                <a:lnTo>
                  <a:pt x="264" y="14"/>
                </a:lnTo>
                <a:lnTo>
                  <a:pt x="276" y="24"/>
                </a:lnTo>
                <a:lnTo>
                  <a:pt x="288" y="38"/>
                </a:lnTo>
                <a:lnTo>
                  <a:pt x="294" y="52"/>
                </a:lnTo>
                <a:lnTo>
                  <a:pt x="300" y="66"/>
                </a:lnTo>
                <a:lnTo>
                  <a:pt x="300" y="84"/>
                </a:lnTo>
                <a:lnTo>
                  <a:pt x="300" y="100"/>
                </a:lnTo>
                <a:lnTo>
                  <a:pt x="294" y="116"/>
                </a:lnTo>
                <a:lnTo>
                  <a:pt x="288" y="130"/>
                </a:lnTo>
                <a:lnTo>
                  <a:pt x="276" y="142"/>
                </a:lnTo>
                <a:lnTo>
                  <a:pt x="140" y="278"/>
                </a:lnTo>
                <a:close/>
                <a:moveTo>
                  <a:pt x="42" y="186"/>
                </a:moveTo>
                <a:lnTo>
                  <a:pt x="42" y="186"/>
                </a:lnTo>
                <a:lnTo>
                  <a:pt x="36" y="194"/>
                </a:lnTo>
                <a:lnTo>
                  <a:pt x="32" y="202"/>
                </a:lnTo>
                <a:lnTo>
                  <a:pt x="30" y="210"/>
                </a:lnTo>
                <a:lnTo>
                  <a:pt x="30" y="218"/>
                </a:lnTo>
                <a:lnTo>
                  <a:pt x="30" y="228"/>
                </a:lnTo>
                <a:lnTo>
                  <a:pt x="38" y="226"/>
                </a:lnTo>
                <a:lnTo>
                  <a:pt x="44" y="228"/>
                </a:lnTo>
                <a:lnTo>
                  <a:pt x="52" y="230"/>
                </a:lnTo>
                <a:lnTo>
                  <a:pt x="58" y="232"/>
                </a:lnTo>
                <a:lnTo>
                  <a:pt x="64" y="238"/>
                </a:lnTo>
                <a:lnTo>
                  <a:pt x="68" y="244"/>
                </a:lnTo>
                <a:lnTo>
                  <a:pt x="72" y="250"/>
                </a:lnTo>
                <a:lnTo>
                  <a:pt x="74" y="256"/>
                </a:lnTo>
                <a:lnTo>
                  <a:pt x="74" y="264"/>
                </a:lnTo>
                <a:lnTo>
                  <a:pt x="74" y="272"/>
                </a:lnTo>
                <a:lnTo>
                  <a:pt x="82" y="272"/>
                </a:lnTo>
                <a:lnTo>
                  <a:pt x="92" y="270"/>
                </a:lnTo>
                <a:lnTo>
                  <a:pt x="100" y="268"/>
                </a:lnTo>
                <a:lnTo>
                  <a:pt x="108" y="266"/>
                </a:lnTo>
                <a:lnTo>
                  <a:pt x="116" y="260"/>
                </a:lnTo>
                <a:lnTo>
                  <a:pt x="120" y="252"/>
                </a:lnTo>
                <a:lnTo>
                  <a:pt x="124" y="244"/>
                </a:lnTo>
                <a:lnTo>
                  <a:pt x="126" y="236"/>
                </a:lnTo>
                <a:lnTo>
                  <a:pt x="128" y="226"/>
                </a:lnTo>
                <a:lnTo>
                  <a:pt x="126" y="216"/>
                </a:lnTo>
                <a:lnTo>
                  <a:pt x="124" y="206"/>
                </a:lnTo>
                <a:lnTo>
                  <a:pt x="118" y="198"/>
                </a:lnTo>
                <a:lnTo>
                  <a:pt x="112" y="190"/>
                </a:lnTo>
                <a:lnTo>
                  <a:pt x="104" y="182"/>
                </a:lnTo>
                <a:lnTo>
                  <a:pt x="94" y="178"/>
                </a:lnTo>
                <a:lnTo>
                  <a:pt x="86" y="174"/>
                </a:lnTo>
                <a:lnTo>
                  <a:pt x="74" y="174"/>
                </a:lnTo>
                <a:lnTo>
                  <a:pt x="66" y="174"/>
                </a:lnTo>
                <a:lnTo>
                  <a:pt x="58" y="176"/>
                </a:lnTo>
                <a:lnTo>
                  <a:pt x="50" y="180"/>
                </a:lnTo>
                <a:lnTo>
                  <a:pt x="42" y="186"/>
                </a:lnTo>
                <a:close/>
                <a:moveTo>
                  <a:pt x="158" y="218"/>
                </a:moveTo>
                <a:lnTo>
                  <a:pt x="256" y="120"/>
                </a:lnTo>
                <a:lnTo>
                  <a:pt x="262" y="112"/>
                </a:lnTo>
                <a:lnTo>
                  <a:pt x="266" y="104"/>
                </a:lnTo>
                <a:lnTo>
                  <a:pt x="270" y="94"/>
                </a:lnTo>
                <a:lnTo>
                  <a:pt x="270" y="84"/>
                </a:lnTo>
                <a:lnTo>
                  <a:pt x="270" y="72"/>
                </a:lnTo>
                <a:lnTo>
                  <a:pt x="266" y="64"/>
                </a:lnTo>
                <a:lnTo>
                  <a:pt x="262" y="54"/>
                </a:lnTo>
                <a:lnTo>
                  <a:pt x="256" y="46"/>
                </a:lnTo>
                <a:lnTo>
                  <a:pt x="248" y="40"/>
                </a:lnTo>
                <a:lnTo>
                  <a:pt x="238" y="34"/>
                </a:lnTo>
                <a:lnTo>
                  <a:pt x="228" y="32"/>
                </a:lnTo>
                <a:lnTo>
                  <a:pt x="218" y="30"/>
                </a:lnTo>
                <a:lnTo>
                  <a:pt x="208" y="32"/>
                </a:lnTo>
                <a:lnTo>
                  <a:pt x="198" y="34"/>
                </a:lnTo>
                <a:lnTo>
                  <a:pt x="188" y="40"/>
                </a:lnTo>
                <a:lnTo>
                  <a:pt x="180" y="46"/>
                </a:lnTo>
                <a:lnTo>
                  <a:pt x="82" y="144"/>
                </a:lnTo>
                <a:lnTo>
                  <a:pt x="96" y="146"/>
                </a:lnTo>
                <a:lnTo>
                  <a:pt x="110" y="152"/>
                </a:lnTo>
                <a:lnTo>
                  <a:pt x="122" y="158"/>
                </a:lnTo>
                <a:lnTo>
                  <a:pt x="134" y="168"/>
                </a:lnTo>
                <a:lnTo>
                  <a:pt x="142" y="180"/>
                </a:lnTo>
                <a:lnTo>
                  <a:pt x="150" y="192"/>
                </a:lnTo>
                <a:lnTo>
                  <a:pt x="154" y="204"/>
                </a:lnTo>
                <a:lnTo>
                  <a:pt x="158" y="218"/>
                </a:lnTo>
                <a:close/>
              </a:path>
            </a:pathLst>
          </a:custGeom>
          <a:gradFill rotWithShape="1">
            <a:gsLst>
              <a:gs pos="0">
                <a:srgbClr val="FF6600"/>
              </a:gs>
              <a:gs pos="100000">
                <a:srgbClr val="FF3300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lIns="91443" tIns="45722" rIns="91443" bIns="45722"/>
          <a:lstStyle/>
          <a:p>
            <a:endParaRPr lang="zh-CN" altLang="en-US" sz="873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3695733" y="8253536"/>
            <a:ext cx="5376598" cy="360040"/>
          </a:xfrm>
          <a:prstGeom prst="rect">
            <a:avLst/>
          </a:prstGeom>
          <a:noFill/>
          <a:ln w="25400">
            <a:noFill/>
          </a:ln>
          <a:effectLst/>
          <a:scene3d>
            <a:camera prst="orthographicFront"/>
            <a:lightRig rig="flat" dir="t"/>
          </a:scene3d>
          <a:sp3d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3" tIns="45722" rIns="91443" bIns="45722" rtlCol="0" anchor="ctr"/>
          <a:lstStyle/>
          <a:p>
            <a:pPr marL="0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34" algn="l"/>
              </a:tabLst>
            </a:pPr>
            <a:r>
              <a:rPr lang="zh-CN" altLang="en-US" sz="1429" dirty="0">
                <a:latin typeface="华文细黑" pitchFamily="2" charset="-122"/>
                <a:ea typeface="华文细黑" pitchFamily="2" charset="-122"/>
              </a:rPr>
              <a:t>第一</a:t>
            </a:r>
            <a:r>
              <a:rPr lang="en-US" altLang="zh-CN" sz="1429" dirty="0">
                <a:latin typeface="华文细黑" pitchFamily="2" charset="-122"/>
                <a:ea typeface="华文细黑" pitchFamily="2" charset="-122"/>
              </a:rPr>
              <a:t>PPT</a:t>
            </a:r>
            <a:r>
              <a:rPr lang="zh-CN" altLang="en-US" sz="1429" dirty="0">
                <a:latin typeface="华文细黑" pitchFamily="2" charset="-122"/>
                <a:ea typeface="华文细黑" pitchFamily="2" charset="-122"/>
              </a:rPr>
              <a:t>模板网</a:t>
            </a:r>
            <a:endParaRPr lang="en-US" altLang="zh-CN" sz="1429" dirty="0">
              <a:latin typeface="华文细黑" pitchFamily="2" charset="-122"/>
              <a:ea typeface="华文细黑" pitchFamily="2" charset="-122"/>
            </a:endParaRPr>
          </a:p>
          <a:p>
            <a:pPr marL="0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34" algn="l"/>
              </a:tabLst>
            </a:pPr>
            <a:r>
              <a:rPr lang="en-US" altLang="zh-CN" sz="1429" dirty="0">
                <a:latin typeface="华文细黑" pitchFamily="2" charset="-122"/>
                <a:ea typeface="华文细黑" pitchFamily="2" charset="-122"/>
                <a:hlinkClick r:id="rId7"/>
              </a:rPr>
              <a:t>www.1ppt.com/tubiao/</a:t>
            </a:r>
            <a:r>
              <a:rPr lang="en-US" altLang="zh-CN" sz="1429" dirty="0">
                <a:latin typeface="华文细黑" pitchFamily="2" charset="-122"/>
                <a:ea typeface="华文细黑" pitchFamily="2" charset="-122"/>
              </a:rPr>
              <a:t>  </a:t>
            </a:r>
            <a:endParaRPr lang="zh-CN" altLang="en-US" sz="1429" dirty="0"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91545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 bwMode="auto">
          <a:xfrm>
            <a:off x="-23000" y="836713"/>
            <a:ext cx="12240681" cy="5372360"/>
          </a:xfrm>
          <a:prstGeom prst="rect">
            <a:avLst/>
          </a:prstGeom>
          <a:gradFill flip="none" rotWithShape="1">
            <a:gsLst>
              <a:gs pos="0">
                <a:srgbClr val="16355B"/>
              </a:gs>
              <a:gs pos="50000">
                <a:srgbClr val="0A2037"/>
              </a:gs>
              <a:gs pos="100000">
                <a:srgbClr val="000D18"/>
              </a:gs>
            </a:gsLst>
            <a:path path="circle">
              <a:fillToRect l="50000" t="50000" r="50000" b="50000"/>
            </a:path>
            <a:tileRect/>
          </a:gradFill>
          <a:ln w="25400">
            <a:noFill/>
          </a:ln>
          <a:effectLst/>
          <a:scene3d>
            <a:camera prst="orthographicFront"/>
            <a:lightRig rig="flat" dir="t"/>
          </a:scene3d>
          <a:sp3d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3" tIns="45722" rIns="91443" bIns="45722" rtlCol="0" anchor="ctr"/>
          <a:lstStyle/>
          <a:p>
            <a:pPr marL="0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34" algn="l"/>
              </a:tabLst>
            </a:pPr>
            <a:endParaRPr lang="zh-CN" altLang="en-US" sz="1429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 bwMode="auto">
          <a:xfrm>
            <a:off x="-8467" y="-14288"/>
            <a:ext cx="12249150" cy="871538"/>
          </a:xfrm>
          <a:prstGeom prst="rect">
            <a:avLst/>
          </a:prstGeom>
          <a:blipFill dpi="0" rotWithShape="1">
            <a:blip r:embed="rId2"/>
            <a:srcRect/>
            <a:tile tx="-2457450" ty="0" sx="59000" sy="59000" flip="x" algn="r"/>
          </a:blipFill>
          <a:ln w="0">
            <a:noFill/>
          </a:ln>
          <a:scene3d>
            <a:camera prst="perspective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3" tIns="45722" rIns="91443" bIns="45722" anchor="ctr"/>
          <a:lstStyle/>
          <a:p>
            <a:pPr algn="ctr">
              <a:defRPr/>
            </a:pPr>
            <a:endParaRPr lang="zh-CN" altLang="en-US" sz="1429"/>
          </a:p>
        </p:txBody>
      </p:sp>
      <p:pic>
        <p:nvPicPr>
          <p:cNvPr id="8" name="图片 11" descr="png素材 (276)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" y="2654"/>
            <a:ext cx="1047725" cy="78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 userDrawn="1"/>
        </p:nvSpPr>
        <p:spPr bwMode="auto">
          <a:xfrm>
            <a:off x="6288022" y="332656"/>
            <a:ext cx="5893494" cy="373311"/>
          </a:xfrm>
          <a:prstGeom prst="rect">
            <a:avLst/>
          </a:prstGeom>
          <a:noFill/>
        </p:spPr>
        <p:txBody>
          <a:bodyPr wrap="square" lIns="91443" tIns="45722" rIns="91443" bIns="45722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indent="0" algn="ctr" defTabSz="91445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26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『</a:t>
            </a:r>
            <a:r>
              <a:rPr lang="zh-CN" altLang="en-US" sz="1826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</a:t>
            </a:r>
            <a:r>
              <a:rPr lang="en-US" altLang="zh-CN" sz="1826" spc="3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PPT</a:t>
            </a:r>
            <a:r>
              <a:rPr lang="en-US" altLang="zh-CN" sz="1826" spc="300" baseline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』—</a:t>
            </a:r>
            <a:r>
              <a:rPr lang="zh-CN" altLang="en-US" sz="1826" spc="300" baseline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826" b="0" spc="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WWW.1PPT.COM</a:t>
            </a:r>
            <a:endParaRPr lang="zh-CN" altLang="en-US" sz="1826" b="0" spc="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-10584" y="6042026"/>
            <a:ext cx="12251268" cy="815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3" tIns="45722" rIns="91443" bIns="45722" anchor="ctr"/>
          <a:lstStyle/>
          <a:p>
            <a:pPr algn="ctr">
              <a:defRPr/>
            </a:pPr>
            <a:endParaRPr lang="zh-CN" altLang="en-US" sz="1429"/>
          </a:p>
        </p:txBody>
      </p:sp>
      <p:pic>
        <p:nvPicPr>
          <p:cNvPr id="11" name="Picture 6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 flipH="1">
            <a:off x="4419437" y="6345219"/>
            <a:ext cx="7772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 userDrawn="1"/>
        </p:nvSpPr>
        <p:spPr bwMode="auto">
          <a:xfrm>
            <a:off x="4463820" y="6347070"/>
            <a:ext cx="7141633" cy="312269"/>
          </a:xfrm>
          <a:prstGeom prst="rect">
            <a:avLst/>
          </a:prstGeom>
          <a:noFill/>
        </p:spPr>
        <p:txBody>
          <a:bodyPr lIns="91443" tIns="45722" rIns="91443" bIns="45722">
            <a:spAutoFit/>
          </a:bodyPr>
          <a:lstStyle/>
          <a:p>
            <a:pPr>
              <a:defRPr/>
            </a:pPr>
            <a:r>
              <a:rPr lang="zh-CN" altLang="en-US" sz="1429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</a:t>
            </a:r>
            <a:r>
              <a:rPr lang="en-US" altLang="zh-CN" sz="1429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 HTTP://WWW.1PPT.COM</a:t>
            </a:r>
            <a:endParaRPr lang="zh-CN" altLang="en-US" sz="1429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Freeform 2670"/>
          <p:cNvSpPr>
            <a:spLocks noEditPoints="1"/>
          </p:cNvSpPr>
          <p:nvPr userDrawn="1"/>
        </p:nvSpPr>
        <p:spPr bwMode="auto">
          <a:xfrm>
            <a:off x="3714734" y="6273138"/>
            <a:ext cx="537634" cy="406400"/>
          </a:xfrm>
          <a:custGeom>
            <a:avLst/>
            <a:gdLst>
              <a:gd name="T0" fmla="*/ 73 w 300"/>
              <a:gd name="T1" fmla="*/ 144 h 302"/>
              <a:gd name="T2" fmla="*/ 58 w 300"/>
              <a:gd name="T3" fmla="*/ 153 h 302"/>
              <a:gd name="T4" fmla="*/ 41 w 300"/>
              <a:gd name="T5" fmla="*/ 156 h 302"/>
              <a:gd name="T6" fmla="*/ 15 w 300"/>
              <a:gd name="T7" fmla="*/ 156 h 302"/>
              <a:gd name="T8" fmla="*/ 4 w 300"/>
              <a:gd name="T9" fmla="*/ 151 h 302"/>
              <a:gd name="T10" fmla="*/ 2 w 300"/>
              <a:gd name="T11" fmla="*/ 147 h 302"/>
              <a:gd name="T12" fmla="*/ 0 w 300"/>
              <a:gd name="T13" fmla="*/ 113 h 302"/>
              <a:gd name="T14" fmla="*/ 0 w 300"/>
              <a:gd name="T15" fmla="*/ 104 h 302"/>
              <a:gd name="T16" fmla="*/ 7 w 300"/>
              <a:gd name="T17" fmla="*/ 90 h 302"/>
              <a:gd name="T18" fmla="*/ 82 w 300"/>
              <a:gd name="T19" fmla="*/ 12 h 302"/>
              <a:gd name="T20" fmla="*/ 89 w 300"/>
              <a:gd name="T21" fmla="*/ 7 h 302"/>
              <a:gd name="T22" fmla="*/ 104 w 300"/>
              <a:gd name="T23" fmla="*/ 2 h 302"/>
              <a:gd name="T24" fmla="*/ 113 w 300"/>
              <a:gd name="T25" fmla="*/ 0 h 302"/>
              <a:gd name="T26" fmla="*/ 129 w 300"/>
              <a:gd name="T27" fmla="*/ 3 h 302"/>
              <a:gd name="T28" fmla="*/ 142 w 300"/>
              <a:gd name="T29" fmla="*/ 12 h 302"/>
              <a:gd name="T30" fmla="*/ 148 w 300"/>
              <a:gd name="T31" fmla="*/ 19 h 302"/>
              <a:gd name="T32" fmla="*/ 154 w 300"/>
              <a:gd name="T33" fmla="*/ 34 h 302"/>
              <a:gd name="T34" fmla="*/ 154 w 300"/>
              <a:gd name="T35" fmla="*/ 43 h 302"/>
              <a:gd name="T36" fmla="*/ 152 w 300"/>
              <a:gd name="T37" fmla="*/ 59 h 302"/>
              <a:gd name="T38" fmla="*/ 142 w 300"/>
              <a:gd name="T39" fmla="*/ 73 h 302"/>
              <a:gd name="T40" fmla="*/ 21 w 300"/>
              <a:gd name="T41" fmla="*/ 97 h 302"/>
              <a:gd name="T42" fmla="*/ 18 w 300"/>
              <a:gd name="T43" fmla="*/ 100 h 302"/>
              <a:gd name="T44" fmla="*/ 15 w 300"/>
              <a:gd name="T45" fmla="*/ 109 h 302"/>
              <a:gd name="T46" fmla="*/ 15 w 300"/>
              <a:gd name="T47" fmla="*/ 118 h 302"/>
              <a:gd name="T48" fmla="*/ 19 w 300"/>
              <a:gd name="T49" fmla="*/ 117 h 302"/>
              <a:gd name="T50" fmla="*/ 22 w 300"/>
              <a:gd name="T51" fmla="*/ 118 h 302"/>
              <a:gd name="T52" fmla="*/ 30 w 300"/>
              <a:gd name="T53" fmla="*/ 120 h 302"/>
              <a:gd name="T54" fmla="*/ 33 w 300"/>
              <a:gd name="T55" fmla="*/ 123 h 302"/>
              <a:gd name="T56" fmla="*/ 37 w 300"/>
              <a:gd name="T57" fmla="*/ 130 h 302"/>
              <a:gd name="T58" fmla="*/ 38 w 300"/>
              <a:gd name="T59" fmla="*/ 136 h 302"/>
              <a:gd name="T60" fmla="*/ 38 w 300"/>
              <a:gd name="T61" fmla="*/ 141 h 302"/>
              <a:gd name="T62" fmla="*/ 41 w 300"/>
              <a:gd name="T63" fmla="*/ 141 h 302"/>
              <a:gd name="T64" fmla="*/ 52 w 300"/>
              <a:gd name="T65" fmla="*/ 138 h 302"/>
              <a:gd name="T66" fmla="*/ 59 w 300"/>
              <a:gd name="T67" fmla="*/ 134 h 302"/>
              <a:gd name="T68" fmla="*/ 62 w 300"/>
              <a:gd name="T69" fmla="*/ 130 h 302"/>
              <a:gd name="T70" fmla="*/ 65 w 300"/>
              <a:gd name="T71" fmla="*/ 122 h 302"/>
              <a:gd name="T72" fmla="*/ 65 w 300"/>
              <a:gd name="T73" fmla="*/ 117 h 302"/>
              <a:gd name="T74" fmla="*/ 63 w 300"/>
              <a:gd name="T75" fmla="*/ 106 h 302"/>
              <a:gd name="T76" fmla="*/ 58 w 300"/>
              <a:gd name="T77" fmla="*/ 97 h 302"/>
              <a:gd name="T78" fmla="*/ 54 w 300"/>
              <a:gd name="T79" fmla="*/ 94 h 302"/>
              <a:gd name="T80" fmla="*/ 44 w 300"/>
              <a:gd name="T81" fmla="*/ 90 h 302"/>
              <a:gd name="T82" fmla="*/ 38 w 300"/>
              <a:gd name="T83" fmla="*/ 90 h 302"/>
              <a:gd name="T84" fmla="*/ 30 w 300"/>
              <a:gd name="T85" fmla="*/ 91 h 302"/>
              <a:gd name="T86" fmla="*/ 21 w 300"/>
              <a:gd name="T87" fmla="*/ 97 h 302"/>
              <a:gd name="T88" fmla="*/ 81 w 300"/>
              <a:gd name="T89" fmla="*/ 113 h 302"/>
              <a:gd name="T90" fmla="*/ 132 w 300"/>
              <a:gd name="T91" fmla="*/ 62 h 302"/>
              <a:gd name="T92" fmla="*/ 137 w 300"/>
              <a:gd name="T93" fmla="*/ 54 h 302"/>
              <a:gd name="T94" fmla="*/ 139 w 300"/>
              <a:gd name="T95" fmla="*/ 43 h 302"/>
              <a:gd name="T96" fmla="*/ 139 w 300"/>
              <a:gd name="T97" fmla="*/ 37 h 302"/>
              <a:gd name="T98" fmla="*/ 135 w 300"/>
              <a:gd name="T99" fmla="*/ 28 h 302"/>
              <a:gd name="T100" fmla="*/ 132 w 300"/>
              <a:gd name="T101" fmla="*/ 24 h 302"/>
              <a:gd name="T102" fmla="*/ 123 w 300"/>
              <a:gd name="T103" fmla="*/ 18 h 302"/>
              <a:gd name="T104" fmla="*/ 113 w 300"/>
              <a:gd name="T105" fmla="*/ 15 h 302"/>
              <a:gd name="T106" fmla="*/ 107 w 300"/>
              <a:gd name="T107" fmla="*/ 16 h 302"/>
              <a:gd name="T108" fmla="*/ 97 w 300"/>
              <a:gd name="T109" fmla="*/ 21 h 302"/>
              <a:gd name="T110" fmla="*/ 41 w 300"/>
              <a:gd name="T111" fmla="*/ 74 h 302"/>
              <a:gd name="T112" fmla="*/ 49 w 300"/>
              <a:gd name="T113" fmla="*/ 75 h 302"/>
              <a:gd name="T114" fmla="*/ 63 w 300"/>
              <a:gd name="T115" fmla="*/ 82 h 302"/>
              <a:gd name="T116" fmla="*/ 69 w 300"/>
              <a:gd name="T117" fmla="*/ 86 h 302"/>
              <a:gd name="T118" fmla="*/ 77 w 300"/>
              <a:gd name="T119" fmla="*/ 99 h 302"/>
              <a:gd name="T120" fmla="*/ 81 w 300"/>
              <a:gd name="T121" fmla="*/ 113 h 30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00"/>
              <a:gd name="T184" fmla="*/ 0 h 302"/>
              <a:gd name="T185" fmla="*/ 300 w 300"/>
              <a:gd name="T186" fmla="*/ 302 h 302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00" h="302">
                <a:moveTo>
                  <a:pt x="140" y="278"/>
                </a:moveTo>
                <a:lnTo>
                  <a:pt x="140" y="278"/>
                </a:lnTo>
                <a:lnTo>
                  <a:pt x="128" y="288"/>
                </a:lnTo>
                <a:lnTo>
                  <a:pt x="114" y="296"/>
                </a:lnTo>
                <a:lnTo>
                  <a:pt x="98" y="300"/>
                </a:lnTo>
                <a:lnTo>
                  <a:pt x="82" y="302"/>
                </a:lnTo>
                <a:lnTo>
                  <a:pt x="30" y="302"/>
                </a:lnTo>
                <a:lnTo>
                  <a:pt x="18" y="300"/>
                </a:lnTo>
                <a:lnTo>
                  <a:pt x="8" y="292"/>
                </a:lnTo>
                <a:lnTo>
                  <a:pt x="2" y="284"/>
                </a:lnTo>
                <a:lnTo>
                  <a:pt x="0" y="272"/>
                </a:lnTo>
                <a:lnTo>
                  <a:pt x="0" y="218"/>
                </a:lnTo>
                <a:lnTo>
                  <a:pt x="0" y="202"/>
                </a:lnTo>
                <a:lnTo>
                  <a:pt x="6" y="188"/>
                </a:lnTo>
                <a:lnTo>
                  <a:pt x="14" y="174"/>
                </a:lnTo>
                <a:lnTo>
                  <a:pt x="24" y="160"/>
                </a:lnTo>
                <a:lnTo>
                  <a:pt x="160" y="24"/>
                </a:lnTo>
                <a:lnTo>
                  <a:pt x="172" y="14"/>
                </a:lnTo>
                <a:lnTo>
                  <a:pt x="186" y="6"/>
                </a:lnTo>
                <a:lnTo>
                  <a:pt x="202" y="2"/>
                </a:lnTo>
                <a:lnTo>
                  <a:pt x="218" y="0"/>
                </a:lnTo>
                <a:lnTo>
                  <a:pt x="234" y="2"/>
                </a:lnTo>
                <a:lnTo>
                  <a:pt x="250" y="6"/>
                </a:lnTo>
                <a:lnTo>
                  <a:pt x="264" y="14"/>
                </a:lnTo>
                <a:lnTo>
                  <a:pt x="276" y="24"/>
                </a:lnTo>
                <a:lnTo>
                  <a:pt x="288" y="38"/>
                </a:lnTo>
                <a:lnTo>
                  <a:pt x="294" y="52"/>
                </a:lnTo>
                <a:lnTo>
                  <a:pt x="300" y="66"/>
                </a:lnTo>
                <a:lnTo>
                  <a:pt x="300" y="84"/>
                </a:lnTo>
                <a:lnTo>
                  <a:pt x="300" y="100"/>
                </a:lnTo>
                <a:lnTo>
                  <a:pt x="294" y="116"/>
                </a:lnTo>
                <a:lnTo>
                  <a:pt x="288" y="130"/>
                </a:lnTo>
                <a:lnTo>
                  <a:pt x="276" y="142"/>
                </a:lnTo>
                <a:lnTo>
                  <a:pt x="140" y="278"/>
                </a:lnTo>
                <a:close/>
                <a:moveTo>
                  <a:pt x="42" y="186"/>
                </a:moveTo>
                <a:lnTo>
                  <a:pt x="42" y="186"/>
                </a:lnTo>
                <a:lnTo>
                  <a:pt x="36" y="194"/>
                </a:lnTo>
                <a:lnTo>
                  <a:pt x="32" y="202"/>
                </a:lnTo>
                <a:lnTo>
                  <a:pt x="30" y="210"/>
                </a:lnTo>
                <a:lnTo>
                  <a:pt x="30" y="218"/>
                </a:lnTo>
                <a:lnTo>
                  <a:pt x="30" y="228"/>
                </a:lnTo>
                <a:lnTo>
                  <a:pt x="38" y="226"/>
                </a:lnTo>
                <a:lnTo>
                  <a:pt x="44" y="228"/>
                </a:lnTo>
                <a:lnTo>
                  <a:pt x="52" y="230"/>
                </a:lnTo>
                <a:lnTo>
                  <a:pt x="58" y="232"/>
                </a:lnTo>
                <a:lnTo>
                  <a:pt x="64" y="238"/>
                </a:lnTo>
                <a:lnTo>
                  <a:pt x="68" y="244"/>
                </a:lnTo>
                <a:lnTo>
                  <a:pt x="72" y="250"/>
                </a:lnTo>
                <a:lnTo>
                  <a:pt x="74" y="256"/>
                </a:lnTo>
                <a:lnTo>
                  <a:pt x="74" y="264"/>
                </a:lnTo>
                <a:lnTo>
                  <a:pt x="74" y="272"/>
                </a:lnTo>
                <a:lnTo>
                  <a:pt x="82" y="272"/>
                </a:lnTo>
                <a:lnTo>
                  <a:pt x="92" y="270"/>
                </a:lnTo>
                <a:lnTo>
                  <a:pt x="100" y="268"/>
                </a:lnTo>
                <a:lnTo>
                  <a:pt x="108" y="266"/>
                </a:lnTo>
                <a:lnTo>
                  <a:pt x="116" y="260"/>
                </a:lnTo>
                <a:lnTo>
                  <a:pt x="120" y="252"/>
                </a:lnTo>
                <a:lnTo>
                  <a:pt x="124" y="244"/>
                </a:lnTo>
                <a:lnTo>
                  <a:pt x="126" y="236"/>
                </a:lnTo>
                <a:lnTo>
                  <a:pt x="128" y="226"/>
                </a:lnTo>
                <a:lnTo>
                  <a:pt x="126" y="216"/>
                </a:lnTo>
                <a:lnTo>
                  <a:pt x="124" y="206"/>
                </a:lnTo>
                <a:lnTo>
                  <a:pt x="118" y="198"/>
                </a:lnTo>
                <a:lnTo>
                  <a:pt x="112" y="190"/>
                </a:lnTo>
                <a:lnTo>
                  <a:pt x="104" y="182"/>
                </a:lnTo>
                <a:lnTo>
                  <a:pt x="94" y="178"/>
                </a:lnTo>
                <a:lnTo>
                  <a:pt x="86" y="174"/>
                </a:lnTo>
                <a:lnTo>
                  <a:pt x="74" y="174"/>
                </a:lnTo>
                <a:lnTo>
                  <a:pt x="66" y="174"/>
                </a:lnTo>
                <a:lnTo>
                  <a:pt x="58" y="176"/>
                </a:lnTo>
                <a:lnTo>
                  <a:pt x="50" y="180"/>
                </a:lnTo>
                <a:lnTo>
                  <a:pt x="42" y="186"/>
                </a:lnTo>
                <a:close/>
                <a:moveTo>
                  <a:pt x="158" y="218"/>
                </a:moveTo>
                <a:lnTo>
                  <a:pt x="256" y="120"/>
                </a:lnTo>
                <a:lnTo>
                  <a:pt x="262" y="112"/>
                </a:lnTo>
                <a:lnTo>
                  <a:pt x="266" y="104"/>
                </a:lnTo>
                <a:lnTo>
                  <a:pt x="270" y="94"/>
                </a:lnTo>
                <a:lnTo>
                  <a:pt x="270" y="84"/>
                </a:lnTo>
                <a:lnTo>
                  <a:pt x="270" y="72"/>
                </a:lnTo>
                <a:lnTo>
                  <a:pt x="266" y="64"/>
                </a:lnTo>
                <a:lnTo>
                  <a:pt x="262" y="54"/>
                </a:lnTo>
                <a:lnTo>
                  <a:pt x="256" y="46"/>
                </a:lnTo>
                <a:lnTo>
                  <a:pt x="248" y="40"/>
                </a:lnTo>
                <a:lnTo>
                  <a:pt x="238" y="34"/>
                </a:lnTo>
                <a:lnTo>
                  <a:pt x="228" y="32"/>
                </a:lnTo>
                <a:lnTo>
                  <a:pt x="218" y="30"/>
                </a:lnTo>
                <a:lnTo>
                  <a:pt x="208" y="32"/>
                </a:lnTo>
                <a:lnTo>
                  <a:pt x="198" y="34"/>
                </a:lnTo>
                <a:lnTo>
                  <a:pt x="188" y="40"/>
                </a:lnTo>
                <a:lnTo>
                  <a:pt x="180" y="46"/>
                </a:lnTo>
                <a:lnTo>
                  <a:pt x="82" y="144"/>
                </a:lnTo>
                <a:lnTo>
                  <a:pt x="96" y="146"/>
                </a:lnTo>
                <a:lnTo>
                  <a:pt x="110" y="152"/>
                </a:lnTo>
                <a:lnTo>
                  <a:pt x="122" y="158"/>
                </a:lnTo>
                <a:lnTo>
                  <a:pt x="134" y="168"/>
                </a:lnTo>
                <a:lnTo>
                  <a:pt x="142" y="180"/>
                </a:lnTo>
                <a:lnTo>
                  <a:pt x="150" y="192"/>
                </a:lnTo>
                <a:lnTo>
                  <a:pt x="154" y="204"/>
                </a:lnTo>
                <a:lnTo>
                  <a:pt x="158" y="218"/>
                </a:lnTo>
                <a:close/>
              </a:path>
            </a:pathLst>
          </a:custGeom>
          <a:gradFill rotWithShape="1">
            <a:gsLst>
              <a:gs pos="0">
                <a:srgbClr val="FF6600"/>
              </a:gs>
              <a:gs pos="100000">
                <a:srgbClr val="FF3300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lIns="91443" tIns="45722" rIns="91443" bIns="45722"/>
          <a:lstStyle/>
          <a:p>
            <a:endParaRPr lang="zh-CN" altLang="en-US" sz="873"/>
          </a:p>
        </p:txBody>
      </p:sp>
    </p:spTree>
    <p:extLst>
      <p:ext uri="{BB962C8B-B14F-4D97-AF65-F5344CB8AC3E}">
        <p14:creationId xmlns:p14="http://schemas.microsoft.com/office/powerpoint/2010/main" val="2413948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9144000" cy="1828800"/>
          </a:xfrm>
        </p:spPr>
        <p:txBody>
          <a:bodyPr anchor="t"/>
          <a:lstStyle>
            <a:lvl1pPr algn="l">
              <a:defRPr sz="5000" b="0" cap="none" spc="-100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19600"/>
            <a:ext cx="9144000" cy="1188720"/>
          </a:xfrm>
        </p:spPr>
        <p:txBody>
          <a:bodyPr anchor="t">
            <a:noAutofit/>
          </a:bodyPr>
          <a:lstStyle>
            <a:lvl1pPr marL="0" indent="0">
              <a:spcBef>
                <a:spcPts val="60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55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63520"/>
            <a:ext cx="9144000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419600"/>
            <a:ext cx="9144000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F584-CE71-42A3-9E23-B7349753629C}" type="datetime1">
              <a:rPr lang="en-US"/>
              <a:t>10/27/2022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  <p:sp>
        <p:nvSpPr>
          <p:cNvPr id="9" name="logo"/>
          <p:cNvSpPr>
            <a:spLocks noChangeAspect="1" noEditPoints="1"/>
          </p:cNvSpPr>
          <p:nvPr/>
        </p:nvSpPr>
        <p:spPr bwMode="black">
          <a:xfrm>
            <a:off x="10592970" y="5280659"/>
            <a:ext cx="1198177" cy="1197865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08521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lue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63520"/>
            <a:ext cx="9144000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419600"/>
            <a:ext cx="9144000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A21F620-4BFF-461C-8B03-12D769EDBF6A}" type="datetime1">
              <a:rPr lang="en-US"/>
              <a:t>10/27/2022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/>
              <a:pPr/>
              <a:t>‹#›</a:t>
            </a:fld>
            <a:endParaRPr/>
          </a:p>
        </p:txBody>
      </p:sp>
      <p:sp>
        <p:nvSpPr>
          <p:cNvPr id="9" name="logo"/>
          <p:cNvSpPr>
            <a:spLocks noChangeAspect="1" noEditPoints="1"/>
          </p:cNvSpPr>
          <p:nvPr/>
        </p:nvSpPr>
        <p:spPr bwMode="black">
          <a:xfrm>
            <a:off x="10592970" y="5280660"/>
            <a:ext cx="1198177" cy="1197865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/>
          </a:p>
        </p:txBody>
      </p:sp>
      <p:sp>
        <p:nvSpPr>
          <p:cNvPr id="12" name="logo"/>
          <p:cNvSpPr>
            <a:spLocks noChangeAspect="1" noEditPoints="1"/>
          </p:cNvSpPr>
          <p:nvPr/>
        </p:nvSpPr>
        <p:spPr bwMode="hidden">
          <a:xfrm>
            <a:off x="10592970" y="5280660"/>
            <a:ext cx="1198177" cy="1197865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993723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icture 1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63520"/>
            <a:ext cx="9144000" cy="1554480"/>
          </a:xfrm>
        </p:spPr>
        <p:txBody>
          <a:bodyPr/>
          <a:lstStyle>
            <a:lvl1pPr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419600"/>
            <a:ext cx="9144000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 sz="2200">
                <a:solidFill>
                  <a:schemeClr val="bg1"/>
                </a:solidFill>
                <a:latin typeface="HP Simplified" panose="020B06040202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BCECA1-E7E1-4AC7-9CB1-0D76AD69A72F}" type="datetime1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DE720E-C72B-42F0-AD69-52D60E3C605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700" y="5098019"/>
            <a:ext cx="1349180" cy="134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3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icture 2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63520"/>
            <a:ext cx="9144000" cy="1554480"/>
          </a:xfrm>
        </p:spPr>
        <p:txBody>
          <a:bodyPr/>
          <a:lstStyle>
            <a:lvl1pPr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419600"/>
            <a:ext cx="9144000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 sz="2200">
                <a:solidFill>
                  <a:schemeClr val="bg1"/>
                </a:solidFill>
                <a:latin typeface="HP Simplified" panose="020B06040202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76DBF-C943-4C33-8ABC-7B99CA9E705A}" type="datetime1">
              <a:rPr lang="en-US"/>
              <a:t>10/27/2022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700" y="5239424"/>
            <a:ext cx="1349180" cy="134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5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icture 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63520"/>
            <a:ext cx="9144000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419600"/>
            <a:ext cx="9144000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HP Simplified" panose="020B06040202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A21F620-4BFF-461C-8B03-12D769EDBF6A}" type="datetime1">
              <a:rPr lang="en-US"/>
              <a:t>10/27/2022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/>
              <a:pPr/>
              <a:t>‹#›</a:t>
            </a:fld>
            <a:endParaRPr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700" y="5239424"/>
            <a:ext cx="1349180" cy="134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71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icture 4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63520"/>
            <a:ext cx="9144000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419600"/>
            <a:ext cx="9144000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HP Simplified" panose="020B06040202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A21F620-4BFF-461C-8B03-12D769EDBF6A}" type="datetime1">
              <a:rPr lang="en-US"/>
              <a:t>10/27/2022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/>
              <a:pPr/>
              <a:t>‹#›</a:t>
            </a:fld>
            <a:endParaRPr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700" y="5239424"/>
            <a:ext cx="1349180" cy="134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62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icture 5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63520"/>
            <a:ext cx="9144000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419600"/>
            <a:ext cx="9144000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HP Simplified" panose="020B06040202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A21F620-4BFF-461C-8B03-12D769EDBF6A}" type="datetime1">
              <a:rPr lang="en-US"/>
              <a:t>10/27/2022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/>
              <a:pPr/>
              <a:t>‹#›</a:t>
            </a:fld>
            <a:endParaRPr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700" y="5239424"/>
            <a:ext cx="1349180" cy="134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96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icture 6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763520"/>
            <a:ext cx="9144000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419600"/>
            <a:ext cx="9144000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 sz="2200">
                <a:solidFill>
                  <a:schemeClr val="tx1"/>
                </a:solidFill>
                <a:latin typeface="HP Simplified" panose="020B06040202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A21F620-4BFF-461C-8B03-12D769EDBF6A}" type="datetime1">
              <a:rPr lang="en-US"/>
              <a:t>10/27/2022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/>
              <a:pPr/>
              <a:t>‹#›</a:t>
            </a:fld>
            <a:endParaRPr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700" y="5239424"/>
            <a:ext cx="1349180" cy="134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33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9144000" cy="1828800"/>
          </a:xfrm>
        </p:spPr>
        <p:txBody>
          <a:bodyPr anchor="t"/>
          <a:lstStyle>
            <a:lvl1pPr algn="l">
              <a:defRPr sz="5000" b="0" cap="none" spc="-100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19600"/>
            <a:ext cx="9144000" cy="1188720"/>
          </a:xfrm>
        </p:spPr>
        <p:txBody>
          <a:bodyPr anchor="t">
            <a:noAutofit/>
          </a:bodyPr>
          <a:lstStyle>
            <a:lvl1pPr marL="0" indent="0">
              <a:spcBef>
                <a:spcPts val="60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1749-A6A4-444F-9236-F3A2F16E8B71}" type="datetime1">
              <a:rPr lang="en-US"/>
              <a:t>10/27/2022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012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ChangeAspect="1" noEditPoints="1"/>
          </p:cNvSpPr>
          <p:nvPr/>
        </p:nvSpPr>
        <p:spPr bwMode="invGray">
          <a:xfrm>
            <a:off x="11618948" y="6389905"/>
            <a:ext cx="356709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9144000" cy="1828800"/>
          </a:xfrm>
        </p:spPr>
        <p:txBody>
          <a:bodyPr anchor="t"/>
          <a:lstStyle>
            <a:lvl1pPr algn="l">
              <a:defRPr sz="5000" b="0" cap="none" spc="-100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19600"/>
            <a:ext cx="9144000" cy="1188720"/>
          </a:xfrm>
        </p:spPr>
        <p:txBody>
          <a:bodyPr anchor="t">
            <a:noAutofit/>
          </a:bodyPr>
          <a:lstStyle>
            <a:lvl1pPr marL="0" indent="0">
              <a:spcBef>
                <a:spcPts val="60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D658151-97A2-4D40-9E07-4BB154ADB58E}" type="datetime1">
              <a:rPr lang="en-US"/>
              <a:t>10/27/2022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3012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ChangeAspect="1" noEditPoints="1"/>
          </p:cNvSpPr>
          <p:nvPr/>
        </p:nvSpPr>
        <p:spPr bwMode="invGray">
          <a:xfrm>
            <a:off x="11618948" y="6389905"/>
            <a:ext cx="356709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9144000" cy="1828800"/>
          </a:xfrm>
        </p:spPr>
        <p:txBody>
          <a:bodyPr anchor="t"/>
          <a:lstStyle>
            <a:lvl1pPr algn="l">
              <a:defRPr sz="5000" b="0" cap="none" spc="-100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19600"/>
            <a:ext cx="9144000" cy="1188720"/>
          </a:xfrm>
        </p:spPr>
        <p:txBody>
          <a:bodyPr anchor="t">
            <a:noAutofit/>
          </a:bodyPr>
          <a:lstStyle>
            <a:lvl1pPr marL="0" indent="0">
              <a:spcBef>
                <a:spcPts val="60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20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ChangeAspect="1" noEditPoints="1"/>
          </p:cNvSpPr>
          <p:nvPr/>
        </p:nvSpPr>
        <p:spPr bwMode="black">
          <a:xfrm>
            <a:off x="11589757" y="6321203"/>
            <a:ext cx="356709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74" y="304800"/>
            <a:ext cx="9144000" cy="2743200"/>
          </a:xfrm>
        </p:spPr>
        <p:txBody>
          <a:bodyPr anchor="t"/>
          <a:lstStyle>
            <a:lvl1pPr marL="174625" indent="-174625" algn="l">
              <a:defRPr sz="5000" b="0" cap="none" spc="-100" baseline="0"/>
            </a:lvl1pPr>
          </a:lstStyle>
          <a:p>
            <a:r>
              <a:t>“Click to add quote here. Type quotation marks before and after text.”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4419600"/>
            <a:ext cx="9144000" cy="1188720"/>
          </a:xfrm>
        </p:spPr>
        <p:txBody>
          <a:bodyPr anchor="t">
            <a:noAutofit/>
          </a:bodyPr>
          <a:lstStyle>
            <a:lvl1pPr marL="0" indent="0">
              <a:spcBef>
                <a:spcPts val="600"/>
              </a:spcBef>
              <a:buNone/>
              <a:defRPr sz="2200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dirty="0"/>
              <a:t>Click to add quoted person’s name, title, company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73AA66C-46CD-4068-8A3F-00C6671838E0}" type="datetime1">
              <a:rPr lang="en-US"/>
              <a:t>10/27/2022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3452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DA002-A9F7-4025-93E2-3CE42C904922}" type="datetime1">
              <a:rPr lang="en-US"/>
              <a:t>10/27/2022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981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72A04-1593-41E7-90FD-0012A80FCFC6}" type="datetime1">
              <a:rPr lang="en-US"/>
              <a:t>10/27/2022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133856"/>
            <a:ext cx="10972801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1"/>
            <a:ext cx="10972801" cy="441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473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C683F-786A-4E33-B622-5A27E6E7D5E7}" type="datetime1">
              <a:rPr lang="en-US"/>
              <a:t>10/27/2022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133856"/>
            <a:ext cx="10972801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661890"/>
            <a:ext cx="10972801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57400"/>
            <a:ext cx="10972801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481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7EF2B-D7ED-4EDC-BB30-5E54340B9D58}" type="datetime1">
              <a:rPr lang="en-US"/>
              <a:t>10/27/2022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20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2F1CD-D694-4DE7-B6EB-592AE1A117F2}" type="datetime1">
              <a:rPr lang="en-US"/>
              <a:t>10/27/2022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133856"/>
            <a:ext cx="10972801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2445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3475-6FAF-416C-A4DF-3E7ABA650530}" type="datetime1">
              <a:rPr lang="en-US"/>
              <a:t>10/27/2022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7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1"/>
            <a:ext cx="5315712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295401"/>
            <a:ext cx="5315712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046F0-BBA7-412E-81F3-6D751344FDB2}" type="datetime1">
              <a:rPr lang="en-US"/>
              <a:t>10/27/2022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994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295400"/>
            <a:ext cx="5315712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1"/>
            <a:ext cx="5315712" cy="441960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6688" y="1295400"/>
            <a:ext cx="5315712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676401"/>
            <a:ext cx="5315712" cy="441960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33CD-CBE4-4C9C-BD2C-758A0A15ED35}" type="datetime1">
              <a:rPr lang="en-US"/>
              <a:t>10/27/2022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355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133856"/>
            <a:ext cx="10972801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676399"/>
            <a:ext cx="5315712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57401"/>
            <a:ext cx="5315712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6688" y="1676399"/>
            <a:ext cx="5315712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2057401"/>
            <a:ext cx="5315712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DBC4B-69F7-461A-B88F-6CACA6023847}" type="datetime1">
              <a:rPr lang="en-US"/>
              <a:t>10/27/2022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462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ChangeAspect="1" noEditPoints="1"/>
          </p:cNvSpPr>
          <p:nvPr/>
        </p:nvSpPr>
        <p:spPr bwMode="black">
          <a:xfrm>
            <a:off x="11589757" y="6321203"/>
            <a:ext cx="356709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74" y="304800"/>
            <a:ext cx="9144000" cy="2743200"/>
          </a:xfrm>
        </p:spPr>
        <p:txBody>
          <a:bodyPr anchor="t"/>
          <a:lstStyle>
            <a:lvl1pPr marL="174625" indent="-174625" algn="l">
              <a:defRPr sz="5000" b="0" cap="none" spc="-100" baseline="0"/>
            </a:lvl1pPr>
          </a:lstStyle>
          <a:p>
            <a:r>
              <a:t>“Click to add quote here. Type quotation marks before and after text.”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4419600"/>
            <a:ext cx="9144000" cy="1188720"/>
          </a:xfrm>
        </p:spPr>
        <p:txBody>
          <a:bodyPr anchor="t">
            <a:noAutofit/>
          </a:bodyPr>
          <a:lstStyle>
            <a:lvl1pPr marL="0" indent="0">
              <a:spcBef>
                <a:spcPts val="600"/>
              </a:spcBef>
              <a:buNone/>
              <a:defRPr sz="2200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add quoted person’s name, title, company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051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2C91-B49A-4B2E-B2E4-7D05EB9E348E}" type="datetime1">
              <a:rPr lang="en-US"/>
              <a:t>10/27/2022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1295400"/>
            <a:ext cx="3413760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9121" y="1295400"/>
            <a:ext cx="3413760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8641" y="1295400"/>
            <a:ext cx="3413760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003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148EC-458C-463C-AD5E-8A27A004EF59}" type="datetime1">
              <a:rPr lang="en-US"/>
              <a:t>10/27/2022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295400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389121" y="1295400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168641" y="1295400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1676400"/>
            <a:ext cx="3413760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9121" y="1676400"/>
            <a:ext cx="3413760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8641" y="1676400"/>
            <a:ext cx="3413760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39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2AD52-3EFA-418A-917E-9B2811C9E39D}" type="datetime1">
              <a:rPr lang="en-US"/>
              <a:t>10/27/2022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1133856"/>
            <a:ext cx="10972801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subtitle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676399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389121" y="1676399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168641" y="1676399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2057400"/>
            <a:ext cx="3413760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9121" y="2057400"/>
            <a:ext cx="3413760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8641" y="2057400"/>
            <a:ext cx="3413760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855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1"/>
            <a:ext cx="7620000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4400" y="1295400"/>
            <a:ext cx="3048000" cy="480060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F6A80-0BAA-46DA-91D8-8EC9C2D5030A}" type="datetime1">
              <a:rPr lang="en-US"/>
              <a:t>10/27/2022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336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295400"/>
            <a:ext cx="6705600" cy="48006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0" y="1295400"/>
            <a:ext cx="3901440" cy="480060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E0A9-C056-482B-A37C-8CC942B96301}" type="datetime1">
              <a:rPr lang="en-US"/>
              <a:t>10/27/2022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399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295400"/>
            <a:ext cx="6705600" cy="48006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761D-8D82-4F39-BA4B-A187EB851BB7}" type="datetime1">
              <a:rPr lang="en-US"/>
              <a:t>10/27/2022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680960" y="1295400"/>
            <a:ext cx="3901440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427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295400"/>
            <a:ext cx="5315712" cy="3505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1CE6-8F36-4575-B82D-D0FE86888352}" type="datetime1">
              <a:rPr lang="en-US"/>
              <a:t>10/27/2022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266688" y="1295400"/>
            <a:ext cx="5315712" cy="3505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953000"/>
            <a:ext cx="5315712" cy="113049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6266688" y="4953000"/>
            <a:ext cx="5315712" cy="113049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984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295400"/>
            <a:ext cx="3413760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D6B26-21C4-4E16-9B47-BCFD90864A48}" type="datetime1">
              <a:rPr lang="en-US"/>
              <a:t>10/27/2022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211392"/>
            <a:ext cx="3413760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4389121" y="1295400"/>
            <a:ext cx="3413760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/>
          </p:nvPr>
        </p:nvSpPr>
        <p:spPr>
          <a:xfrm>
            <a:off x="8168641" y="1295400"/>
            <a:ext cx="3413760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4389121" y="4211392"/>
            <a:ext cx="3413760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168641" y="4211392"/>
            <a:ext cx="3413760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59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Op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9144000" cy="1828800"/>
          </a:xfrm>
        </p:spPr>
        <p:txBody>
          <a:bodyPr anchor="t"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F24D68-C937-4729-B01F-09BB74C39930}" type="datetime1">
              <a:rPr lang="en-US"/>
              <a:t>10/27/2022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/>
              <a:pPr/>
              <a:t>‹#›</a:t>
            </a:fld>
            <a:endParaRPr/>
          </a:p>
        </p:txBody>
      </p:sp>
      <p:sp>
        <p:nvSpPr>
          <p:cNvPr id="9" name="Freeform 5"/>
          <p:cNvSpPr>
            <a:spLocks noChangeAspect="1" noEditPoints="1"/>
          </p:cNvSpPr>
          <p:nvPr/>
        </p:nvSpPr>
        <p:spPr bwMode="invGray">
          <a:xfrm>
            <a:off x="11589757" y="6321203"/>
            <a:ext cx="356709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/>
          </a:p>
        </p:txBody>
      </p:sp>
    </p:spTree>
    <p:extLst>
      <p:ext uri="{BB962C8B-B14F-4D97-AF65-F5344CB8AC3E}">
        <p14:creationId xmlns:p14="http://schemas.microsoft.com/office/powerpoint/2010/main" val="4285382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Op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 bwMode="black">
          <a:xfrm>
            <a:off x="9768842" y="6043634"/>
            <a:ext cx="1931857" cy="258521"/>
            <a:chOff x="3046414" y="3021011"/>
            <a:chExt cx="6095999" cy="815977"/>
          </a:xfrm>
        </p:grpSpPr>
        <p:sp>
          <p:nvSpPr>
            <p:cNvPr id="11" name="Freeform 5"/>
            <p:cNvSpPr>
              <a:spLocks/>
            </p:cNvSpPr>
            <p:nvPr/>
          </p:nvSpPr>
          <p:spPr bwMode="black">
            <a:xfrm>
              <a:off x="3046414" y="3021011"/>
              <a:ext cx="371475" cy="652464"/>
            </a:xfrm>
            <a:custGeom>
              <a:avLst/>
              <a:gdLst>
                <a:gd name="T0" fmla="*/ 0 w 99"/>
                <a:gd name="T1" fmla="*/ 0 h 172"/>
                <a:gd name="T2" fmla="*/ 18 w 99"/>
                <a:gd name="T3" fmla="*/ 0 h 172"/>
                <a:gd name="T4" fmla="*/ 22 w 99"/>
                <a:gd name="T5" fmla="*/ 1 h 172"/>
                <a:gd name="T6" fmla="*/ 24 w 99"/>
                <a:gd name="T7" fmla="*/ 6 h 172"/>
                <a:gd name="T8" fmla="*/ 24 w 99"/>
                <a:gd name="T9" fmla="*/ 101 h 172"/>
                <a:gd name="T10" fmla="*/ 51 w 99"/>
                <a:gd name="T11" fmla="*/ 74 h 172"/>
                <a:gd name="T12" fmla="*/ 70 w 99"/>
                <a:gd name="T13" fmla="*/ 50 h 172"/>
                <a:gd name="T14" fmla="*/ 88 w 99"/>
                <a:gd name="T15" fmla="*/ 50 h 172"/>
                <a:gd name="T16" fmla="*/ 92 w 99"/>
                <a:gd name="T17" fmla="*/ 54 h 172"/>
                <a:gd name="T18" fmla="*/ 90 w 99"/>
                <a:gd name="T19" fmla="*/ 60 h 172"/>
                <a:gd name="T20" fmla="*/ 83 w 99"/>
                <a:gd name="T21" fmla="*/ 69 h 172"/>
                <a:gd name="T22" fmla="*/ 73 w 99"/>
                <a:gd name="T23" fmla="*/ 81 h 172"/>
                <a:gd name="T24" fmla="*/ 60 w 99"/>
                <a:gd name="T25" fmla="*/ 94 h 172"/>
                <a:gd name="T26" fmla="*/ 45 w 99"/>
                <a:gd name="T27" fmla="*/ 107 h 172"/>
                <a:gd name="T28" fmla="*/ 61 w 99"/>
                <a:gd name="T29" fmla="*/ 122 h 172"/>
                <a:gd name="T30" fmla="*/ 75 w 99"/>
                <a:gd name="T31" fmla="*/ 137 h 172"/>
                <a:gd name="T32" fmla="*/ 88 w 99"/>
                <a:gd name="T33" fmla="*/ 153 h 172"/>
                <a:gd name="T34" fmla="*/ 99 w 99"/>
                <a:gd name="T35" fmla="*/ 172 h 172"/>
                <a:gd name="T36" fmla="*/ 77 w 99"/>
                <a:gd name="T37" fmla="*/ 172 h 172"/>
                <a:gd name="T38" fmla="*/ 72 w 99"/>
                <a:gd name="T39" fmla="*/ 171 h 172"/>
                <a:gd name="T40" fmla="*/ 69 w 99"/>
                <a:gd name="T41" fmla="*/ 167 h 172"/>
                <a:gd name="T42" fmla="*/ 61 w 99"/>
                <a:gd name="T43" fmla="*/ 153 h 172"/>
                <a:gd name="T44" fmla="*/ 50 w 99"/>
                <a:gd name="T45" fmla="*/ 141 h 172"/>
                <a:gd name="T46" fmla="*/ 38 w 99"/>
                <a:gd name="T47" fmla="*/ 128 h 172"/>
                <a:gd name="T48" fmla="*/ 24 w 99"/>
                <a:gd name="T49" fmla="*/ 115 h 172"/>
                <a:gd name="T50" fmla="*/ 24 w 99"/>
                <a:gd name="T51" fmla="*/ 172 h 172"/>
                <a:gd name="T52" fmla="*/ 5 w 99"/>
                <a:gd name="T53" fmla="*/ 172 h 172"/>
                <a:gd name="T54" fmla="*/ 0 w 99"/>
                <a:gd name="T55" fmla="*/ 167 h 172"/>
                <a:gd name="T56" fmla="*/ 0 w 99"/>
                <a:gd name="T57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72">
                  <a:moveTo>
                    <a:pt x="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1" y="0"/>
                    <a:pt x="22" y="1"/>
                  </a:cubicBezTo>
                  <a:cubicBezTo>
                    <a:pt x="23" y="2"/>
                    <a:pt x="24" y="4"/>
                    <a:pt x="24" y="6"/>
                  </a:cubicBezTo>
                  <a:cubicBezTo>
                    <a:pt x="24" y="101"/>
                    <a:pt x="24" y="101"/>
                    <a:pt x="24" y="101"/>
                  </a:cubicBezTo>
                  <a:cubicBezTo>
                    <a:pt x="35" y="92"/>
                    <a:pt x="44" y="83"/>
                    <a:pt x="51" y="74"/>
                  </a:cubicBezTo>
                  <a:cubicBezTo>
                    <a:pt x="58" y="66"/>
                    <a:pt x="65" y="58"/>
                    <a:pt x="70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91" y="50"/>
                    <a:pt x="92" y="52"/>
                    <a:pt x="92" y="54"/>
                  </a:cubicBezTo>
                  <a:cubicBezTo>
                    <a:pt x="92" y="56"/>
                    <a:pt x="91" y="58"/>
                    <a:pt x="90" y="60"/>
                  </a:cubicBezTo>
                  <a:cubicBezTo>
                    <a:pt x="88" y="63"/>
                    <a:pt x="86" y="65"/>
                    <a:pt x="83" y="69"/>
                  </a:cubicBezTo>
                  <a:cubicBezTo>
                    <a:pt x="81" y="73"/>
                    <a:pt x="77" y="77"/>
                    <a:pt x="73" y="81"/>
                  </a:cubicBezTo>
                  <a:cubicBezTo>
                    <a:pt x="69" y="85"/>
                    <a:pt x="65" y="90"/>
                    <a:pt x="60" y="94"/>
                  </a:cubicBezTo>
                  <a:cubicBezTo>
                    <a:pt x="55" y="99"/>
                    <a:pt x="50" y="103"/>
                    <a:pt x="45" y="107"/>
                  </a:cubicBezTo>
                  <a:cubicBezTo>
                    <a:pt x="51" y="112"/>
                    <a:pt x="57" y="117"/>
                    <a:pt x="61" y="122"/>
                  </a:cubicBezTo>
                  <a:cubicBezTo>
                    <a:pt x="66" y="126"/>
                    <a:pt x="71" y="132"/>
                    <a:pt x="75" y="137"/>
                  </a:cubicBezTo>
                  <a:cubicBezTo>
                    <a:pt x="80" y="142"/>
                    <a:pt x="84" y="148"/>
                    <a:pt x="88" y="153"/>
                  </a:cubicBezTo>
                  <a:cubicBezTo>
                    <a:pt x="92" y="159"/>
                    <a:pt x="95" y="166"/>
                    <a:pt x="99" y="172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5" y="172"/>
                    <a:pt x="73" y="172"/>
                    <a:pt x="72" y="171"/>
                  </a:cubicBezTo>
                  <a:cubicBezTo>
                    <a:pt x="71" y="170"/>
                    <a:pt x="70" y="169"/>
                    <a:pt x="69" y="167"/>
                  </a:cubicBezTo>
                  <a:cubicBezTo>
                    <a:pt x="67" y="162"/>
                    <a:pt x="64" y="158"/>
                    <a:pt x="61" y="153"/>
                  </a:cubicBezTo>
                  <a:cubicBezTo>
                    <a:pt x="57" y="149"/>
                    <a:pt x="54" y="145"/>
                    <a:pt x="50" y="141"/>
                  </a:cubicBezTo>
                  <a:cubicBezTo>
                    <a:pt x="47" y="137"/>
                    <a:pt x="43" y="132"/>
                    <a:pt x="38" y="128"/>
                  </a:cubicBezTo>
                  <a:cubicBezTo>
                    <a:pt x="34" y="124"/>
                    <a:pt x="29" y="119"/>
                    <a:pt x="24" y="115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5" y="172"/>
                    <a:pt x="5" y="172"/>
                    <a:pt x="5" y="172"/>
                  </a:cubicBezTo>
                  <a:cubicBezTo>
                    <a:pt x="2" y="172"/>
                    <a:pt x="0" y="170"/>
                    <a:pt x="0" y="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black">
            <a:xfrm>
              <a:off x="3444876" y="3198810"/>
              <a:ext cx="360362" cy="487363"/>
            </a:xfrm>
            <a:custGeom>
              <a:avLst/>
              <a:gdLst>
                <a:gd name="T0" fmla="*/ 23 w 96"/>
                <a:gd name="T1" fmla="*/ 73 h 128"/>
                <a:gd name="T2" fmla="*/ 26 w 96"/>
                <a:gd name="T3" fmla="*/ 90 h 128"/>
                <a:gd name="T4" fmla="*/ 31 w 96"/>
                <a:gd name="T5" fmla="*/ 100 h 128"/>
                <a:gd name="T6" fmla="*/ 42 w 96"/>
                <a:gd name="T7" fmla="*/ 107 h 128"/>
                <a:gd name="T8" fmla="*/ 59 w 96"/>
                <a:gd name="T9" fmla="*/ 109 h 128"/>
                <a:gd name="T10" fmla="*/ 76 w 96"/>
                <a:gd name="T11" fmla="*/ 108 h 128"/>
                <a:gd name="T12" fmla="*/ 87 w 96"/>
                <a:gd name="T13" fmla="*/ 107 h 128"/>
                <a:gd name="T14" fmla="*/ 92 w 96"/>
                <a:gd name="T15" fmla="*/ 112 h 128"/>
                <a:gd name="T16" fmla="*/ 92 w 96"/>
                <a:gd name="T17" fmla="*/ 122 h 128"/>
                <a:gd name="T18" fmla="*/ 77 w 96"/>
                <a:gd name="T19" fmla="*/ 126 h 128"/>
                <a:gd name="T20" fmla="*/ 54 w 96"/>
                <a:gd name="T21" fmla="*/ 128 h 128"/>
                <a:gd name="T22" fmla="*/ 30 w 96"/>
                <a:gd name="T23" fmla="*/ 125 h 128"/>
                <a:gd name="T24" fmla="*/ 13 w 96"/>
                <a:gd name="T25" fmla="*/ 114 h 128"/>
                <a:gd name="T26" fmla="*/ 4 w 96"/>
                <a:gd name="T27" fmla="*/ 94 h 128"/>
                <a:gd name="T28" fmla="*/ 0 w 96"/>
                <a:gd name="T29" fmla="*/ 65 h 128"/>
                <a:gd name="T30" fmla="*/ 4 w 96"/>
                <a:gd name="T31" fmla="*/ 35 h 128"/>
                <a:gd name="T32" fmla="*/ 13 w 96"/>
                <a:gd name="T33" fmla="*/ 15 h 128"/>
                <a:gd name="T34" fmla="*/ 29 w 96"/>
                <a:gd name="T35" fmla="*/ 4 h 128"/>
                <a:gd name="T36" fmla="*/ 51 w 96"/>
                <a:gd name="T37" fmla="*/ 0 h 128"/>
                <a:gd name="T38" fmla="*/ 73 w 96"/>
                <a:gd name="T39" fmla="*/ 4 h 128"/>
                <a:gd name="T40" fmla="*/ 87 w 96"/>
                <a:gd name="T41" fmla="*/ 15 h 128"/>
                <a:gd name="T42" fmla="*/ 94 w 96"/>
                <a:gd name="T43" fmla="*/ 31 h 128"/>
                <a:gd name="T44" fmla="*/ 96 w 96"/>
                <a:gd name="T45" fmla="*/ 50 h 128"/>
                <a:gd name="T46" fmla="*/ 95 w 96"/>
                <a:gd name="T47" fmla="*/ 63 h 128"/>
                <a:gd name="T48" fmla="*/ 94 w 96"/>
                <a:gd name="T49" fmla="*/ 73 h 128"/>
                <a:gd name="T50" fmla="*/ 23 w 96"/>
                <a:gd name="T51" fmla="*/ 73 h 128"/>
                <a:gd name="T52" fmla="*/ 74 w 96"/>
                <a:gd name="T53" fmla="*/ 56 h 128"/>
                <a:gd name="T54" fmla="*/ 74 w 96"/>
                <a:gd name="T55" fmla="*/ 53 h 128"/>
                <a:gd name="T56" fmla="*/ 74 w 96"/>
                <a:gd name="T57" fmla="*/ 49 h 128"/>
                <a:gd name="T58" fmla="*/ 70 w 96"/>
                <a:gd name="T59" fmla="*/ 26 h 128"/>
                <a:gd name="T60" fmla="*/ 51 w 96"/>
                <a:gd name="T61" fmla="*/ 19 h 128"/>
                <a:gd name="T62" fmla="*/ 38 w 96"/>
                <a:gd name="T63" fmla="*/ 21 h 128"/>
                <a:gd name="T64" fmla="*/ 29 w 96"/>
                <a:gd name="T65" fmla="*/ 29 h 128"/>
                <a:gd name="T66" fmla="*/ 25 w 96"/>
                <a:gd name="T67" fmla="*/ 40 h 128"/>
                <a:gd name="T68" fmla="*/ 23 w 96"/>
                <a:gd name="T69" fmla="*/ 56 h 128"/>
                <a:gd name="T70" fmla="*/ 74 w 96"/>
                <a:gd name="T71" fmla="*/ 5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128">
                  <a:moveTo>
                    <a:pt x="23" y="73"/>
                  </a:moveTo>
                  <a:cubicBezTo>
                    <a:pt x="24" y="80"/>
                    <a:pt x="25" y="85"/>
                    <a:pt x="26" y="90"/>
                  </a:cubicBezTo>
                  <a:cubicBezTo>
                    <a:pt x="27" y="94"/>
                    <a:pt x="29" y="98"/>
                    <a:pt x="31" y="100"/>
                  </a:cubicBezTo>
                  <a:cubicBezTo>
                    <a:pt x="34" y="103"/>
                    <a:pt x="37" y="105"/>
                    <a:pt x="42" y="107"/>
                  </a:cubicBezTo>
                  <a:cubicBezTo>
                    <a:pt x="46" y="108"/>
                    <a:pt x="52" y="109"/>
                    <a:pt x="59" y="109"/>
                  </a:cubicBezTo>
                  <a:cubicBezTo>
                    <a:pt x="65" y="109"/>
                    <a:pt x="71" y="108"/>
                    <a:pt x="76" y="108"/>
                  </a:cubicBezTo>
                  <a:cubicBezTo>
                    <a:pt x="81" y="107"/>
                    <a:pt x="85" y="107"/>
                    <a:pt x="87" y="107"/>
                  </a:cubicBezTo>
                  <a:cubicBezTo>
                    <a:pt x="91" y="107"/>
                    <a:pt x="92" y="108"/>
                    <a:pt x="92" y="112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89" y="124"/>
                    <a:pt x="83" y="125"/>
                    <a:pt x="77" y="126"/>
                  </a:cubicBezTo>
                  <a:cubicBezTo>
                    <a:pt x="70" y="127"/>
                    <a:pt x="62" y="128"/>
                    <a:pt x="54" y="128"/>
                  </a:cubicBezTo>
                  <a:cubicBezTo>
                    <a:pt x="45" y="128"/>
                    <a:pt x="37" y="127"/>
                    <a:pt x="30" y="125"/>
                  </a:cubicBezTo>
                  <a:cubicBezTo>
                    <a:pt x="23" y="122"/>
                    <a:pt x="18" y="119"/>
                    <a:pt x="13" y="114"/>
                  </a:cubicBezTo>
                  <a:cubicBezTo>
                    <a:pt x="9" y="109"/>
                    <a:pt x="6" y="102"/>
                    <a:pt x="4" y="94"/>
                  </a:cubicBezTo>
                  <a:cubicBezTo>
                    <a:pt x="1" y="86"/>
                    <a:pt x="0" y="76"/>
                    <a:pt x="0" y="65"/>
                  </a:cubicBezTo>
                  <a:cubicBezTo>
                    <a:pt x="0" y="53"/>
                    <a:pt x="1" y="43"/>
                    <a:pt x="4" y="35"/>
                  </a:cubicBezTo>
                  <a:cubicBezTo>
                    <a:pt x="6" y="27"/>
                    <a:pt x="9" y="20"/>
                    <a:pt x="13" y="15"/>
                  </a:cubicBezTo>
                  <a:cubicBezTo>
                    <a:pt x="17" y="10"/>
                    <a:pt x="23" y="6"/>
                    <a:pt x="29" y="4"/>
                  </a:cubicBezTo>
                  <a:cubicBezTo>
                    <a:pt x="35" y="1"/>
                    <a:pt x="42" y="0"/>
                    <a:pt x="51" y="0"/>
                  </a:cubicBezTo>
                  <a:cubicBezTo>
                    <a:pt x="60" y="0"/>
                    <a:pt x="67" y="2"/>
                    <a:pt x="73" y="4"/>
                  </a:cubicBezTo>
                  <a:cubicBezTo>
                    <a:pt x="79" y="7"/>
                    <a:pt x="84" y="10"/>
                    <a:pt x="87" y="15"/>
                  </a:cubicBezTo>
                  <a:cubicBezTo>
                    <a:pt x="91" y="19"/>
                    <a:pt x="93" y="25"/>
                    <a:pt x="94" y="31"/>
                  </a:cubicBezTo>
                  <a:cubicBezTo>
                    <a:pt x="96" y="37"/>
                    <a:pt x="96" y="43"/>
                    <a:pt x="96" y="50"/>
                  </a:cubicBezTo>
                  <a:cubicBezTo>
                    <a:pt x="96" y="55"/>
                    <a:pt x="96" y="59"/>
                    <a:pt x="95" y="63"/>
                  </a:cubicBezTo>
                  <a:cubicBezTo>
                    <a:pt x="95" y="68"/>
                    <a:pt x="94" y="71"/>
                    <a:pt x="94" y="73"/>
                  </a:cubicBezTo>
                  <a:lnTo>
                    <a:pt x="23" y="73"/>
                  </a:lnTo>
                  <a:close/>
                  <a:moveTo>
                    <a:pt x="74" y="56"/>
                  </a:moveTo>
                  <a:cubicBezTo>
                    <a:pt x="74" y="55"/>
                    <a:pt x="74" y="53"/>
                    <a:pt x="74" y="53"/>
                  </a:cubicBezTo>
                  <a:cubicBezTo>
                    <a:pt x="74" y="52"/>
                    <a:pt x="74" y="51"/>
                    <a:pt x="74" y="49"/>
                  </a:cubicBezTo>
                  <a:cubicBezTo>
                    <a:pt x="74" y="39"/>
                    <a:pt x="73" y="32"/>
                    <a:pt x="70" y="26"/>
                  </a:cubicBezTo>
                  <a:cubicBezTo>
                    <a:pt x="67" y="21"/>
                    <a:pt x="60" y="19"/>
                    <a:pt x="51" y="19"/>
                  </a:cubicBezTo>
                  <a:cubicBezTo>
                    <a:pt x="46" y="19"/>
                    <a:pt x="41" y="19"/>
                    <a:pt x="38" y="21"/>
                  </a:cubicBezTo>
                  <a:cubicBezTo>
                    <a:pt x="34" y="23"/>
                    <a:pt x="32" y="25"/>
                    <a:pt x="29" y="29"/>
                  </a:cubicBezTo>
                  <a:cubicBezTo>
                    <a:pt x="27" y="32"/>
                    <a:pt x="26" y="36"/>
                    <a:pt x="25" y="40"/>
                  </a:cubicBezTo>
                  <a:cubicBezTo>
                    <a:pt x="24" y="45"/>
                    <a:pt x="24" y="50"/>
                    <a:pt x="23" y="56"/>
                  </a:cubicBezTo>
                  <a:lnTo>
                    <a:pt x="74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black">
            <a:xfrm>
              <a:off x="3890964" y="3198810"/>
              <a:ext cx="361949" cy="487363"/>
            </a:xfrm>
            <a:custGeom>
              <a:avLst/>
              <a:gdLst>
                <a:gd name="T0" fmla="*/ 24 w 96"/>
                <a:gd name="T1" fmla="*/ 73 h 128"/>
                <a:gd name="T2" fmla="*/ 26 w 96"/>
                <a:gd name="T3" fmla="*/ 90 h 128"/>
                <a:gd name="T4" fmla="*/ 31 w 96"/>
                <a:gd name="T5" fmla="*/ 100 h 128"/>
                <a:gd name="T6" fmla="*/ 42 w 96"/>
                <a:gd name="T7" fmla="*/ 107 h 128"/>
                <a:gd name="T8" fmla="*/ 59 w 96"/>
                <a:gd name="T9" fmla="*/ 109 h 128"/>
                <a:gd name="T10" fmla="*/ 76 w 96"/>
                <a:gd name="T11" fmla="*/ 108 h 128"/>
                <a:gd name="T12" fmla="*/ 87 w 96"/>
                <a:gd name="T13" fmla="*/ 107 h 128"/>
                <a:gd name="T14" fmla="*/ 92 w 96"/>
                <a:gd name="T15" fmla="*/ 112 h 128"/>
                <a:gd name="T16" fmla="*/ 92 w 96"/>
                <a:gd name="T17" fmla="*/ 122 h 128"/>
                <a:gd name="T18" fmla="*/ 77 w 96"/>
                <a:gd name="T19" fmla="*/ 126 h 128"/>
                <a:gd name="T20" fmla="*/ 54 w 96"/>
                <a:gd name="T21" fmla="*/ 128 h 128"/>
                <a:gd name="T22" fmla="*/ 30 w 96"/>
                <a:gd name="T23" fmla="*/ 125 h 128"/>
                <a:gd name="T24" fmla="*/ 13 w 96"/>
                <a:gd name="T25" fmla="*/ 114 h 128"/>
                <a:gd name="T26" fmla="*/ 4 w 96"/>
                <a:gd name="T27" fmla="*/ 94 h 128"/>
                <a:gd name="T28" fmla="*/ 0 w 96"/>
                <a:gd name="T29" fmla="*/ 65 h 128"/>
                <a:gd name="T30" fmla="*/ 4 w 96"/>
                <a:gd name="T31" fmla="*/ 35 h 128"/>
                <a:gd name="T32" fmla="*/ 13 w 96"/>
                <a:gd name="T33" fmla="*/ 15 h 128"/>
                <a:gd name="T34" fmla="*/ 29 w 96"/>
                <a:gd name="T35" fmla="*/ 4 h 128"/>
                <a:gd name="T36" fmla="*/ 51 w 96"/>
                <a:gd name="T37" fmla="*/ 0 h 128"/>
                <a:gd name="T38" fmla="*/ 73 w 96"/>
                <a:gd name="T39" fmla="*/ 4 h 128"/>
                <a:gd name="T40" fmla="*/ 87 w 96"/>
                <a:gd name="T41" fmla="*/ 15 h 128"/>
                <a:gd name="T42" fmla="*/ 94 w 96"/>
                <a:gd name="T43" fmla="*/ 31 h 128"/>
                <a:gd name="T44" fmla="*/ 96 w 96"/>
                <a:gd name="T45" fmla="*/ 50 h 128"/>
                <a:gd name="T46" fmla="*/ 96 w 96"/>
                <a:gd name="T47" fmla="*/ 63 h 128"/>
                <a:gd name="T48" fmla="*/ 94 w 96"/>
                <a:gd name="T49" fmla="*/ 73 h 128"/>
                <a:gd name="T50" fmla="*/ 24 w 96"/>
                <a:gd name="T51" fmla="*/ 73 h 128"/>
                <a:gd name="T52" fmla="*/ 74 w 96"/>
                <a:gd name="T53" fmla="*/ 56 h 128"/>
                <a:gd name="T54" fmla="*/ 74 w 96"/>
                <a:gd name="T55" fmla="*/ 53 h 128"/>
                <a:gd name="T56" fmla="*/ 74 w 96"/>
                <a:gd name="T57" fmla="*/ 49 h 128"/>
                <a:gd name="T58" fmla="*/ 70 w 96"/>
                <a:gd name="T59" fmla="*/ 26 h 128"/>
                <a:gd name="T60" fmla="*/ 51 w 96"/>
                <a:gd name="T61" fmla="*/ 19 h 128"/>
                <a:gd name="T62" fmla="*/ 38 w 96"/>
                <a:gd name="T63" fmla="*/ 21 h 128"/>
                <a:gd name="T64" fmla="*/ 30 w 96"/>
                <a:gd name="T65" fmla="*/ 29 h 128"/>
                <a:gd name="T66" fmla="*/ 25 w 96"/>
                <a:gd name="T67" fmla="*/ 40 h 128"/>
                <a:gd name="T68" fmla="*/ 24 w 96"/>
                <a:gd name="T69" fmla="*/ 56 h 128"/>
                <a:gd name="T70" fmla="*/ 74 w 96"/>
                <a:gd name="T71" fmla="*/ 5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128">
                  <a:moveTo>
                    <a:pt x="24" y="73"/>
                  </a:moveTo>
                  <a:cubicBezTo>
                    <a:pt x="24" y="80"/>
                    <a:pt x="25" y="85"/>
                    <a:pt x="26" y="90"/>
                  </a:cubicBezTo>
                  <a:cubicBezTo>
                    <a:pt x="27" y="94"/>
                    <a:pt x="29" y="98"/>
                    <a:pt x="31" y="100"/>
                  </a:cubicBezTo>
                  <a:cubicBezTo>
                    <a:pt x="34" y="103"/>
                    <a:pt x="38" y="105"/>
                    <a:pt x="42" y="107"/>
                  </a:cubicBezTo>
                  <a:cubicBezTo>
                    <a:pt x="46" y="108"/>
                    <a:pt x="52" y="109"/>
                    <a:pt x="59" y="109"/>
                  </a:cubicBezTo>
                  <a:cubicBezTo>
                    <a:pt x="66" y="109"/>
                    <a:pt x="71" y="108"/>
                    <a:pt x="76" y="108"/>
                  </a:cubicBezTo>
                  <a:cubicBezTo>
                    <a:pt x="81" y="107"/>
                    <a:pt x="85" y="107"/>
                    <a:pt x="87" y="107"/>
                  </a:cubicBezTo>
                  <a:cubicBezTo>
                    <a:pt x="91" y="107"/>
                    <a:pt x="92" y="108"/>
                    <a:pt x="92" y="112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89" y="124"/>
                    <a:pt x="83" y="125"/>
                    <a:pt x="77" y="126"/>
                  </a:cubicBezTo>
                  <a:cubicBezTo>
                    <a:pt x="70" y="127"/>
                    <a:pt x="62" y="128"/>
                    <a:pt x="54" y="128"/>
                  </a:cubicBezTo>
                  <a:cubicBezTo>
                    <a:pt x="45" y="128"/>
                    <a:pt x="37" y="127"/>
                    <a:pt x="30" y="125"/>
                  </a:cubicBezTo>
                  <a:cubicBezTo>
                    <a:pt x="23" y="122"/>
                    <a:pt x="18" y="119"/>
                    <a:pt x="13" y="114"/>
                  </a:cubicBezTo>
                  <a:cubicBezTo>
                    <a:pt x="9" y="109"/>
                    <a:pt x="6" y="102"/>
                    <a:pt x="4" y="94"/>
                  </a:cubicBezTo>
                  <a:cubicBezTo>
                    <a:pt x="2" y="86"/>
                    <a:pt x="0" y="76"/>
                    <a:pt x="0" y="65"/>
                  </a:cubicBezTo>
                  <a:cubicBezTo>
                    <a:pt x="0" y="53"/>
                    <a:pt x="2" y="43"/>
                    <a:pt x="4" y="35"/>
                  </a:cubicBezTo>
                  <a:cubicBezTo>
                    <a:pt x="6" y="27"/>
                    <a:pt x="9" y="20"/>
                    <a:pt x="13" y="15"/>
                  </a:cubicBezTo>
                  <a:cubicBezTo>
                    <a:pt x="17" y="10"/>
                    <a:pt x="23" y="6"/>
                    <a:pt x="29" y="4"/>
                  </a:cubicBezTo>
                  <a:cubicBezTo>
                    <a:pt x="35" y="1"/>
                    <a:pt x="42" y="0"/>
                    <a:pt x="51" y="0"/>
                  </a:cubicBezTo>
                  <a:cubicBezTo>
                    <a:pt x="60" y="0"/>
                    <a:pt x="68" y="2"/>
                    <a:pt x="73" y="4"/>
                  </a:cubicBezTo>
                  <a:cubicBezTo>
                    <a:pt x="79" y="7"/>
                    <a:pt x="84" y="10"/>
                    <a:pt x="87" y="15"/>
                  </a:cubicBezTo>
                  <a:cubicBezTo>
                    <a:pt x="91" y="19"/>
                    <a:pt x="93" y="25"/>
                    <a:pt x="94" y="31"/>
                  </a:cubicBezTo>
                  <a:cubicBezTo>
                    <a:pt x="96" y="37"/>
                    <a:pt x="96" y="43"/>
                    <a:pt x="96" y="50"/>
                  </a:cubicBezTo>
                  <a:cubicBezTo>
                    <a:pt x="96" y="55"/>
                    <a:pt x="96" y="59"/>
                    <a:pt x="96" y="63"/>
                  </a:cubicBezTo>
                  <a:cubicBezTo>
                    <a:pt x="95" y="68"/>
                    <a:pt x="94" y="71"/>
                    <a:pt x="94" y="73"/>
                  </a:cubicBezTo>
                  <a:lnTo>
                    <a:pt x="24" y="73"/>
                  </a:lnTo>
                  <a:close/>
                  <a:moveTo>
                    <a:pt x="74" y="56"/>
                  </a:moveTo>
                  <a:cubicBezTo>
                    <a:pt x="74" y="55"/>
                    <a:pt x="74" y="53"/>
                    <a:pt x="74" y="53"/>
                  </a:cubicBezTo>
                  <a:cubicBezTo>
                    <a:pt x="74" y="52"/>
                    <a:pt x="74" y="51"/>
                    <a:pt x="74" y="49"/>
                  </a:cubicBezTo>
                  <a:cubicBezTo>
                    <a:pt x="74" y="39"/>
                    <a:pt x="73" y="32"/>
                    <a:pt x="70" y="26"/>
                  </a:cubicBezTo>
                  <a:cubicBezTo>
                    <a:pt x="67" y="21"/>
                    <a:pt x="60" y="19"/>
                    <a:pt x="51" y="19"/>
                  </a:cubicBezTo>
                  <a:cubicBezTo>
                    <a:pt x="46" y="19"/>
                    <a:pt x="41" y="19"/>
                    <a:pt x="38" y="21"/>
                  </a:cubicBezTo>
                  <a:cubicBezTo>
                    <a:pt x="34" y="23"/>
                    <a:pt x="32" y="25"/>
                    <a:pt x="30" y="29"/>
                  </a:cubicBezTo>
                  <a:cubicBezTo>
                    <a:pt x="27" y="32"/>
                    <a:pt x="26" y="36"/>
                    <a:pt x="25" y="40"/>
                  </a:cubicBezTo>
                  <a:cubicBezTo>
                    <a:pt x="24" y="45"/>
                    <a:pt x="24" y="50"/>
                    <a:pt x="24" y="56"/>
                  </a:cubicBezTo>
                  <a:lnTo>
                    <a:pt x="74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black">
            <a:xfrm>
              <a:off x="4327526" y="3201985"/>
              <a:ext cx="398462" cy="627062"/>
            </a:xfrm>
            <a:custGeom>
              <a:avLst/>
              <a:gdLst>
                <a:gd name="T0" fmla="*/ 61 w 106"/>
                <a:gd name="T1" fmla="*/ 126 h 165"/>
                <a:gd name="T2" fmla="*/ 44 w 106"/>
                <a:gd name="T3" fmla="*/ 123 h 165"/>
                <a:gd name="T4" fmla="*/ 32 w 106"/>
                <a:gd name="T5" fmla="*/ 118 h 165"/>
                <a:gd name="T6" fmla="*/ 32 w 106"/>
                <a:gd name="T7" fmla="*/ 165 h 165"/>
                <a:gd name="T8" fmla="*/ 14 w 106"/>
                <a:gd name="T9" fmla="*/ 165 h 165"/>
                <a:gd name="T10" fmla="*/ 8 w 106"/>
                <a:gd name="T11" fmla="*/ 160 h 165"/>
                <a:gd name="T12" fmla="*/ 8 w 106"/>
                <a:gd name="T13" fmla="*/ 79 h 165"/>
                <a:gd name="T14" fmla="*/ 8 w 106"/>
                <a:gd name="T15" fmla="*/ 51 h 165"/>
                <a:gd name="T16" fmla="*/ 9 w 106"/>
                <a:gd name="T17" fmla="*/ 22 h 165"/>
                <a:gd name="T18" fmla="*/ 5 w 106"/>
                <a:gd name="T19" fmla="*/ 22 h 165"/>
                <a:gd name="T20" fmla="*/ 0 w 106"/>
                <a:gd name="T21" fmla="*/ 17 h 165"/>
                <a:gd name="T22" fmla="*/ 0 w 106"/>
                <a:gd name="T23" fmla="*/ 5 h 165"/>
                <a:gd name="T24" fmla="*/ 9 w 106"/>
                <a:gd name="T25" fmla="*/ 3 h 165"/>
                <a:gd name="T26" fmla="*/ 21 w 106"/>
                <a:gd name="T27" fmla="*/ 2 h 165"/>
                <a:gd name="T28" fmla="*/ 34 w 106"/>
                <a:gd name="T29" fmla="*/ 1 h 165"/>
                <a:gd name="T30" fmla="*/ 47 w 106"/>
                <a:gd name="T31" fmla="*/ 0 h 165"/>
                <a:gd name="T32" fmla="*/ 74 w 106"/>
                <a:gd name="T33" fmla="*/ 3 h 165"/>
                <a:gd name="T34" fmla="*/ 92 w 106"/>
                <a:gd name="T35" fmla="*/ 14 h 165"/>
                <a:gd name="T36" fmla="*/ 102 w 106"/>
                <a:gd name="T37" fmla="*/ 33 h 165"/>
                <a:gd name="T38" fmla="*/ 106 w 106"/>
                <a:gd name="T39" fmla="*/ 63 h 165"/>
                <a:gd name="T40" fmla="*/ 95 w 106"/>
                <a:gd name="T41" fmla="*/ 111 h 165"/>
                <a:gd name="T42" fmla="*/ 61 w 106"/>
                <a:gd name="T43" fmla="*/ 126 h 165"/>
                <a:gd name="T44" fmla="*/ 54 w 106"/>
                <a:gd name="T45" fmla="*/ 107 h 165"/>
                <a:gd name="T46" fmla="*/ 66 w 106"/>
                <a:gd name="T47" fmla="*/ 105 h 165"/>
                <a:gd name="T48" fmla="*/ 75 w 106"/>
                <a:gd name="T49" fmla="*/ 98 h 165"/>
                <a:gd name="T50" fmla="*/ 80 w 106"/>
                <a:gd name="T51" fmla="*/ 84 h 165"/>
                <a:gd name="T52" fmla="*/ 81 w 106"/>
                <a:gd name="T53" fmla="*/ 63 h 165"/>
                <a:gd name="T54" fmla="*/ 80 w 106"/>
                <a:gd name="T55" fmla="*/ 43 h 165"/>
                <a:gd name="T56" fmla="*/ 75 w 106"/>
                <a:gd name="T57" fmla="*/ 29 h 165"/>
                <a:gd name="T58" fmla="*/ 64 w 106"/>
                <a:gd name="T59" fmla="*/ 22 h 165"/>
                <a:gd name="T60" fmla="*/ 47 w 106"/>
                <a:gd name="T61" fmla="*/ 19 h 165"/>
                <a:gd name="T62" fmla="*/ 40 w 106"/>
                <a:gd name="T63" fmla="*/ 20 h 165"/>
                <a:gd name="T64" fmla="*/ 32 w 106"/>
                <a:gd name="T65" fmla="*/ 20 h 165"/>
                <a:gd name="T66" fmla="*/ 32 w 106"/>
                <a:gd name="T67" fmla="*/ 102 h 165"/>
                <a:gd name="T68" fmla="*/ 42 w 106"/>
                <a:gd name="T69" fmla="*/ 105 h 165"/>
                <a:gd name="T70" fmla="*/ 54 w 106"/>
                <a:gd name="T71" fmla="*/ 10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6" h="165">
                  <a:moveTo>
                    <a:pt x="61" y="126"/>
                  </a:moveTo>
                  <a:cubicBezTo>
                    <a:pt x="54" y="126"/>
                    <a:pt x="48" y="125"/>
                    <a:pt x="44" y="123"/>
                  </a:cubicBezTo>
                  <a:cubicBezTo>
                    <a:pt x="39" y="122"/>
                    <a:pt x="35" y="120"/>
                    <a:pt x="32" y="118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10" y="165"/>
                    <a:pt x="8" y="163"/>
                    <a:pt x="8" y="160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70"/>
                    <a:pt x="8" y="60"/>
                    <a:pt x="8" y="51"/>
                  </a:cubicBezTo>
                  <a:cubicBezTo>
                    <a:pt x="8" y="41"/>
                    <a:pt x="9" y="31"/>
                    <a:pt x="9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2" y="22"/>
                    <a:pt x="0" y="20"/>
                    <a:pt x="0" y="1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5" y="4"/>
                    <a:pt x="9" y="3"/>
                  </a:cubicBezTo>
                  <a:cubicBezTo>
                    <a:pt x="13" y="3"/>
                    <a:pt x="16" y="2"/>
                    <a:pt x="21" y="2"/>
                  </a:cubicBezTo>
                  <a:cubicBezTo>
                    <a:pt x="25" y="2"/>
                    <a:pt x="29" y="1"/>
                    <a:pt x="34" y="1"/>
                  </a:cubicBezTo>
                  <a:cubicBezTo>
                    <a:pt x="38" y="1"/>
                    <a:pt x="43" y="0"/>
                    <a:pt x="47" y="0"/>
                  </a:cubicBezTo>
                  <a:cubicBezTo>
                    <a:pt x="57" y="0"/>
                    <a:pt x="66" y="1"/>
                    <a:pt x="74" y="3"/>
                  </a:cubicBezTo>
                  <a:cubicBezTo>
                    <a:pt x="81" y="5"/>
                    <a:pt x="87" y="9"/>
                    <a:pt x="92" y="14"/>
                  </a:cubicBezTo>
                  <a:cubicBezTo>
                    <a:pt x="97" y="18"/>
                    <a:pt x="100" y="25"/>
                    <a:pt x="102" y="33"/>
                  </a:cubicBezTo>
                  <a:cubicBezTo>
                    <a:pt x="105" y="41"/>
                    <a:pt x="106" y="51"/>
                    <a:pt x="106" y="63"/>
                  </a:cubicBezTo>
                  <a:cubicBezTo>
                    <a:pt x="106" y="84"/>
                    <a:pt x="102" y="100"/>
                    <a:pt x="95" y="111"/>
                  </a:cubicBezTo>
                  <a:cubicBezTo>
                    <a:pt x="87" y="121"/>
                    <a:pt x="76" y="126"/>
                    <a:pt x="61" y="126"/>
                  </a:cubicBezTo>
                  <a:close/>
                  <a:moveTo>
                    <a:pt x="54" y="107"/>
                  </a:moveTo>
                  <a:cubicBezTo>
                    <a:pt x="59" y="107"/>
                    <a:pt x="63" y="106"/>
                    <a:pt x="66" y="105"/>
                  </a:cubicBezTo>
                  <a:cubicBezTo>
                    <a:pt x="70" y="103"/>
                    <a:pt x="73" y="101"/>
                    <a:pt x="75" y="98"/>
                  </a:cubicBezTo>
                  <a:cubicBezTo>
                    <a:pt x="77" y="94"/>
                    <a:pt x="79" y="90"/>
                    <a:pt x="80" y="84"/>
                  </a:cubicBezTo>
                  <a:cubicBezTo>
                    <a:pt x="81" y="78"/>
                    <a:pt x="81" y="71"/>
                    <a:pt x="81" y="63"/>
                  </a:cubicBezTo>
                  <a:cubicBezTo>
                    <a:pt x="81" y="55"/>
                    <a:pt x="81" y="48"/>
                    <a:pt x="80" y="43"/>
                  </a:cubicBezTo>
                  <a:cubicBezTo>
                    <a:pt x="79" y="37"/>
                    <a:pt x="77" y="33"/>
                    <a:pt x="75" y="29"/>
                  </a:cubicBezTo>
                  <a:cubicBezTo>
                    <a:pt x="72" y="26"/>
                    <a:pt x="69" y="23"/>
                    <a:pt x="64" y="22"/>
                  </a:cubicBezTo>
                  <a:cubicBezTo>
                    <a:pt x="60" y="20"/>
                    <a:pt x="54" y="19"/>
                    <a:pt x="47" y="19"/>
                  </a:cubicBezTo>
                  <a:cubicBezTo>
                    <a:pt x="45" y="19"/>
                    <a:pt x="43" y="19"/>
                    <a:pt x="40" y="20"/>
                  </a:cubicBezTo>
                  <a:cubicBezTo>
                    <a:pt x="37" y="20"/>
                    <a:pt x="34" y="20"/>
                    <a:pt x="32" y="20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5" y="103"/>
                    <a:pt x="39" y="104"/>
                    <a:pt x="42" y="105"/>
                  </a:cubicBezTo>
                  <a:cubicBezTo>
                    <a:pt x="45" y="106"/>
                    <a:pt x="49" y="107"/>
                    <a:pt x="54" y="1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black">
            <a:xfrm>
              <a:off x="5006974" y="3206748"/>
              <a:ext cx="236539" cy="466723"/>
            </a:xfrm>
            <a:custGeom>
              <a:avLst/>
              <a:gdLst>
                <a:gd name="T0" fmla="*/ 55 w 63"/>
                <a:gd name="T1" fmla="*/ 0 h 123"/>
                <a:gd name="T2" fmla="*/ 62 w 63"/>
                <a:gd name="T3" fmla="*/ 2 h 123"/>
                <a:gd name="T4" fmla="*/ 63 w 63"/>
                <a:gd name="T5" fmla="*/ 6 h 123"/>
                <a:gd name="T6" fmla="*/ 63 w 63"/>
                <a:gd name="T7" fmla="*/ 22 h 123"/>
                <a:gd name="T8" fmla="*/ 60 w 63"/>
                <a:gd name="T9" fmla="*/ 22 h 123"/>
                <a:gd name="T10" fmla="*/ 57 w 63"/>
                <a:gd name="T11" fmla="*/ 22 h 123"/>
                <a:gd name="T12" fmla="*/ 39 w 63"/>
                <a:gd name="T13" fmla="*/ 25 h 123"/>
                <a:gd name="T14" fmla="*/ 24 w 63"/>
                <a:gd name="T15" fmla="*/ 36 h 123"/>
                <a:gd name="T16" fmla="*/ 24 w 63"/>
                <a:gd name="T17" fmla="*/ 123 h 123"/>
                <a:gd name="T18" fmla="*/ 5 w 63"/>
                <a:gd name="T19" fmla="*/ 123 h 123"/>
                <a:gd name="T20" fmla="*/ 0 w 63"/>
                <a:gd name="T21" fmla="*/ 118 h 123"/>
                <a:gd name="T22" fmla="*/ 0 w 63"/>
                <a:gd name="T23" fmla="*/ 1 h 123"/>
                <a:gd name="T24" fmla="*/ 14 w 63"/>
                <a:gd name="T25" fmla="*/ 1 h 123"/>
                <a:gd name="T26" fmla="*/ 19 w 63"/>
                <a:gd name="T27" fmla="*/ 2 h 123"/>
                <a:gd name="T28" fmla="*/ 21 w 63"/>
                <a:gd name="T29" fmla="*/ 7 h 123"/>
                <a:gd name="T30" fmla="*/ 22 w 63"/>
                <a:gd name="T31" fmla="*/ 18 h 123"/>
                <a:gd name="T32" fmla="*/ 36 w 63"/>
                <a:gd name="T33" fmla="*/ 6 h 123"/>
                <a:gd name="T34" fmla="*/ 55 w 63"/>
                <a:gd name="T3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3" h="123">
                  <a:moveTo>
                    <a:pt x="55" y="0"/>
                  </a:moveTo>
                  <a:cubicBezTo>
                    <a:pt x="58" y="0"/>
                    <a:pt x="60" y="1"/>
                    <a:pt x="62" y="2"/>
                  </a:cubicBezTo>
                  <a:cubicBezTo>
                    <a:pt x="63" y="3"/>
                    <a:pt x="63" y="4"/>
                    <a:pt x="63" y="6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2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0" y="22"/>
                    <a:pt x="44" y="23"/>
                    <a:pt x="39" y="25"/>
                  </a:cubicBezTo>
                  <a:cubicBezTo>
                    <a:pt x="34" y="27"/>
                    <a:pt x="29" y="31"/>
                    <a:pt x="24" y="36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5" y="123"/>
                    <a:pt x="5" y="123"/>
                    <a:pt x="5" y="123"/>
                  </a:cubicBezTo>
                  <a:cubicBezTo>
                    <a:pt x="2" y="123"/>
                    <a:pt x="0" y="121"/>
                    <a:pt x="0" y="1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1"/>
                    <a:pt x="18" y="2"/>
                    <a:pt x="19" y="2"/>
                  </a:cubicBezTo>
                  <a:cubicBezTo>
                    <a:pt x="20" y="3"/>
                    <a:pt x="21" y="5"/>
                    <a:pt x="21" y="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6" y="13"/>
                    <a:pt x="30" y="9"/>
                    <a:pt x="36" y="6"/>
                  </a:cubicBezTo>
                  <a:cubicBezTo>
                    <a:pt x="42" y="2"/>
                    <a:pt x="48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black">
            <a:xfrm>
              <a:off x="5295902" y="3198810"/>
              <a:ext cx="360362" cy="487363"/>
            </a:xfrm>
            <a:custGeom>
              <a:avLst/>
              <a:gdLst>
                <a:gd name="T0" fmla="*/ 23 w 96"/>
                <a:gd name="T1" fmla="*/ 73 h 128"/>
                <a:gd name="T2" fmla="*/ 25 w 96"/>
                <a:gd name="T3" fmla="*/ 90 h 128"/>
                <a:gd name="T4" fmla="*/ 31 w 96"/>
                <a:gd name="T5" fmla="*/ 100 h 128"/>
                <a:gd name="T6" fmla="*/ 42 w 96"/>
                <a:gd name="T7" fmla="*/ 107 h 128"/>
                <a:gd name="T8" fmla="*/ 59 w 96"/>
                <a:gd name="T9" fmla="*/ 109 h 128"/>
                <a:gd name="T10" fmla="*/ 76 w 96"/>
                <a:gd name="T11" fmla="*/ 108 h 128"/>
                <a:gd name="T12" fmla="*/ 87 w 96"/>
                <a:gd name="T13" fmla="*/ 107 h 128"/>
                <a:gd name="T14" fmla="*/ 92 w 96"/>
                <a:gd name="T15" fmla="*/ 112 h 128"/>
                <a:gd name="T16" fmla="*/ 92 w 96"/>
                <a:gd name="T17" fmla="*/ 122 h 128"/>
                <a:gd name="T18" fmla="*/ 76 w 96"/>
                <a:gd name="T19" fmla="*/ 126 h 128"/>
                <a:gd name="T20" fmla="*/ 53 w 96"/>
                <a:gd name="T21" fmla="*/ 128 h 128"/>
                <a:gd name="T22" fmla="*/ 30 w 96"/>
                <a:gd name="T23" fmla="*/ 125 h 128"/>
                <a:gd name="T24" fmla="*/ 13 w 96"/>
                <a:gd name="T25" fmla="*/ 114 h 128"/>
                <a:gd name="T26" fmla="*/ 3 w 96"/>
                <a:gd name="T27" fmla="*/ 94 h 128"/>
                <a:gd name="T28" fmla="*/ 0 w 96"/>
                <a:gd name="T29" fmla="*/ 65 h 128"/>
                <a:gd name="T30" fmla="*/ 3 w 96"/>
                <a:gd name="T31" fmla="*/ 35 h 128"/>
                <a:gd name="T32" fmla="*/ 13 w 96"/>
                <a:gd name="T33" fmla="*/ 15 h 128"/>
                <a:gd name="T34" fmla="*/ 28 w 96"/>
                <a:gd name="T35" fmla="*/ 4 h 128"/>
                <a:gd name="T36" fmla="*/ 50 w 96"/>
                <a:gd name="T37" fmla="*/ 0 h 128"/>
                <a:gd name="T38" fmla="*/ 73 w 96"/>
                <a:gd name="T39" fmla="*/ 4 h 128"/>
                <a:gd name="T40" fmla="*/ 87 w 96"/>
                <a:gd name="T41" fmla="*/ 15 h 128"/>
                <a:gd name="T42" fmla="*/ 94 w 96"/>
                <a:gd name="T43" fmla="*/ 31 h 128"/>
                <a:gd name="T44" fmla="*/ 96 w 96"/>
                <a:gd name="T45" fmla="*/ 50 h 128"/>
                <a:gd name="T46" fmla="*/ 95 w 96"/>
                <a:gd name="T47" fmla="*/ 63 h 128"/>
                <a:gd name="T48" fmla="*/ 93 w 96"/>
                <a:gd name="T49" fmla="*/ 73 h 128"/>
                <a:gd name="T50" fmla="*/ 23 w 96"/>
                <a:gd name="T51" fmla="*/ 73 h 128"/>
                <a:gd name="T52" fmla="*/ 74 w 96"/>
                <a:gd name="T53" fmla="*/ 56 h 128"/>
                <a:gd name="T54" fmla="*/ 74 w 96"/>
                <a:gd name="T55" fmla="*/ 53 h 128"/>
                <a:gd name="T56" fmla="*/ 74 w 96"/>
                <a:gd name="T57" fmla="*/ 49 h 128"/>
                <a:gd name="T58" fmla="*/ 69 w 96"/>
                <a:gd name="T59" fmla="*/ 26 h 128"/>
                <a:gd name="T60" fmla="*/ 51 w 96"/>
                <a:gd name="T61" fmla="*/ 19 h 128"/>
                <a:gd name="T62" fmla="*/ 38 w 96"/>
                <a:gd name="T63" fmla="*/ 21 h 128"/>
                <a:gd name="T64" fmla="*/ 29 w 96"/>
                <a:gd name="T65" fmla="*/ 29 h 128"/>
                <a:gd name="T66" fmla="*/ 25 w 96"/>
                <a:gd name="T67" fmla="*/ 40 h 128"/>
                <a:gd name="T68" fmla="*/ 23 w 96"/>
                <a:gd name="T69" fmla="*/ 56 h 128"/>
                <a:gd name="T70" fmla="*/ 74 w 96"/>
                <a:gd name="T71" fmla="*/ 5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128">
                  <a:moveTo>
                    <a:pt x="23" y="73"/>
                  </a:moveTo>
                  <a:cubicBezTo>
                    <a:pt x="24" y="80"/>
                    <a:pt x="24" y="85"/>
                    <a:pt x="25" y="90"/>
                  </a:cubicBezTo>
                  <a:cubicBezTo>
                    <a:pt x="26" y="94"/>
                    <a:pt x="28" y="98"/>
                    <a:pt x="31" y="100"/>
                  </a:cubicBezTo>
                  <a:cubicBezTo>
                    <a:pt x="34" y="103"/>
                    <a:pt x="37" y="105"/>
                    <a:pt x="42" y="107"/>
                  </a:cubicBezTo>
                  <a:cubicBezTo>
                    <a:pt x="46" y="108"/>
                    <a:pt x="52" y="109"/>
                    <a:pt x="59" y="109"/>
                  </a:cubicBezTo>
                  <a:cubicBezTo>
                    <a:pt x="65" y="109"/>
                    <a:pt x="71" y="108"/>
                    <a:pt x="76" y="108"/>
                  </a:cubicBezTo>
                  <a:cubicBezTo>
                    <a:pt x="81" y="107"/>
                    <a:pt x="85" y="107"/>
                    <a:pt x="87" y="107"/>
                  </a:cubicBezTo>
                  <a:cubicBezTo>
                    <a:pt x="90" y="107"/>
                    <a:pt x="92" y="108"/>
                    <a:pt x="92" y="112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88" y="124"/>
                    <a:pt x="83" y="125"/>
                    <a:pt x="76" y="126"/>
                  </a:cubicBezTo>
                  <a:cubicBezTo>
                    <a:pt x="70" y="127"/>
                    <a:pt x="62" y="128"/>
                    <a:pt x="53" y="128"/>
                  </a:cubicBezTo>
                  <a:cubicBezTo>
                    <a:pt x="44" y="128"/>
                    <a:pt x="36" y="127"/>
                    <a:pt x="30" y="125"/>
                  </a:cubicBezTo>
                  <a:cubicBezTo>
                    <a:pt x="23" y="122"/>
                    <a:pt x="17" y="119"/>
                    <a:pt x="13" y="114"/>
                  </a:cubicBezTo>
                  <a:cubicBezTo>
                    <a:pt x="9" y="109"/>
                    <a:pt x="5" y="102"/>
                    <a:pt x="3" y="94"/>
                  </a:cubicBezTo>
                  <a:cubicBezTo>
                    <a:pt x="1" y="86"/>
                    <a:pt x="0" y="76"/>
                    <a:pt x="0" y="65"/>
                  </a:cubicBezTo>
                  <a:cubicBezTo>
                    <a:pt x="0" y="53"/>
                    <a:pt x="1" y="43"/>
                    <a:pt x="3" y="35"/>
                  </a:cubicBezTo>
                  <a:cubicBezTo>
                    <a:pt x="5" y="27"/>
                    <a:pt x="9" y="20"/>
                    <a:pt x="13" y="15"/>
                  </a:cubicBezTo>
                  <a:cubicBezTo>
                    <a:pt x="17" y="10"/>
                    <a:pt x="22" y="6"/>
                    <a:pt x="28" y="4"/>
                  </a:cubicBezTo>
                  <a:cubicBezTo>
                    <a:pt x="35" y="1"/>
                    <a:pt x="42" y="0"/>
                    <a:pt x="50" y="0"/>
                  </a:cubicBezTo>
                  <a:cubicBezTo>
                    <a:pt x="60" y="0"/>
                    <a:pt x="67" y="2"/>
                    <a:pt x="73" y="4"/>
                  </a:cubicBezTo>
                  <a:cubicBezTo>
                    <a:pt x="79" y="7"/>
                    <a:pt x="84" y="10"/>
                    <a:pt x="87" y="15"/>
                  </a:cubicBezTo>
                  <a:cubicBezTo>
                    <a:pt x="90" y="19"/>
                    <a:pt x="93" y="25"/>
                    <a:pt x="94" y="31"/>
                  </a:cubicBezTo>
                  <a:cubicBezTo>
                    <a:pt x="95" y="37"/>
                    <a:pt x="96" y="43"/>
                    <a:pt x="96" y="50"/>
                  </a:cubicBezTo>
                  <a:cubicBezTo>
                    <a:pt x="96" y="55"/>
                    <a:pt x="96" y="59"/>
                    <a:pt x="95" y="63"/>
                  </a:cubicBezTo>
                  <a:cubicBezTo>
                    <a:pt x="95" y="68"/>
                    <a:pt x="94" y="71"/>
                    <a:pt x="93" y="73"/>
                  </a:cubicBezTo>
                  <a:lnTo>
                    <a:pt x="23" y="73"/>
                  </a:lnTo>
                  <a:close/>
                  <a:moveTo>
                    <a:pt x="74" y="56"/>
                  </a:moveTo>
                  <a:cubicBezTo>
                    <a:pt x="74" y="55"/>
                    <a:pt x="74" y="53"/>
                    <a:pt x="74" y="53"/>
                  </a:cubicBezTo>
                  <a:cubicBezTo>
                    <a:pt x="74" y="52"/>
                    <a:pt x="74" y="51"/>
                    <a:pt x="74" y="49"/>
                  </a:cubicBezTo>
                  <a:cubicBezTo>
                    <a:pt x="74" y="39"/>
                    <a:pt x="73" y="32"/>
                    <a:pt x="69" y="26"/>
                  </a:cubicBezTo>
                  <a:cubicBezTo>
                    <a:pt x="66" y="21"/>
                    <a:pt x="60" y="19"/>
                    <a:pt x="51" y="19"/>
                  </a:cubicBezTo>
                  <a:cubicBezTo>
                    <a:pt x="46" y="19"/>
                    <a:pt x="41" y="19"/>
                    <a:pt x="38" y="21"/>
                  </a:cubicBezTo>
                  <a:cubicBezTo>
                    <a:pt x="34" y="23"/>
                    <a:pt x="31" y="25"/>
                    <a:pt x="29" y="29"/>
                  </a:cubicBezTo>
                  <a:cubicBezTo>
                    <a:pt x="27" y="32"/>
                    <a:pt x="26" y="36"/>
                    <a:pt x="25" y="40"/>
                  </a:cubicBezTo>
                  <a:cubicBezTo>
                    <a:pt x="24" y="45"/>
                    <a:pt x="23" y="50"/>
                    <a:pt x="23" y="56"/>
                  </a:cubicBezTo>
                  <a:lnTo>
                    <a:pt x="74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black">
            <a:xfrm>
              <a:off x="5746750" y="3040059"/>
              <a:ext cx="109537" cy="633412"/>
            </a:xfrm>
            <a:custGeom>
              <a:avLst/>
              <a:gdLst>
                <a:gd name="T0" fmla="*/ 15 w 29"/>
                <a:gd name="T1" fmla="*/ 26 h 167"/>
                <a:gd name="T2" fmla="*/ 3 w 29"/>
                <a:gd name="T3" fmla="*/ 23 h 167"/>
                <a:gd name="T4" fmla="*/ 0 w 29"/>
                <a:gd name="T5" fmla="*/ 13 h 167"/>
                <a:gd name="T6" fmla="*/ 3 w 29"/>
                <a:gd name="T7" fmla="*/ 3 h 167"/>
                <a:gd name="T8" fmla="*/ 15 w 29"/>
                <a:gd name="T9" fmla="*/ 0 h 167"/>
                <a:gd name="T10" fmla="*/ 26 w 29"/>
                <a:gd name="T11" fmla="*/ 3 h 167"/>
                <a:gd name="T12" fmla="*/ 29 w 29"/>
                <a:gd name="T13" fmla="*/ 13 h 167"/>
                <a:gd name="T14" fmla="*/ 26 w 29"/>
                <a:gd name="T15" fmla="*/ 23 h 167"/>
                <a:gd name="T16" fmla="*/ 15 w 29"/>
                <a:gd name="T17" fmla="*/ 26 h 167"/>
                <a:gd name="T18" fmla="*/ 27 w 29"/>
                <a:gd name="T19" fmla="*/ 167 h 167"/>
                <a:gd name="T20" fmla="*/ 8 w 29"/>
                <a:gd name="T21" fmla="*/ 167 h 167"/>
                <a:gd name="T22" fmla="*/ 3 w 29"/>
                <a:gd name="T23" fmla="*/ 162 h 167"/>
                <a:gd name="T24" fmla="*/ 3 w 29"/>
                <a:gd name="T25" fmla="*/ 45 h 167"/>
                <a:gd name="T26" fmla="*/ 21 w 29"/>
                <a:gd name="T27" fmla="*/ 45 h 167"/>
                <a:gd name="T28" fmla="*/ 27 w 29"/>
                <a:gd name="T29" fmla="*/ 51 h 167"/>
                <a:gd name="T30" fmla="*/ 27 w 29"/>
                <a:gd name="T3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67">
                  <a:moveTo>
                    <a:pt x="15" y="26"/>
                  </a:moveTo>
                  <a:cubicBezTo>
                    <a:pt x="9" y="26"/>
                    <a:pt x="5" y="25"/>
                    <a:pt x="3" y="23"/>
                  </a:cubicBezTo>
                  <a:cubicBezTo>
                    <a:pt x="1" y="21"/>
                    <a:pt x="0" y="18"/>
                    <a:pt x="0" y="13"/>
                  </a:cubicBez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9" y="0"/>
                    <a:pt x="15" y="0"/>
                  </a:cubicBezTo>
                  <a:cubicBezTo>
                    <a:pt x="20" y="0"/>
                    <a:pt x="23" y="1"/>
                    <a:pt x="26" y="3"/>
                  </a:cubicBezTo>
                  <a:cubicBezTo>
                    <a:pt x="28" y="5"/>
                    <a:pt x="29" y="8"/>
                    <a:pt x="29" y="13"/>
                  </a:cubicBezTo>
                  <a:cubicBezTo>
                    <a:pt x="29" y="18"/>
                    <a:pt x="28" y="21"/>
                    <a:pt x="26" y="23"/>
                  </a:cubicBezTo>
                  <a:cubicBezTo>
                    <a:pt x="23" y="25"/>
                    <a:pt x="20" y="26"/>
                    <a:pt x="15" y="26"/>
                  </a:cubicBezTo>
                  <a:close/>
                  <a:moveTo>
                    <a:pt x="27" y="167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4" y="167"/>
                    <a:pt x="3" y="165"/>
                    <a:pt x="3" y="162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5" y="45"/>
                    <a:pt x="27" y="47"/>
                    <a:pt x="27" y="51"/>
                  </a:cubicBezTo>
                  <a:lnTo>
                    <a:pt x="27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black">
            <a:xfrm>
              <a:off x="5961062" y="3201985"/>
              <a:ext cx="363537" cy="471486"/>
            </a:xfrm>
            <a:custGeom>
              <a:avLst/>
              <a:gdLst>
                <a:gd name="T0" fmla="*/ 5 w 97"/>
                <a:gd name="T1" fmla="*/ 124 h 124"/>
                <a:gd name="T2" fmla="*/ 0 w 97"/>
                <a:gd name="T3" fmla="*/ 119 h 124"/>
                <a:gd name="T4" fmla="*/ 0 w 97"/>
                <a:gd name="T5" fmla="*/ 2 h 124"/>
                <a:gd name="T6" fmla="*/ 14 w 97"/>
                <a:gd name="T7" fmla="*/ 2 h 124"/>
                <a:gd name="T8" fmla="*/ 19 w 97"/>
                <a:gd name="T9" fmla="*/ 3 h 124"/>
                <a:gd name="T10" fmla="*/ 21 w 97"/>
                <a:gd name="T11" fmla="*/ 8 h 124"/>
                <a:gd name="T12" fmla="*/ 22 w 97"/>
                <a:gd name="T13" fmla="*/ 16 h 124"/>
                <a:gd name="T14" fmla="*/ 60 w 97"/>
                <a:gd name="T15" fmla="*/ 0 h 124"/>
                <a:gd name="T16" fmla="*/ 88 w 97"/>
                <a:gd name="T17" fmla="*/ 11 h 124"/>
                <a:gd name="T18" fmla="*/ 97 w 97"/>
                <a:gd name="T19" fmla="*/ 41 h 124"/>
                <a:gd name="T20" fmla="*/ 97 w 97"/>
                <a:gd name="T21" fmla="*/ 124 h 124"/>
                <a:gd name="T22" fmla="*/ 78 w 97"/>
                <a:gd name="T23" fmla="*/ 124 h 124"/>
                <a:gd name="T24" fmla="*/ 74 w 97"/>
                <a:gd name="T25" fmla="*/ 123 h 124"/>
                <a:gd name="T26" fmla="*/ 72 w 97"/>
                <a:gd name="T27" fmla="*/ 119 h 124"/>
                <a:gd name="T28" fmla="*/ 72 w 97"/>
                <a:gd name="T29" fmla="*/ 43 h 124"/>
                <a:gd name="T30" fmla="*/ 67 w 97"/>
                <a:gd name="T31" fmla="*/ 25 h 124"/>
                <a:gd name="T32" fmla="*/ 52 w 97"/>
                <a:gd name="T33" fmla="*/ 20 h 124"/>
                <a:gd name="T34" fmla="*/ 35 w 97"/>
                <a:gd name="T35" fmla="*/ 24 h 124"/>
                <a:gd name="T36" fmla="*/ 24 w 97"/>
                <a:gd name="T37" fmla="*/ 32 h 124"/>
                <a:gd name="T38" fmla="*/ 24 w 97"/>
                <a:gd name="T39" fmla="*/ 124 h 124"/>
                <a:gd name="T40" fmla="*/ 5 w 97"/>
                <a:gd name="T4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124">
                  <a:moveTo>
                    <a:pt x="5" y="124"/>
                  </a:moveTo>
                  <a:cubicBezTo>
                    <a:pt x="1" y="124"/>
                    <a:pt x="0" y="122"/>
                    <a:pt x="0" y="1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6" y="2"/>
                    <a:pt x="17" y="3"/>
                    <a:pt x="19" y="3"/>
                  </a:cubicBezTo>
                  <a:cubicBezTo>
                    <a:pt x="20" y="4"/>
                    <a:pt x="21" y="6"/>
                    <a:pt x="21" y="8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32" y="5"/>
                    <a:pt x="45" y="0"/>
                    <a:pt x="60" y="0"/>
                  </a:cubicBezTo>
                  <a:cubicBezTo>
                    <a:pt x="73" y="0"/>
                    <a:pt x="83" y="3"/>
                    <a:pt x="88" y="11"/>
                  </a:cubicBezTo>
                  <a:cubicBezTo>
                    <a:pt x="94" y="19"/>
                    <a:pt x="97" y="29"/>
                    <a:pt x="97" y="41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78" y="124"/>
                    <a:pt x="78" y="124"/>
                    <a:pt x="78" y="124"/>
                  </a:cubicBezTo>
                  <a:cubicBezTo>
                    <a:pt x="76" y="124"/>
                    <a:pt x="75" y="124"/>
                    <a:pt x="74" y="123"/>
                  </a:cubicBezTo>
                  <a:cubicBezTo>
                    <a:pt x="73" y="122"/>
                    <a:pt x="72" y="121"/>
                    <a:pt x="72" y="119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5"/>
                    <a:pt x="71" y="29"/>
                    <a:pt x="67" y="25"/>
                  </a:cubicBezTo>
                  <a:cubicBezTo>
                    <a:pt x="63" y="22"/>
                    <a:pt x="58" y="20"/>
                    <a:pt x="52" y="20"/>
                  </a:cubicBezTo>
                  <a:cubicBezTo>
                    <a:pt x="45" y="20"/>
                    <a:pt x="39" y="21"/>
                    <a:pt x="35" y="24"/>
                  </a:cubicBezTo>
                  <a:cubicBezTo>
                    <a:pt x="30" y="27"/>
                    <a:pt x="27" y="29"/>
                    <a:pt x="24" y="32"/>
                  </a:cubicBezTo>
                  <a:cubicBezTo>
                    <a:pt x="24" y="124"/>
                    <a:pt x="24" y="124"/>
                    <a:pt x="24" y="124"/>
                  </a:cubicBezTo>
                  <a:lnTo>
                    <a:pt x="5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black">
            <a:xfrm>
              <a:off x="6400799" y="3209923"/>
              <a:ext cx="379414" cy="463551"/>
            </a:xfrm>
            <a:custGeom>
              <a:avLst/>
              <a:gdLst>
                <a:gd name="T0" fmla="*/ 43 w 101"/>
                <a:gd name="T1" fmla="*/ 122 h 122"/>
                <a:gd name="T2" fmla="*/ 38 w 101"/>
                <a:gd name="T3" fmla="*/ 121 h 122"/>
                <a:gd name="T4" fmla="*/ 36 w 101"/>
                <a:gd name="T5" fmla="*/ 117 h 122"/>
                <a:gd name="T6" fmla="*/ 13 w 101"/>
                <a:gd name="T7" fmla="*/ 59 h 122"/>
                <a:gd name="T8" fmla="*/ 0 w 101"/>
                <a:gd name="T9" fmla="*/ 0 h 122"/>
                <a:gd name="T10" fmla="*/ 20 w 101"/>
                <a:gd name="T11" fmla="*/ 0 h 122"/>
                <a:gd name="T12" fmla="*/ 25 w 101"/>
                <a:gd name="T13" fmla="*/ 6 h 122"/>
                <a:gd name="T14" fmla="*/ 29 w 101"/>
                <a:gd name="T15" fmla="*/ 30 h 122"/>
                <a:gd name="T16" fmla="*/ 35 w 101"/>
                <a:gd name="T17" fmla="*/ 55 h 122"/>
                <a:gd name="T18" fmla="*/ 43 w 101"/>
                <a:gd name="T19" fmla="*/ 79 h 122"/>
                <a:gd name="T20" fmla="*/ 51 w 101"/>
                <a:gd name="T21" fmla="*/ 101 h 122"/>
                <a:gd name="T22" fmla="*/ 60 w 101"/>
                <a:gd name="T23" fmla="*/ 78 h 122"/>
                <a:gd name="T24" fmla="*/ 67 w 101"/>
                <a:gd name="T25" fmla="*/ 52 h 122"/>
                <a:gd name="T26" fmla="*/ 74 w 101"/>
                <a:gd name="T27" fmla="*/ 25 h 122"/>
                <a:gd name="T28" fmla="*/ 78 w 101"/>
                <a:gd name="T29" fmla="*/ 0 h 122"/>
                <a:gd name="T30" fmla="*/ 96 w 101"/>
                <a:gd name="T31" fmla="*/ 0 h 122"/>
                <a:gd name="T32" fmla="*/ 101 w 101"/>
                <a:gd name="T33" fmla="*/ 5 h 122"/>
                <a:gd name="T34" fmla="*/ 100 w 101"/>
                <a:gd name="T35" fmla="*/ 11 h 122"/>
                <a:gd name="T36" fmla="*/ 99 w 101"/>
                <a:gd name="T37" fmla="*/ 19 h 122"/>
                <a:gd name="T38" fmla="*/ 85 w 101"/>
                <a:gd name="T39" fmla="*/ 70 h 122"/>
                <a:gd name="T40" fmla="*/ 64 w 101"/>
                <a:gd name="T41" fmla="*/ 122 h 122"/>
                <a:gd name="T42" fmla="*/ 43 w 101"/>
                <a:gd name="T4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1" h="122">
                  <a:moveTo>
                    <a:pt x="43" y="122"/>
                  </a:moveTo>
                  <a:cubicBezTo>
                    <a:pt x="41" y="122"/>
                    <a:pt x="39" y="122"/>
                    <a:pt x="38" y="121"/>
                  </a:cubicBezTo>
                  <a:cubicBezTo>
                    <a:pt x="38" y="120"/>
                    <a:pt x="37" y="119"/>
                    <a:pt x="36" y="117"/>
                  </a:cubicBezTo>
                  <a:cubicBezTo>
                    <a:pt x="27" y="98"/>
                    <a:pt x="20" y="79"/>
                    <a:pt x="13" y="59"/>
                  </a:cubicBezTo>
                  <a:cubicBezTo>
                    <a:pt x="7" y="40"/>
                    <a:pt x="2" y="2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3" y="0"/>
                    <a:pt x="25" y="2"/>
                    <a:pt x="25" y="6"/>
                  </a:cubicBezTo>
                  <a:cubicBezTo>
                    <a:pt x="26" y="13"/>
                    <a:pt x="28" y="21"/>
                    <a:pt x="29" y="30"/>
                  </a:cubicBezTo>
                  <a:cubicBezTo>
                    <a:pt x="31" y="38"/>
                    <a:pt x="33" y="46"/>
                    <a:pt x="35" y="55"/>
                  </a:cubicBezTo>
                  <a:cubicBezTo>
                    <a:pt x="38" y="63"/>
                    <a:pt x="40" y="71"/>
                    <a:pt x="43" y="79"/>
                  </a:cubicBezTo>
                  <a:cubicBezTo>
                    <a:pt x="45" y="87"/>
                    <a:pt x="48" y="95"/>
                    <a:pt x="51" y="101"/>
                  </a:cubicBezTo>
                  <a:cubicBezTo>
                    <a:pt x="54" y="95"/>
                    <a:pt x="57" y="87"/>
                    <a:pt x="60" y="78"/>
                  </a:cubicBezTo>
                  <a:cubicBezTo>
                    <a:pt x="63" y="70"/>
                    <a:pt x="65" y="61"/>
                    <a:pt x="67" y="52"/>
                  </a:cubicBezTo>
                  <a:cubicBezTo>
                    <a:pt x="70" y="43"/>
                    <a:pt x="72" y="34"/>
                    <a:pt x="74" y="25"/>
                  </a:cubicBezTo>
                  <a:cubicBezTo>
                    <a:pt x="75" y="16"/>
                    <a:pt x="77" y="8"/>
                    <a:pt x="7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9" y="0"/>
                    <a:pt x="101" y="2"/>
                    <a:pt x="101" y="5"/>
                  </a:cubicBezTo>
                  <a:cubicBezTo>
                    <a:pt x="101" y="7"/>
                    <a:pt x="101" y="9"/>
                    <a:pt x="100" y="11"/>
                  </a:cubicBezTo>
                  <a:cubicBezTo>
                    <a:pt x="100" y="13"/>
                    <a:pt x="100" y="16"/>
                    <a:pt x="99" y="19"/>
                  </a:cubicBezTo>
                  <a:cubicBezTo>
                    <a:pt x="96" y="36"/>
                    <a:pt x="91" y="53"/>
                    <a:pt x="85" y="70"/>
                  </a:cubicBezTo>
                  <a:cubicBezTo>
                    <a:pt x="79" y="88"/>
                    <a:pt x="72" y="105"/>
                    <a:pt x="64" y="122"/>
                  </a:cubicBezTo>
                  <a:lnTo>
                    <a:pt x="43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black">
            <a:xfrm>
              <a:off x="6840536" y="3198810"/>
              <a:ext cx="360362" cy="487363"/>
            </a:xfrm>
            <a:custGeom>
              <a:avLst/>
              <a:gdLst>
                <a:gd name="T0" fmla="*/ 23 w 96"/>
                <a:gd name="T1" fmla="*/ 73 h 128"/>
                <a:gd name="T2" fmla="*/ 25 w 96"/>
                <a:gd name="T3" fmla="*/ 90 h 128"/>
                <a:gd name="T4" fmla="*/ 31 w 96"/>
                <a:gd name="T5" fmla="*/ 100 h 128"/>
                <a:gd name="T6" fmla="*/ 41 w 96"/>
                <a:gd name="T7" fmla="*/ 107 h 128"/>
                <a:gd name="T8" fmla="*/ 59 w 96"/>
                <a:gd name="T9" fmla="*/ 109 h 128"/>
                <a:gd name="T10" fmla="*/ 76 w 96"/>
                <a:gd name="T11" fmla="*/ 108 h 128"/>
                <a:gd name="T12" fmla="*/ 86 w 96"/>
                <a:gd name="T13" fmla="*/ 107 h 128"/>
                <a:gd name="T14" fmla="*/ 92 w 96"/>
                <a:gd name="T15" fmla="*/ 112 h 128"/>
                <a:gd name="T16" fmla="*/ 92 w 96"/>
                <a:gd name="T17" fmla="*/ 122 h 128"/>
                <a:gd name="T18" fmla="*/ 76 w 96"/>
                <a:gd name="T19" fmla="*/ 126 h 128"/>
                <a:gd name="T20" fmla="*/ 53 w 96"/>
                <a:gd name="T21" fmla="*/ 128 h 128"/>
                <a:gd name="T22" fmla="*/ 29 w 96"/>
                <a:gd name="T23" fmla="*/ 125 h 128"/>
                <a:gd name="T24" fmla="*/ 13 w 96"/>
                <a:gd name="T25" fmla="*/ 114 h 128"/>
                <a:gd name="T26" fmla="*/ 3 w 96"/>
                <a:gd name="T27" fmla="*/ 94 h 128"/>
                <a:gd name="T28" fmla="*/ 0 w 96"/>
                <a:gd name="T29" fmla="*/ 65 h 128"/>
                <a:gd name="T30" fmla="*/ 3 w 96"/>
                <a:gd name="T31" fmla="*/ 35 h 128"/>
                <a:gd name="T32" fmla="*/ 12 w 96"/>
                <a:gd name="T33" fmla="*/ 15 h 128"/>
                <a:gd name="T34" fmla="*/ 28 w 96"/>
                <a:gd name="T35" fmla="*/ 4 h 128"/>
                <a:gd name="T36" fmla="*/ 50 w 96"/>
                <a:gd name="T37" fmla="*/ 0 h 128"/>
                <a:gd name="T38" fmla="*/ 73 w 96"/>
                <a:gd name="T39" fmla="*/ 4 h 128"/>
                <a:gd name="T40" fmla="*/ 87 w 96"/>
                <a:gd name="T41" fmla="*/ 15 h 128"/>
                <a:gd name="T42" fmla="*/ 94 w 96"/>
                <a:gd name="T43" fmla="*/ 31 h 128"/>
                <a:gd name="T44" fmla="*/ 96 w 96"/>
                <a:gd name="T45" fmla="*/ 50 h 128"/>
                <a:gd name="T46" fmla="*/ 95 w 96"/>
                <a:gd name="T47" fmla="*/ 63 h 128"/>
                <a:gd name="T48" fmla="*/ 93 w 96"/>
                <a:gd name="T49" fmla="*/ 73 h 128"/>
                <a:gd name="T50" fmla="*/ 23 w 96"/>
                <a:gd name="T51" fmla="*/ 73 h 128"/>
                <a:gd name="T52" fmla="*/ 73 w 96"/>
                <a:gd name="T53" fmla="*/ 56 h 128"/>
                <a:gd name="T54" fmla="*/ 74 w 96"/>
                <a:gd name="T55" fmla="*/ 53 h 128"/>
                <a:gd name="T56" fmla="*/ 74 w 96"/>
                <a:gd name="T57" fmla="*/ 49 h 128"/>
                <a:gd name="T58" fmla="*/ 69 w 96"/>
                <a:gd name="T59" fmla="*/ 26 h 128"/>
                <a:gd name="T60" fmla="*/ 51 w 96"/>
                <a:gd name="T61" fmla="*/ 19 h 128"/>
                <a:gd name="T62" fmla="*/ 37 w 96"/>
                <a:gd name="T63" fmla="*/ 21 h 128"/>
                <a:gd name="T64" fmla="*/ 29 w 96"/>
                <a:gd name="T65" fmla="*/ 29 h 128"/>
                <a:gd name="T66" fmla="*/ 24 w 96"/>
                <a:gd name="T67" fmla="*/ 40 h 128"/>
                <a:gd name="T68" fmla="*/ 23 w 96"/>
                <a:gd name="T69" fmla="*/ 56 h 128"/>
                <a:gd name="T70" fmla="*/ 73 w 96"/>
                <a:gd name="T71" fmla="*/ 5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128">
                  <a:moveTo>
                    <a:pt x="23" y="73"/>
                  </a:moveTo>
                  <a:cubicBezTo>
                    <a:pt x="23" y="80"/>
                    <a:pt x="24" y="85"/>
                    <a:pt x="25" y="90"/>
                  </a:cubicBezTo>
                  <a:cubicBezTo>
                    <a:pt x="26" y="94"/>
                    <a:pt x="28" y="98"/>
                    <a:pt x="31" y="100"/>
                  </a:cubicBezTo>
                  <a:cubicBezTo>
                    <a:pt x="33" y="103"/>
                    <a:pt x="37" y="105"/>
                    <a:pt x="41" y="107"/>
                  </a:cubicBezTo>
                  <a:cubicBezTo>
                    <a:pt x="46" y="108"/>
                    <a:pt x="52" y="109"/>
                    <a:pt x="59" y="109"/>
                  </a:cubicBezTo>
                  <a:cubicBezTo>
                    <a:pt x="65" y="109"/>
                    <a:pt x="71" y="108"/>
                    <a:pt x="76" y="108"/>
                  </a:cubicBezTo>
                  <a:cubicBezTo>
                    <a:pt x="81" y="107"/>
                    <a:pt x="84" y="107"/>
                    <a:pt x="86" y="107"/>
                  </a:cubicBezTo>
                  <a:cubicBezTo>
                    <a:pt x="90" y="107"/>
                    <a:pt x="92" y="108"/>
                    <a:pt x="92" y="112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88" y="124"/>
                    <a:pt x="83" y="125"/>
                    <a:pt x="76" y="126"/>
                  </a:cubicBezTo>
                  <a:cubicBezTo>
                    <a:pt x="69" y="127"/>
                    <a:pt x="62" y="128"/>
                    <a:pt x="53" y="128"/>
                  </a:cubicBezTo>
                  <a:cubicBezTo>
                    <a:pt x="44" y="128"/>
                    <a:pt x="36" y="127"/>
                    <a:pt x="29" y="125"/>
                  </a:cubicBezTo>
                  <a:cubicBezTo>
                    <a:pt x="23" y="122"/>
                    <a:pt x="17" y="119"/>
                    <a:pt x="13" y="114"/>
                  </a:cubicBezTo>
                  <a:cubicBezTo>
                    <a:pt x="8" y="109"/>
                    <a:pt x="5" y="102"/>
                    <a:pt x="3" y="94"/>
                  </a:cubicBezTo>
                  <a:cubicBezTo>
                    <a:pt x="1" y="86"/>
                    <a:pt x="0" y="76"/>
                    <a:pt x="0" y="65"/>
                  </a:cubicBezTo>
                  <a:cubicBezTo>
                    <a:pt x="0" y="53"/>
                    <a:pt x="1" y="43"/>
                    <a:pt x="3" y="35"/>
                  </a:cubicBezTo>
                  <a:cubicBezTo>
                    <a:pt x="5" y="27"/>
                    <a:pt x="8" y="20"/>
                    <a:pt x="12" y="15"/>
                  </a:cubicBezTo>
                  <a:cubicBezTo>
                    <a:pt x="17" y="10"/>
                    <a:pt x="22" y="6"/>
                    <a:pt x="28" y="4"/>
                  </a:cubicBezTo>
                  <a:cubicBezTo>
                    <a:pt x="34" y="1"/>
                    <a:pt x="42" y="0"/>
                    <a:pt x="50" y="0"/>
                  </a:cubicBezTo>
                  <a:cubicBezTo>
                    <a:pt x="59" y="0"/>
                    <a:pt x="67" y="2"/>
                    <a:pt x="73" y="4"/>
                  </a:cubicBezTo>
                  <a:cubicBezTo>
                    <a:pt x="79" y="7"/>
                    <a:pt x="83" y="10"/>
                    <a:pt x="87" y="15"/>
                  </a:cubicBezTo>
                  <a:cubicBezTo>
                    <a:pt x="90" y="19"/>
                    <a:pt x="92" y="25"/>
                    <a:pt x="94" y="31"/>
                  </a:cubicBezTo>
                  <a:cubicBezTo>
                    <a:pt x="95" y="37"/>
                    <a:pt x="96" y="43"/>
                    <a:pt x="96" y="50"/>
                  </a:cubicBezTo>
                  <a:cubicBezTo>
                    <a:pt x="96" y="55"/>
                    <a:pt x="95" y="59"/>
                    <a:pt x="95" y="63"/>
                  </a:cubicBezTo>
                  <a:cubicBezTo>
                    <a:pt x="94" y="68"/>
                    <a:pt x="94" y="71"/>
                    <a:pt x="93" y="73"/>
                  </a:cubicBezTo>
                  <a:lnTo>
                    <a:pt x="23" y="73"/>
                  </a:lnTo>
                  <a:close/>
                  <a:moveTo>
                    <a:pt x="73" y="56"/>
                  </a:moveTo>
                  <a:cubicBezTo>
                    <a:pt x="74" y="55"/>
                    <a:pt x="74" y="53"/>
                    <a:pt x="74" y="53"/>
                  </a:cubicBezTo>
                  <a:cubicBezTo>
                    <a:pt x="74" y="52"/>
                    <a:pt x="74" y="51"/>
                    <a:pt x="74" y="49"/>
                  </a:cubicBezTo>
                  <a:cubicBezTo>
                    <a:pt x="74" y="39"/>
                    <a:pt x="72" y="32"/>
                    <a:pt x="69" y="26"/>
                  </a:cubicBezTo>
                  <a:cubicBezTo>
                    <a:pt x="66" y="21"/>
                    <a:pt x="60" y="19"/>
                    <a:pt x="51" y="19"/>
                  </a:cubicBezTo>
                  <a:cubicBezTo>
                    <a:pt x="45" y="19"/>
                    <a:pt x="41" y="19"/>
                    <a:pt x="37" y="21"/>
                  </a:cubicBezTo>
                  <a:cubicBezTo>
                    <a:pt x="34" y="23"/>
                    <a:pt x="31" y="25"/>
                    <a:pt x="29" y="29"/>
                  </a:cubicBezTo>
                  <a:cubicBezTo>
                    <a:pt x="27" y="32"/>
                    <a:pt x="25" y="36"/>
                    <a:pt x="24" y="40"/>
                  </a:cubicBezTo>
                  <a:cubicBezTo>
                    <a:pt x="24" y="45"/>
                    <a:pt x="23" y="50"/>
                    <a:pt x="23" y="56"/>
                  </a:cubicBezTo>
                  <a:lnTo>
                    <a:pt x="73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1" name="Freeform 15"/>
            <p:cNvSpPr>
              <a:spLocks/>
            </p:cNvSpPr>
            <p:nvPr/>
          </p:nvSpPr>
          <p:spPr bwMode="black">
            <a:xfrm>
              <a:off x="7297734" y="3201985"/>
              <a:ext cx="365125" cy="471486"/>
            </a:xfrm>
            <a:custGeom>
              <a:avLst/>
              <a:gdLst>
                <a:gd name="T0" fmla="*/ 5 w 97"/>
                <a:gd name="T1" fmla="*/ 124 h 124"/>
                <a:gd name="T2" fmla="*/ 0 w 97"/>
                <a:gd name="T3" fmla="*/ 119 h 124"/>
                <a:gd name="T4" fmla="*/ 0 w 97"/>
                <a:gd name="T5" fmla="*/ 2 h 124"/>
                <a:gd name="T6" fmla="*/ 14 w 97"/>
                <a:gd name="T7" fmla="*/ 2 h 124"/>
                <a:gd name="T8" fmla="*/ 19 w 97"/>
                <a:gd name="T9" fmla="*/ 3 h 124"/>
                <a:gd name="T10" fmla="*/ 21 w 97"/>
                <a:gd name="T11" fmla="*/ 8 h 124"/>
                <a:gd name="T12" fmla="*/ 22 w 97"/>
                <a:gd name="T13" fmla="*/ 16 h 124"/>
                <a:gd name="T14" fmla="*/ 60 w 97"/>
                <a:gd name="T15" fmla="*/ 0 h 124"/>
                <a:gd name="T16" fmla="*/ 88 w 97"/>
                <a:gd name="T17" fmla="*/ 11 h 124"/>
                <a:gd name="T18" fmla="*/ 97 w 97"/>
                <a:gd name="T19" fmla="*/ 41 h 124"/>
                <a:gd name="T20" fmla="*/ 97 w 97"/>
                <a:gd name="T21" fmla="*/ 124 h 124"/>
                <a:gd name="T22" fmla="*/ 78 w 97"/>
                <a:gd name="T23" fmla="*/ 124 h 124"/>
                <a:gd name="T24" fmla="*/ 74 w 97"/>
                <a:gd name="T25" fmla="*/ 123 h 124"/>
                <a:gd name="T26" fmla="*/ 72 w 97"/>
                <a:gd name="T27" fmla="*/ 119 h 124"/>
                <a:gd name="T28" fmla="*/ 72 w 97"/>
                <a:gd name="T29" fmla="*/ 43 h 124"/>
                <a:gd name="T30" fmla="*/ 67 w 97"/>
                <a:gd name="T31" fmla="*/ 25 h 124"/>
                <a:gd name="T32" fmla="*/ 52 w 97"/>
                <a:gd name="T33" fmla="*/ 20 h 124"/>
                <a:gd name="T34" fmla="*/ 35 w 97"/>
                <a:gd name="T35" fmla="*/ 24 h 124"/>
                <a:gd name="T36" fmla="*/ 24 w 97"/>
                <a:gd name="T37" fmla="*/ 32 h 124"/>
                <a:gd name="T38" fmla="*/ 24 w 97"/>
                <a:gd name="T39" fmla="*/ 124 h 124"/>
                <a:gd name="T40" fmla="*/ 5 w 97"/>
                <a:gd name="T4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124">
                  <a:moveTo>
                    <a:pt x="5" y="124"/>
                  </a:moveTo>
                  <a:cubicBezTo>
                    <a:pt x="2" y="124"/>
                    <a:pt x="0" y="122"/>
                    <a:pt x="0" y="1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6" y="2"/>
                    <a:pt x="18" y="3"/>
                    <a:pt x="19" y="3"/>
                  </a:cubicBezTo>
                  <a:cubicBezTo>
                    <a:pt x="20" y="4"/>
                    <a:pt x="21" y="6"/>
                    <a:pt x="21" y="8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32" y="5"/>
                    <a:pt x="45" y="0"/>
                    <a:pt x="60" y="0"/>
                  </a:cubicBezTo>
                  <a:cubicBezTo>
                    <a:pt x="73" y="0"/>
                    <a:pt x="83" y="3"/>
                    <a:pt x="88" y="11"/>
                  </a:cubicBezTo>
                  <a:cubicBezTo>
                    <a:pt x="94" y="19"/>
                    <a:pt x="97" y="29"/>
                    <a:pt x="97" y="41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78" y="124"/>
                    <a:pt x="78" y="124"/>
                    <a:pt x="78" y="124"/>
                  </a:cubicBezTo>
                  <a:cubicBezTo>
                    <a:pt x="76" y="124"/>
                    <a:pt x="75" y="124"/>
                    <a:pt x="74" y="123"/>
                  </a:cubicBezTo>
                  <a:cubicBezTo>
                    <a:pt x="73" y="122"/>
                    <a:pt x="72" y="121"/>
                    <a:pt x="72" y="119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5"/>
                    <a:pt x="71" y="29"/>
                    <a:pt x="67" y="25"/>
                  </a:cubicBezTo>
                  <a:cubicBezTo>
                    <a:pt x="64" y="22"/>
                    <a:pt x="59" y="20"/>
                    <a:pt x="52" y="20"/>
                  </a:cubicBezTo>
                  <a:cubicBezTo>
                    <a:pt x="45" y="20"/>
                    <a:pt x="40" y="21"/>
                    <a:pt x="35" y="24"/>
                  </a:cubicBezTo>
                  <a:cubicBezTo>
                    <a:pt x="30" y="27"/>
                    <a:pt x="27" y="29"/>
                    <a:pt x="24" y="32"/>
                  </a:cubicBezTo>
                  <a:cubicBezTo>
                    <a:pt x="24" y="124"/>
                    <a:pt x="24" y="124"/>
                    <a:pt x="24" y="124"/>
                  </a:cubicBezTo>
                  <a:lnTo>
                    <a:pt x="5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2" name="Freeform 16"/>
            <p:cNvSpPr>
              <a:spLocks/>
            </p:cNvSpPr>
            <p:nvPr/>
          </p:nvSpPr>
          <p:spPr bwMode="black">
            <a:xfrm>
              <a:off x="7740647" y="3089272"/>
              <a:ext cx="255587" cy="592137"/>
            </a:xfrm>
            <a:custGeom>
              <a:avLst/>
              <a:gdLst>
                <a:gd name="T0" fmla="*/ 68 w 68"/>
                <a:gd name="T1" fmla="*/ 154 h 156"/>
                <a:gd name="T2" fmla="*/ 58 w 68"/>
                <a:gd name="T3" fmla="*/ 156 h 156"/>
                <a:gd name="T4" fmla="*/ 47 w 68"/>
                <a:gd name="T5" fmla="*/ 156 h 156"/>
                <a:gd name="T6" fmla="*/ 22 w 68"/>
                <a:gd name="T7" fmla="*/ 149 h 156"/>
                <a:gd name="T8" fmla="*/ 14 w 68"/>
                <a:gd name="T9" fmla="*/ 125 h 156"/>
                <a:gd name="T10" fmla="*/ 14 w 68"/>
                <a:gd name="T11" fmla="*/ 51 h 156"/>
                <a:gd name="T12" fmla="*/ 6 w 68"/>
                <a:gd name="T13" fmla="*/ 51 h 156"/>
                <a:gd name="T14" fmla="*/ 0 w 68"/>
                <a:gd name="T15" fmla="*/ 46 h 156"/>
                <a:gd name="T16" fmla="*/ 0 w 68"/>
                <a:gd name="T17" fmla="*/ 32 h 156"/>
                <a:gd name="T18" fmla="*/ 15 w 68"/>
                <a:gd name="T19" fmla="*/ 32 h 156"/>
                <a:gd name="T20" fmla="*/ 16 w 68"/>
                <a:gd name="T21" fmla="*/ 0 h 156"/>
                <a:gd name="T22" fmla="*/ 33 w 68"/>
                <a:gd name="T23" fmla="*/ 0 h 156"/>
                <a:gd name="T24" fmla="*/ 39 w 68"/>
                <a:gd name="T25" fmla="*/ 6 h 156"/>
                <a:gd name="T26" fmla="*/ 39 w 68"/>
                <a:gd name="T27" fmla="*/ 32 h 156"/>
                <a:gd name="T28" fmla="*/ 62 w 68"/>
                <a:gd name="T29" fmla="*/ 32 h 156"/>
                <a:gd name="T30" fmla="*/ 66 w 68"/>
                <a:gd name="T31" fmla="*/ 34 h 156"/>
                <a:gd name="T32" fmla="*/ 68 w 68"/>
                <a:gd name="T33" fmla="*/ 38 h 156"/>
                <a:gd name="T34" fmla="*/ 68 w 68"/>
                <a:gd name="T35" fmla="*/ 51 h 156"/>
                <a:gd name="T36" fmla="*/ 39 w 68"/>
                <a:gd name="T37" fmla="*/ 51 h 156"/>
                <a:gd name="T38" fmla="*/ 39 w 68"/>
                <a:gd name="T39" fmla="*/ 123 h 156"/>
                <a:gd name="T40" fmla="*/ 41 w 68"/>
                <a:gd name="T41" fmla="*/ 133 h 156"/>
                <a:gd name="T42" fmla="*/ 49 w 68"/>
                <a:gd name="T43" fmla="*/ 137 h 156"/>
                <a:gd name="T44" fmla="*/ 56 w 68"/>
                <a:gd name="T45" fmla="*/ 137 h 156"/>
                <a:gd name="T46" fmla="*/ 61 w 68"/>
                <a:gd name="T47" fmla="*/ 137 h 156"/>
                <a:gd name="T48" fmla="*/ 68 w 68"/>
                <a:gd name="T49" fmla="*/ 142 h 156"/>
                <a:gd name="T50" fmla="*/ 68 w 68"/>
                <a:gd name="T51" fmla="*/ 1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8" h="156">
                  <a:moveTo>
                    <a:pt x="68" y="154"/>
                  </a:moveTo>
                  <a:cubicBezTo>
                    <a:pt x="64" y="155"/>
                    <a:pt x="61" y="155"/>
                    <a:pt x="58" y="156"/>
                  </a:cubicBezTo>
                  <a:cubicBezTo>
                    <a:pt x="54" y="156"/>
                    <a:pt x="51" y="156"/>
                    <a:pt x="47" y="156"/>
                  </a:cubicBezTo>
                  <a:cubicBezTo>
                    <a:pt x="36" y="156"/>
                    <a:pt x="27" y="154"/>
                    <a:pt x="22" y="149"/>
                  </a:cubicBezTo>
                  <a:cubicBezTo>
                    <a:pt x="17" y="144"/>
                    <a:pt x="14" y="136"/>
                    <a:pt x="14" y="125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2" y="51"/>
                    <a:pt x="0" y="50"/>
                    <a:pt x="0" y="4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7" y="0"/>
                    <a:pt x="39" y="2"/>
                    <a:pt x="39" y="6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4" y="32"/>
                    <a:pt x="65" y="33"/>
                    <a:pt x="66" y="34"/>
                  </a:cubicBezTo>
                  <a:cubicBezTo>
                    <a:pt x="67" y="35"/>
                    <a:pt x="68" y="36"/>
                    <a:pt x="68" y="38"/>
                  </a:cubicBezTo>
                  <a:cubicBezTo>
                    <a:pt x="68" y="51"/>
                    <a:pt x="68" y="51"/>
                    <a:pt x="68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9" y="128"/>
                    <a:pt x="39" y="131"/>
                    <a:pt x="41" y="133"/>
                  </a:cubicBezTo>
                  <a:cubicBezTo>
                    <a:pt x="42" y="136"/>
                    <a:pt x="45" y="137"/>
                    <a:pt x="49" y="137"/>
                  </a:cubicBezTo>
                  <a:cubicBezTo>
                    <a:pt x="52" y="137"/>
                    <a:pt x="54" y="137"/>
                    <a:pt x="56" y="137"/>
                  </a:cubicBezTo>
                  <a:cubicBezTo>
                    <a:pt x="58" y="137"/>
                    <a:pt x="60" y="137"/>
                    <a:pt x="61" y="137"/>
                  </a:cubicBezTo>
                  <a:cubicBezTo>
                    <a:pt x="66" y="137"/>
                    <a:pt x="68" y="139"/>
                    <a:pt x="68" y="142"/>
                  </a:cubicBezTo>
                  <a:lnTo>
                    <a:pt x="68" y="1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black">
            <a:xfrm>
              <a:off x="8075610" y="3040059"/>
              <a:ext cx="112713" cy="633412"/>
            </a:xfrm>
            <a:custGeom>
              <a:avLst/>
              <a:gdLst>
                <a:gd name="T0" fmla="*/ 15 w 30"/>
                <a:gd name="T1" fmla="*/ 26 h 167"/>
                <a:gd name="T2" fmla="*/ 3 w 30"/>
                <a:gd name="T3" fmla="*/ 23 h 167"/>
                <a:gd name="T4" fmla="*/ 0 w 30"/>
                <a:gd name="T5" fmla="*/ 13 h 167"/>
                <a:gd name="T6" fmla="*/ 3 w 30"/>
                <a:gd name="T7" fmla="*/ 3 h 167"/>
                <a:gd name="T8" fmla="*/ 15 w 30"/>
                <a:gd name="T9" fmla="*/ 0 h 167"/>
                <a:gd name="T10" fmla="*/ 26 w 30"/>
                <a:gd name="T11" fmla="*/ 3 h 167"/>
                <a:gd name="T12" fmla="*/ 30 w 30"/>
                <a:gd name="T13" fmla="*/ 13 h 167"/>
                <a:gd name="T14" fmla="*/ 26 w 30"/>
                <a:gd name="T15" fmla="*/ 23 h 167"/>
                <a:gd name="T16" fmla="*/ 15 w 30"/>
                <a:gd name="T17" fmla="*/ 26 h 167"/>
                <a:gd name="T18" fmla="*/ 27 w 30"/>
                <a:gd name="T19" fmla="*/ 167 h 167"/>
                <a:gd name="T20" fmla="*/ 8 w 30"/>
                <a:gd name="T21" fmla="*/ 167 h 167"/>
                <a:gd name="T22" fmla="*/ 3 w 30"/>
                <a:gd name="T23" fmla="*/ 162 h 167"/>
                <a:gd name="T24" fmla="*/ 3 w 30"/>
                <a:gd name="T25" fmla="*/ 45 h 167"/>
                <a:gd name="T26" fmla="*/ 21 w 30"/>
                <a:gd name="T27" fmla="*/ 45 h 167"/>
                <a:gd name="T28" fmla="*/ 27 w 30"/>
                <a:gd name="T29" fmla="*/ 51 h 167"/>
                <a:gd name="T30" fmla="*/ 27 w 30"/>
                <a:gd name="T3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167">
                  <a:moveTo>
                    <a:pt x="15" y="26"/>
                  </a:moveTo>
                  <a:cubicBezTo>
                    <a:pt x="9" y="26"/>
                    <a:pt x="6" y="25"/>
                    <a:pt x="3" y="23"/>
                  </a:cubicBezTo>
                  <a:cubicBezTo>
                    <a:pt x="1" y="21"/>
                    <a:pt x="0" y="18"/>
                    <a:pt x="0" y="13"/>
                  </a:cubicBezTo>
                  <a:cubicBezTo>
                    <a:pt x="0" y="8"/>
                    <a:pt x="1" y="5"/>
                    <a:pt x="3" y="3"/>
                  </a:cubicBezTo>
                  <a:cubicBezTo>
                    <a:pt x="6" y="1"/>
                    <a:pt x="9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8"/>
                    <a:pt x="30" y="13"/>
                  </a:cubicBezTo>
                  <a:cubicBezTo>
                    <a:pt x="30" y="18"/>
                    <a:pt x="28" y="21"/>
                    <a:pt x="26" y="23"/>
                  </a:cubicBezTo>
                  <a:cubicBezTo>
                    <a:pt x="24" y="25"/>
                    <a:pt x="20" y="26"/>
                    <a:pt x="15" y="26"/>
                  </a:cubicBezTo>
                  <a:close/>
                  <a:moveTo>
                    <a:pt x="27" y="167"/>
                  </a:moveTo>
                  <a:cubicBezTo>
                    <a:pt x="8" y="167"/>
                    <a:pt x="8" y="167"/>
                    <a:pt x="8" y="167"/>
                  </a:cubicBezTo>
                  <a:cubicBezTo>
                    <a:pt x="5" y="167"/>
                    <a:pt x="3" y="165"/>
                    <a:pt x="3" y="162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5" y="45"/>
                    <a:pt x="27" y="47"/>
                    <a:pt x="27" y="51"/>
                  </a:cubicBezTo>
                  <a:lnTo>
                    <a:pt x="27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4" name="Freeform 18"/>
            <p:cNvSpPr>
              <a:spLocks/>
            </p:cNvSpPr>
            <p:nvPr/>
          </p:nvSpPr>
          <p:spPr bwMode="black">
            <a:xfrm>
              <a:off x="8289928" y="3201985"/>
              <a:ext cx="363537" cy="471486"/>
            </a:xfrm>
            <a:custGeom>
              <a:avLst/>
              <a:gdLst>
                <a:gd name="T0" fmla="*/ 5 w 97"/>
                <a:gd name="T1" fmla="*/ 124 h 124"/>
                <a:gd name="T2" fmla="*/ 0 w 97"/>
                <a:gd name="T3" fmla="*/ 119 h 124"/>
                <a:gd name="T4" fmla="*/ 0 w 97"/>
                <a:gd name="T5" fmla="*/ 2 h 124"/>
                <a:gd name="T6" fmla="*/ 14 w 97"/>
                <a:gd name="T7" fmla="*/ 2 h 124"/>
                <a:gd name="T8" fmla="*/ 19 w 97"/>
                <a:gd name="T9" fmla="*/ 3 h 124"/>
                <a:gd name="T10" fmla="*/ 21 w 97"/>
                <a:gd name="T11" fmla="*/ 8 h 124"/>
                <a:gd name="T12" fmla="*/ 22 w 97"/>
                <a:gd name="T13" fmla="*/ 16 h 124"/>
                <a:gd name="T14" fmla="*/ 60 w 97"/>
                <a:gd name="T15" fmla="*/ 0 h 124"/>
                <a:gd name="T16" fmla="*/ 88 w 97"/>
                <a:gd name="T17" fmla="*/ 11 h 124"/>
                <a:gd name="T18" fmla="*/ 97 w 97"/>
                <a:gd name="T19" fmla="*/ 41 h 124"/>
                <a:gd name="T20" fmla="*/ 97 w 97"/>
                <a:gd name="T21" fmla="*/ 124 h 124"/>
                <a:gd name="T22" fmla="*/ 78 w 97"/>
                <a:gd name="T23" fmla="*/ 124 h 124"/>
                <a:gd name="T24" fmla="*/ 74 w 97"/>
                <a:gd name="T25" fmla="*/ 123 h 124"/>
                <a:gd name="T26" fmla="*/ 72 w 97"/>
                <a:gd name="T27" fmla="*/ 119 h 124"/>
                <a:gd name="T28" fmla="*/ 72 w 97"/>
                <a:gd name="T29" fmla="*/ 43 h 124"/>
                <a:gd name="T30" fmla="*/ 67 w 97"/>
                <a:gd name="T31" fmla="*/ 25 h 124"/>
                <a:gd name="T32" fmla="*/ 52 w 97"/>
                <a:gd name="T33" fmla="*/ 20 h 124"/>
                <a:gd name="T34" fmla="*/ 35 w 97"/>
                <a:gd name="T35" fmla="*/ 24 h 124"/>
                <a:gd name="T36" fmla="*/ 24 w 97"/>
                <a:gd name="T37" fmla="*/ 32 h 124"/>
                <a:gd name="T38" fmla="*/ 24 w 97"/>
                <a:gd name="T39" fmla="*/ 124 h 124"/>
                <a:gd name="T40" fmla="*/ 5 w 97"/>
                <a:gd name="T4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124">
                  <a:moveTo>
                    <a:pt x="5" y="124"/>
                  </a:moveTo>
                  <a:cubicBezTo>
                    <a:pt x="2" y="124"/>
                    <a:pt x="0" y="122"/>
                    <a:pt x="0" y="1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6" y="2"/>
                    <a:pt x="18" y="3"/>
                    <a:pt x="19" y="3"/>
                  </a:cubicBezTo>
                  <a:cubicBezTo>
                    <a:pt x="20" y="4"/>
                    <a:pt x="21" y="6"/>
                    <a:pt x="21" y="8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32" y="5"/>
                    <a:pt x="45" y="0"/>
                    <a:pt x="60" y="0"/>
                  </a:cubicBezTo>
                  <a:cubicBezTo>
                    <a:pt x="73" y="0"/>
                    <a:pt x="83" y="3"/>
                    <a:pt x="88" y="11"/>
                  </a:cubicBezTo>
                  <a:cubicBezTo>
                    <a:pt x="94" y="19"/>
                    <a:pt x="97" y="29"/>
                    <a:pt x="97" y="41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78" y="124"/>
                    <a:pt x="78" y="124"/>
                    <a:pt x="78" y="124"/>
                  </a:cubicBezTo>
                  <a:cubicBezTo>
                    <a:pt x="76" y="124"/>
                    <a:pt x="75" y="124"/>
                    <a:pt x="74" y="123"/>
                  </a:cubicBezTo>
                  <a:cubicBezTo>
                    <a:pt x="73" y="122"/>
                    <a:pt x="72" y="121"/>
                    <a:pt x="72" y="119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5"/>
                    <a:pt x="71" y="29"/>
                    <a:pt x="67" y="25"/>
                  </a:cubicBezTo>
                  <a:cubicBezTo>
                    <a:pt x="64" y="22"/>
                    <a:pt x="59" y="20"/>
                    <a:pt x="52" y="20"/>
                  </a:cubicBezTo>
                  <a:cubicBezTo>
                    <a:pt x="45" y="20"/>
                    <a:pt x="40" y="21"/>
                    <a:pt x="35" y="24"/>
                  </a:cubicBezTo>
                  <a:cubicBezTo>
                    <a:pt x="30" y="27"/>
                    <a:pt x="27" y="29"/>
                    <a:pt x="24" y="32"/>
                  </a:cubicBezTo>
                  <a:cubicBezTo>
                    <a:pt x="24" y="124"/>
                    <a:pt x="24" y="124"/>
                    <a:pt x="24" y="124"/>
                  </a:cubicBezTo>
                  <a:lnTo>
                    <a:pt x="5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5" name="Freeform 19"/>
            <p:cNvSpPr>
              <a:spLocks noEditPoints="1"/>
            </p:cNvSpPr>
            <p:nvPr/>
          </p:nvSpPr>
          <p:spPr bwMode="black">
            <a:xfrm>
              <a:off x="8751889" y="3201988"/>
              <a:ext cx="390524" cy="635000"/>
            </a:xfrm>
            <a:custGeom>
              <a:avLst/>
              <a:gdLst>
                <a:gd name="T0" fmla="*/ 0 w 104"/>
                <a:gd name="T1" fmla="*/ 62 h 167"/>
                <a:gd name="T2" fmla="*/ 3 w 104"/>
                <a:gd name="T3" fmla="*/ 32 h 167"/>
                <a:gd name="T4" fmla="*/ 14 w 104"/>
                <a:gd name="T5" fmla="*/ 13 h 167"/>
                <a:gd name="T6" fmla="*/ 32 w 104"/>
                <a:gd name="T7" fmla="*/ 3 h 167"/>
                <a:gd name="T8" fmla="*/ 58 w 104"/>
                <a:gd name="T9" fmla="*/ 0 h 167"/>
                <a:gd name="T10" fmla="*/ 78 w 104"/>
                <a:gd name="T11" fmla="*/ 1 h 167"/>
                <a:gd name="T12" fmla="*/ 95 w 104"/>
                <a:gd name="T13" fmla="*/ 4 h 167"/>
                <a:gd name="T14" fmla="*/ 102 w 104"/>
                <a:gd name="T15" fmla="*/ 6 h 167"/>
                <a:gd name="T16" fmla="*/ 104 w 104"/>
                <a:gd name="T17" fmla="*/ 12 h 167"/>
                <a:gd name="T18" fmla="*/ 104 w 104"/>
                <a:gd name="T19" fmla="*/ 22 h 167"/>
                <a:gd name="T20" fmla="*/ 95 w 104"/>
                <a:gd name="T21" fmla="*/ 22 h 167"/>
                <a:gd name="T22" fmla="*/ 96 w 104"/>
                <a:gd name="T23" fmla="*/ 52 h 167"/>
                <a:gd name="T24" fmla="*/ 96 w 104"/>
                <a:gd name="T25" fmla="*/ 81 h 167"/>
                <a:gd name="T26" fmla="*/ 96 w 104"/>
                <a:gd name="T27" fmla="*/ 124 h 167"/>
                <a:gd name="T28" fmla="*/ 85 w 104"/>
                <a:gd name="T29" fmla="*/ 156 h 167"/>
                <a:gd name="T30" fmla="*/ 48 w 104"/>
                <a:gd name="T31" fmla="*/ 167 h 167"/>
                <a:gd name="T32" fmla="*/ 39 w 104"/>
                <a:gd name="T33" fmla="*/ 167 h 167"/>
                <a:gd name="T34" fmla="*/ 30 w 104"/>
                <a:gd name="T35" fmla="*/ 166 h 167"/>
                <a:gd name="T36" fmla="*/ 20 w 104"/>
                <a:gd name="T37" fmla="*/ 164 h 167"/>
                <a:gd name="T38" fmla="*/ 13 w 104"/>
                <a:gd name="T39" fmla="*/ 162 h 167"/>
                <a:gd name="T40" fmla="*/ 9 w 104"/>
                <a:gd name="T41" fmla="*/ 159 h 167"/>
                <a:gd name="T42" fmla="*/ 8 w 104"/>
                <a:gd name="T43" fmla="*/ 155 h 167"/>
                <a:gd name="T44" fmla="*/ 8 w 104"/>
                <a:gd name="T45" fmla="*/ 145 h 167"/>
                <a:gd name="T46" fmla="*/ 25 w 104"/>
                <a:gd name="T47" fmla="*/ 147 h 167"/>
                <a:gd name="T48" fmla="*/ 41 w 104"/>
                <a:gd name="T49" fmla="*/ 147 h 167"/>
                <a:gd name="T50" fmla="*/ 65 w 104"/>
                <a:gd name="T51" fmla="*/ 142 h 167"/>
                <a:gd name="T52" fmla="*/ 72 w 104"/>
                <a:gd name="T53" fmla="*/ 126 h 167"/>
                <a:gd name="T54" fmla="*/ 72 w 104"/>
                <a:gd name="T55" fmla="*/ 111 h 167"/>
                <a:gd name="T56" fmla="*/ 58 w 104"/>
                <a:gd name="T57" fmla="*/ 118 h 167"/>
                <a:gd name="T58" fmla="*/ 42 w 104"/>
                <a:gd name="T59" fmla="*/ 121 h 167"/>
                <a:gd name="T60" fmla="*/ 21 w 104"/>
                <a:gd name="T61" fmla="*/ 116 h 167"/>
                <a:gd name="T62" fmla="*/ 8 w 104"/>
                <a:gd name="T63" fmla="*/ 104 h 167"/>
                <a:gd name="T64" fmla="*/ 2 w 104"/>
                <a:gd name="T65" fmla="*/ 86 h 167"/>
                <a:gd name="T66" fmla="*/ 0 w 104"/>
                <a:gd name="T67" fmla="*/ 62 h 167"/>
                <a:gd name="T68" fmla="*/ 24 w 104"/>
                <a:gd name="T69" fmla="*/ 62 h 167"/>
                <a:gd name="T70" fmla="*/ 25 w 104"/>
                <a:gd name="T71" fmla="*/ 81 h 167"/>
                <a:gd name="T72" fmla="*/ 30 w 104"/>
                <a:gd name="T73" fmla="*/ 93 h 167"/>
                <a:gd name="T74" fmla="*/ 38 w 104"/>
                <a:gd name="T75" fmla="*/ 100 h 167"/>
                <a:gd name="T76" fmla="*/ 49 w 104"/>
                <a:gd name="T77" fmla="*/ 102 h 167"/>
                <a:gd name="T78" fmla="*/ 62 w 104"/>
                <a:gd name="T79" fmla="*/ 100 h 167"/>
                <a:gd name="T80" fmla="*/ 72 w 104"/>
                <a:gd name="T81" fmla="*/ 94 h 167"/>
                <a:gd name="T82" fmla="*/ 72 w 104"/>
                <a:gd name="T83" fmla="*/ 20 h 167"/>
                <a:gd name="T84" fmla="*/ 65 w 104"/>
                <a:gd name="T85" fmla="*/ 20 h 167"/>
                <a:gd name="T86" fmla="*/ 57 w 104"/>
                <a:gd name="T87" fmla="*/ 19 h 167"/>
                <a:gd name="T88" fmla="*/ 42 w 104"/>
                <a:gd name="T89" fmla="*/ 21 h 167"/>
                <a:gd name="T90" fmla="*/ 32 w 104"/>
                <a:gd name="T91" fmla="*/ 27 h 167"/>
                <a:gd name="T92" fmla="*/ 26 w 104"/>
                <a:gd name="T93" fmla="*/ 40 h 167"/>
                <a:gd name="T94" fmla="*/ 24 w 104"/>
                <a:gd name="T95" fmla="*/ 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" h="167">
                  <a:moveTo>
                    <a:pt x="0" y="62"/>
                  </a:moveTo>
                  <a:cubicBezTo>
                    <a:pt x="0" y="50"/>
                    <a:pt x="1" y="40"/>
                    <a:pt x="3" y="32"/>
                  </a:cubicBezTo>
                  <a:cubicBezTo>
                    <a:pt x="5" y="24"/>
                    <a:pt x="9" y="18"/>
                    <a:pt x="14" y="13"/>
                  </a:cubicBezTo>
                  <a:cubicBezTo>
                    <a:pt x="19" y="9"/>
                    <a:pt x="25" y="5"/>
                    <a:pt x="32" y="3"/>
                  </a:cubicBezTo>
                  <a:cubicBezTo>
                    <a:pt x="39" y="1"/>
                    <a:pt x="48" y="0"/>
                    <a:pt x="58" y="0"/>
                  </a:cubicBezTo>
                  <a:cubicBezTo>
                    <a:pt x="64" y="0"/>
                    <a:pt x="71" y="1"/>
                    <a:pt x="78" y="1"/>
                  </a:cubicBezTo>
                  <a:cubicBezTo>
                    <a:pt x="84" y="2"/>
                    <a:pt x="90" y="3"/>
                    <a:pt x="95" y="4"/>
                  </a:cubicBezTo>
                  <a:cubicBezTo>
                    <a:pt x="98" y="4"/>
                    <a:pt x="100" y="5"/>
                    <a:pt x="102" y="6"/>
                  </a:cubicBezTo>
                  <a:cubicBezTo>
                    <a:pt x="103" y="7"/>
                    <a:pt x="104" y="9"/>
                    <a:pt x="104" y="12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6" y="32"/>
                    <a:pt x="96" y="42"/>
                    <a:pt x="96" y="52"/>
                  </a:cubicBezTo>
                  <a:cubicBezTo>
                    <a:pt x="96" y="62"/>
                    <a:pt x="96" y="71"/>
                    <a:pt x="96" y="81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38"/>
                    <a:pt x="92" y="149"/>
                    <a:pt x="85" y="156"/>
                  </a:cubicBezTo>
                  <a:cubicBezTo>
                    <a:pt x="77" y="163"/>
                    <a:pt x="65" y="167"/>
                    <a:pt x="48" y="167"/>
                  </a:cubicBezTo>
                  <a:cubicBezTo>
                    <a:pt x="46" y="167"/>
                    <a:pt x="43" y="167"/>
                    <a:pt x="39" y="167"/>
                  </a:cubicBezTo>
                  <a:cubicBezTo>
                    <a:pt x="36" y="166"/>
                    <a:pt x="33" y="166"/>
                    <a:pt x="30" y="166"/>
                  </a:cubicBezTo>
                  <a:cubicBezTo>
                    <a:pt x="26" y="165"/>
                    <a:pt x="23" y="165"/>
                    <a:pt x="20" y="164"/>
                  </a:cubicBezTo>
                  <a:cubicBezTo>
                    <a:pt x="17" y="164"/>
                    <a:pt x="15" y="163"/>
                    <a:pt x="13" y="162"/>
                  </a:cubicBezTo>
                  <a:cubicBezTo>
                    <a:pt x="11" y="161"/>
                    <a:pt x="10" y="160"/>
                    <a:pt x="9" y="159"/>
                  </a:cubicBezTo>
                  <a:cubicBezTo>
                    <a:pt x="8" y="158"/>
                    <a:pt x="8" y="157"/>
                    <a:pt x="8" y="15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4" y="146"/>
                    <a:pt x="19" y="146"/>
                    <a:pt x="25" y="147"/>
                  </a:cubicBezTo>
                  <a:cubicBezTo>
                    <a:pt x="31" y="147"/>
                    <a:pt x="36" y="147"/>
                    <a:pt x="41" y="147"/>
                  </a:cubicBezTo>
                  <a:cubicBezTo>
                    <a:pt x="53" y="147"/>
                    <a:pt x="61" y="146"/>
                    <a:pt x="65" y="142"/>
                  </a:cubicBezTo>
                  <a:cubicBezTo>
                    <a:pt x="70" y="139"/>
                    <a:pt x="72" y="134"/>
                    <a:pt x="72" y="126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68" y="114"/>
                    <a:pt x="63" y="116"/>
                    <a:pt x="58" y="118"/>
                  </a:cubicBezTo>
                  <a:cubicBezTo>
                    <a:pt x="54" y="120"/>
                    <a:pt x="48" y="121"/>
                    <a:pt x="42" y="121"/>
                  </a:cubicBezTo>
                  <a:cubicBezTo>
                    <a:pt x="33" y="121"/>
                    <a:pt x="26" y="119"/>
                    <a:pt x="21" y="116"/>
                  </a:cubicBezTo>
                  <a:cubicBezTo>
                    <a:pt x="16" y="114"/>
                    <a:pt x="11" y="109"/>
                    <a:pt x="8" y="104"/>
                  </a:cubicBezTo>
                  <a:cubicBezTo>
                    <a:pt x="5" y="99"/>
                    <a:pt x="3" y="93"/>
                    <a:pt x="2" y="86"/>
                  </a:cubicBezTo>
                  <a:cubicBezTo>
                    <a:pt x="0" y="79"/>
                    <a:pt x="0" y="71"/>
                    <a:pt x="0" y="62"/>
                  </a:cubicBezTo>
                  <a:close/>
                  <a:moveTo>
                    <a:pt x="24" y="62"/>
                  </a:moveTo>
                  <a:cubicBezTo>
                    <a:pt x="24" y="69"/>
                    <a:pt x="24" y="76"/>
                    <a:pt x="25" y="81"/>
                  </a:cubicBezTo>
                  <a:cubicBezTo>
                    <a:pt x="26" y="86"/>
                    <a:pt x="28" y="90"/>
                    <a:pt x="30" y="93"/>
                  </a:cubicBezTo>
                  <a:cubicBezTo>
                    <a:pt x="32" y="96"/>
                    <a:pt x="34" y="99"/>
                    <a:pt x="38" y="100"/>
                  </a:cubicBezTo>
                  <a:cubicBezTo>
                    <a:pt x="41" y="101"/>
                    <a:pt x="44" y="102"/>
                    <a:pt x="49" y="102"/>
                  </a:cubicBezTo>
                  <a:cubicBezTo>
                    <a:pt x="54" y="102"/>
                    <a:pt x="58" y="101"/>
                    <a:pt x="62" y="100"/>
                  </a:cubicBezTo>
                  <a:cubicBezTo>
                    <a:pt x="65" y="98"/>
                    <a:pt x="69" y="96"/>
                    <a:pt x="72" y="94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0" y="20"/>
                    <a:pt x="67" y="20"/>
                    <a:pt x="65" y="20"/>
                  </a:cubicBezTo>
                  <a:cubicBezTo>
                    <a:pt x="62" y="19"/>
                    <a:pt x="59" y="19"/>
                    <a:pt x="57" y="19"/>
                  </a:cubicBezTo>
                  <a:cubicBezTo>
                    <a:pt x="51" y="19"/>
                    <a:pt x="46" y="20"/>
                    <a:pt x="42" y="21"/>
                  </a:cubicBezTo>
                  <a:cubicBezTo>
                    <a:pt x="38" y="22"/>
                    <a:pt x="34" y="24"/>
                    <a:pt x="32" y="27"/>
                  </a:cubicBezTo>
                  <a:cubicBezTo>
                    <a:pt x="29" y="31"/>
                    <a:pt x="27" y="35"/>
                    <a:pt x="26" y="40"/>
                  </a:cubicBezTo>
                  <a:cubicBezTo>
                    <a:pt x="24" y="46"/>
                    <a:pt x="24" y="53"/>
                    <a:pt x="24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</p:grpSp>
      <p:sp>
        <p:nvSpPr>
          <p:cNvPr id="9" name="Freeform 5"/>
          <p:cNvSpPr>
            <a:spLocks noChangeAspect="1" noEditPoints="1"/>
          </p:cNvSpPr>
          <p:nvPr/>
        </p:nvSpPr>
        <p:spPr bwMode="invGray">
          <a:xfrm>
            <a:off x="8912090" y="5822416"/>
            <a:ext cx="656279" cy="656108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9144000" cy="1828800"/>
          </a:xfrm>
        </p:spPr>
        <p:txBody>
          <a:bodyPr anchor="t"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88929FE-5680-4A6E-A653-41DB6647F7F8}" type="datetime1">
              <a:rPr lang="en-US"/>
              <a:t>10/27/2022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4530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36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84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Option 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D01B667-04F9-4703-AC0B-828EB3ABAE35}" type="datetime1">
              <a:rPr lang="en-US"/>
              <a:t>10/27/2022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/>
              <a:pPr/>
              <a:t>‹#›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ADDA5-1FAE-43A0-8BFA-C8A5D22696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104" y="1639161"/>
            <a:ext cx="5715060" cy="134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88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36DBA-136A-446D-B741-EEB23C8498AD}" type="datetime1">
              <a:rPr lang="en-US"/>
              <a:t>10/27/2022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54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570464" y="304801"/>
            <a:ext cx="1011936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96520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6AD4-79A0-493F-8AF8-E45415206710}" type="datetime1">
              <a:rPr lang="en-US"/>
              <a:t>10/27/2022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271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tags" Target="../tags/tag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tags" Target="../tags/tag1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image" Target="../media/image5.emf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theme" Target="../theme/theme2.xml"/><Relationship Id="rId30" Type="http://schemas.openxmlformats.org/officeDocument/2006/relationships/oleObject" Target="../embeddings/oleObject1.bin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85.xml"/><Relationship Id="rId3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80.xml"/><Relationship Id="rId34" Type="http://schemas.openxmlformats.org/officeDocument/2006/relationships/theme" Target="../theme/theme4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92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9.xml"/><Relationship Id="rId29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83.xml"/><Relationship Id="rId32" Type="http://schemas.openxmlformats.org/officeDocument/2006/relationships/slideLayout" Target="../slideLayouts/slideLayout91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31" Type="http://schemas.openxmlformats.org/officeDocument/2006/relationships/slideLayout" Target="../slideLayouts/slideLayout90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89.xml"/><Relationship Id="rId8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1"/>
            <a:ext cx="10972801" cy="4800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83201" y="6478524"/>
            <a:ext cx="812800" cy="21945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accent3"/>
                </a:solidFill>
              </a:defRPr>
            </a:lvl1pPr>
          </a:lstStyle>
          <a:p>
            <a:fld id="{69D1B773-6FE3-4E62-8550-1269C81FABD8}" type="datetimeFigureOut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478524"/>
            <a:ext cx="4573191" cy="21945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1667" y="6478524"/>
            <a:ext cx="304800" cy="21945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accent3"/>
                </a:solidFill>
              </a:defRPr>
            </a:lvl1pPr>
          </a:lstStyle>
          <a:p>
            <a:fld id="{DC019880-67D6-41D9-848F-956D0AF8CE6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logo"/>
          <p:cNvSpPr>
            <a:spLocks noChangeAspect="1" noEditPoints="1"/>
          </p:cNvSpPr>
          <p:nvPr/>
        </p:nvSpPr>
        <p:spPr bwMode="black">
          <a:xfrm>
            <a:off x="11589758" y="6321203"/>
            <a:ext cx="356709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64613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HP Simplified" panose="020B0604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HP Simplified" panose="020B0604020204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HP Simplified" panose="020B0604020204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HP Simplified" panose="020B0604020204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HP Simplified" panose="020B0604020204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HP Simplified" panose="020B0604020204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HP Simplified" panose="020B0604020204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HP Simplified" panose="020B0604020204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HP Simplified" panose="020B0604020204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085AB2E-4B0E-41D8-A05A-680A9AF502A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101544712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0" imgW="408" imgH="408" progId="TCLayout.ActiveDocument.1">
                  <p:embed/>
                </p:oleObj>
              </mc:Choice>
              <mc:Fallback>
                <p:oleObj name="think-cell Slide" r:id="rId30" imgW="408" imgH="40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B085AB2E-4B0E-41D8-A05A-680A9AF502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2440949F-40D7-4933-812F-A8DF3A05A29E}"/>
              </a:ext>
            </a:extLst>
          </p:cNvPr>
          <p:cNvSpPr/>
          <p:nvPr userDrawn="1">
            <p:custDataLst>
              <p:tags r:id="rId29"/>
            </p:custDataLst>
          </p:nvPr>
        </p:nvSpPr>
        <p:spPr>
          <a:xfrm>
            <a:off x="0" y="0"/>
            <a:ext cx="158791" cy="158750"/>
          </a:xfrm>
          <a:prstGeom prst="rect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>
              <a:lnSpc>
                <a:spcPct val="90000"/>
              </a:lnSpc>
            </a:pPr>
            <a:endParaRPr lang="en-US" sz="2800" b="1" i="0" baseline="0" dirty="0">
              <a:latin typeface="HP Simplified" panose="020B0604020204090204" pitchFamily="34" charset="0"/>
              <a:ea typeface="+mj-ea"/>
              <a:cs typeface="+mj-cs"/>
              <a:sym typeface="HP Simplified" panose="020B060402020409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1"/>
            <a:ext cx="10972801" cy="4800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83201" y="6478524"/>
            <a:ext cx="812800" cy="21945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3ACAEF24-2F66-4AC5-AF97-1CE6352BA737}" type="datetime1">
              <a:rPr lang="en-US" smtClean="0"/>
              <a:t>10/27/2022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478524"/>
            <a:ext cx="4573191" cy="21945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Everest Process Documentation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1667" y="6478524"/>
            <a:ext cx="304800" cy="21945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00DE720E-C72B-42F0-AD69-52D60E3C605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logo"/>
          <p:cNvSpPr>
            <a:spLocks noChangeAspect="1" noEditPoints="1"/>
          </p:cNvSpPr>
          <p:nvPr userDrawn="1"/>
        </p:nvSpPr>
        <p:spPr bwMode="black">
          <a:xfrm>
            <a:off x="11589758" y="6321203"/>
            <a:ext cx="356709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53608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HP Simplified" panose="020B0604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HP Simplified" panose="020B0604020204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HP Simplified" panose="020B0604020204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HP Simplified" panose="020B0604020204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HP Simplified" panose="020B0604020204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HP Simplified" panose="020B0604020204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HP Simplified" panose="020B0604020204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HP Simplified" panose="020B0604020204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HP Simplified" panose="020B0604020204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5214" tIns="57607" rIns="115214" bIns="5760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5214" tIns="57607" rIns="115214" bIns="576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115214" tIns="57607" rIns="115214" bIns="57607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9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E97B707-22D4-4B06-9A8A-89EF284804D8}" type="datetimeFigureOut">
              <a:rPr lang="zh-CN" altLang="en-US"/>
              <a:pPr>
                <a:defRPr/>
              </a:pPr>
              <a:t>2022/10/27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1" y="6356351"/>
            <a:ext cx="3860800" cy="365125"/>
          </a:xfrm>
          <a:prstGeom prst="rect">
            <a:avLst/>
          </a:prstGeom>
        </p:spPr>
        <p:txBody>
          <a:bodyPr vert="horz" lIns="115214" tIns="57607" rIns="115214" bIns="57607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9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115214" tIns="57607" rIns="115214" bIns="57607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9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3F49717-76DA-4DAA-9161-16E5D566D94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48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3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365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365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365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365">
          <a:solidFill>
            <a:schemeClr val="tx1"/>
          </a:solidFill>
          <a:latin typeface="Calibri" pitchFamily="34" charset="0"/>
          <a:ea typeface="宋体" charset="-122"/>
        </a:defRPr>
      </a:lvl5pPr>
      <a:lvl6pPr marL="457228" algn="ctr" rtl="0" fontAlgn="base">
        <a:spcBef>
          <a:spcPct val="0"/>
        </a:spcBef>
        <a:spcAft>
          <a:spcPct val="0"/>
        </a:spcAft>
        <a:defRPr sz="4365">
          <a:solidFill>
            <a:schemeClr val="tx1"/>
          </a:solidFill>
          <a:latin typeface="Calibri" pitchFamily="34" charset="0"/>
          <a:ea typeface="宋体" charset="-122"/>
        </a:defRPr>
      </a:lvl6pPr>
      <a:lvl7pPr marL="914457" algn="ctr" rtl="0" fontAlgn="base">
        <a:spcBef>
          <a:spcPct val="0"/>
        </a:spcBef>
        <a:spcAft>
          <a:spcPct val="0"/>
        </a:spcAft>
        <a:defRPr sz="4365">
          <a:solidFill>
            <a:schemeClr val="tx1"/>
          </a:solidFill>
          <a:latin typeface="Calibri" pitchFamily="34" charset="0"/>
          <a:ea typeface="宋体" charset="-122"/>
        </a:defRPr>
      </a:lvl7pPr>
      <a:lvl8pPr marL="1371685" algn="ctr" rtl="0" fontAlgn="base">
        <a:spcBef>
          <a:spcPct val="0"/>
        </a:spcBef>
        <a:spcAft>
          <a:spcPct val="0"/>
        </a:spcAft>
        <a:defRPr sz="4365">
          <a:solidFill>
            <a:schemeClr val="tx1"/>
          </a:solidFill>
          <a:latin typeface="Calibri" pitchFamily="34" charset="0"/>
          <a:ea typeface="宋体" charset="-122"/>
        </a:defRPr>
      </a:lvl8pPr>
      <a:lvl9pPr marL="1828913" algn="ctr" rtl="0" fontAlgn="base">
        <a:spcBef>
          <a:spcPct val="0"/>
        </a:spcBef>
        <a:spcAft>
          <a:spcPct val="0"/>
        </a:spcAft>
        <a:defRPr sz="4365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21" indent="-342921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42996" indent="-28576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778" kern="1200">
          <a:solidFill>
            <a:schemeClr val="tx1"/>
          </a:solidFill>
          <a:latin typeface="+mn-lt"/>
          <a:ea typeface="+mn-ea"/>
          <a:cs typeface="+mn-cs"/>
        </a:defRPr>
      </a:lvl2pPr>
      <a:lvl3pPr marL="1143071" indent="-228614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38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9" indent="-228614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8" indent="-228614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4756" indent="-228614" algn="l" defTabSz="914457" rtl="0" eaLnBrk="1" latinLnBrk="0" hangingPunct="1">
        <a:spcBef>
          <a:spcPct val="20000"/>
        </a:spcBef>
        <a:buFont typeface="Arial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2971984" indent="-228614" algn="l" defTabSz="914457" rtl="0" eaLnBrk="1" latinLnBrk="0" hangingPunct="1">
        <a:spcBef>
          <a:spcPct val="20000"/>
        </a:spcBef>
        <a:buFont typeface="Arial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429213" indent="-228614" algn="l" defTabSz="914457" rtl="0" eaLnBrk="1" latinLnBrk="0" hangingPunct="1">
        <a:spcBef>
          <a:spcPct val="20000"/>
        </a:spcBef>
        <a:buFont typeface="Arial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3886441" indent="-228614" algn="l" defTabSz="914457" rtl="0" eaLnBrk="1" latinLnBrk="0" hangingPunct="1">
        <a:spcBef>
          <a:spcPct val="20000"/>
        </a:spcBef>
        <a:buFont typeface="Arial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57" rtl="0" eaLnBrk="1" latinLnBrk="0" hangingPunct="1">
        <a:defRPr sz="1826" kern="1200">
          <a:solidFill>
            <a:schemeClr val="tx1"/>
          </a:solidFill>
          <a:latin typeface="+mn-lt"/>
          <a:ea typeface="+mn-ea"/>
          <a:cs typeface="+mn-cs"/>
        </a:defRPr>
      </a:lvl1pPr>
      <a:lvl2pPr marL="457228" algn="l" defTabSz="914457" rtl="0" eaLnBrk="1" latinLnBrk="0" hangingPunct="1">
        <a:defRPr sz="1826" kern="1200">
          <a:solidFill>
            <a:schemeClr val="tx1"/>
          </a:solidFill>
          <a:latin typeface="+mn-lt"/>
          <a:ea typeface="+mn-ea"/>
          <a:cs typeface="+mn-cs"/>
        </a:defRPr>
      </a:lvl2pPr>
      <a:lvl3pPr marL="914457" algn="l" defTabSz="914457" rtl="0" eaLnBrk="1" latinLnBrk="0" hangingPunct="1">
        <a:defRPr sz="1826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5" algn="l" defTabSz="914457" rtl="0" eaLnBrk="1" latinLnBrk="0" hangingPunct="1">
        <a:defRPr sz="1826" kern="1200">
          <a:solidFill>
            <a:schemeClr val="tx1"/>
          </a:solidFill>
          <a:latin typeface="+mn-lt"/>
          <a:ea typeface="+mn-ea"/>
          <a:cs typeface="+mn-cs"/>
        </a:defRPr>
      </a:lvl4pPr>
      <a:lvl5pPr marL="1828913" algn="l" defTabSz="914457" rtl="0" eaLnBrk="1" latinLnBrk="0" hangingPunct="1">
        <a:defRPr sz="1826" kern="1200">
          <a:solidFill>
            <a:schemeClr val="tx1"/>
          </a:solidFill>
          <a:latin typeface="+mn-lt"/>
          <a:ea typeface="+mn-ea"/>
          <a:cs typeface="+mn-cs"/>
        </a:defRPr>
      </a:lvl5pPr>
      <a:lvl6pPr marL="2286142" algn="l" defTabSz="914457" rtl="0" eaLnBrk="1" latinLnBrk="0" hangingPunct="1">
        <a:defRPr sz="1826" kern="1200">
          <a:solidFill>
            <a:schemeClr val="tx1"/>
          </a:solidFill>
          <a:latin typeface="+mn-lt"/>
          <a:ea typeface="+mn-ea"/>
          <a:cs typeface="+mn-cs"/>
        </a:defRPr>
      </a:lvl6pPr>
      <a:lvl7pPr marL="2743370" algn="l" defTabSz="914457" rtl="0" eaLnBrk="1" latinLnBrk="0" hangingPunct="1">
        <a:defRPr sz="1826" kern="1200">
          <a:solidFill>
            <a:schemeClr val="tx1"/>
          </a:solidFill>
          <a:latin typeface="+mn-lt"/>
          <a:ea typeface="+mn-ea"/>
          <a:cs typeface="+mn-cs"/>
        </a:defRPr>
      </a:lvl7pPr>
      <a:lvl8pPr marL="3200598" algn="l" defTabSz="914457" rtl="0" eaLnBrk="1" latinLnBrk="0" hangingPunct="1">
        <a:defRPr sz="1826" kern="1200">
          <a:solidFill>
            <a:schemeClr val="tx1"/>
          </a:solidFill>
          <a:latin typeface="+mn-lt"/>
          <a:ea typeface="+mn-ea"/>
          <a:cs typeface="+mn-cs"/>
        </a:defRPr>
      </a:lvl8pPr>
      <a:lvl9pPr marL="3657827" algn="l" defTabSz="914457" rtl="0" eaLnBrk="1" latinLnBrk="0" hangingPunct="1">
        <a:defRPr sz="18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1" cy="76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1"/>
            <a:ext cx="10972801" cy="4800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83201" y="6478524"/>
            <a:ext cx="812800" cy="21945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4D5A803B-2411-42AB-9040-AFD04F46E49C}" type="datetime1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478524"/>
            <a:ext cx="4573191" cy="21945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1667" y="6478524"/>
            <a:ext cx="304800" cy="21945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00DE720E-C72B-42F0-AD69-52D60E3C60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logo"/>
          <p:cNvSpPr>
            <a:spLocks noChangeAspect="1" noEditPoints="1"/>
          </p:cNvSpPr>
          <p:nvPr userDrawn="1"/>
        </p:nvSpPr>
        <p:spPr bwMode="black">
          <a:xfrm>
            <a:off x="11589757" y="6321202"/>
            <a:ext cx="356709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36563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  <p:sldLayoutId id="2147483747" r:id="rId25"/>
    <p:sldLayoutId id="2147483748" r:id="rId26"/>
    <p:sldLayoutId id="2147483749" r:id="rId27"/>
    <p:sldLayoutId id="2147483750" r:id="rId28"/>
    <p:sldLayoutId id="2147483751" r:id="rId29"/>
    <p:sldLayoutId id="2147483752" r:id="rId30"/>
    <p:sldLayoutId id="2147483753" r:id="rId31"/>
    <p:sldLayoutId id="2147483754" r:id="rId32"/>
    <p:sldLayoutId id="2147483755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HP Simplified" panose="020B0604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HP Simplified" panose="020B0604020204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HP Simplified" panose="020B0604020204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HP Simplified" panose="020B0604020204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HP Simplified" panose="020B0604020204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HP Simplified" panose="020B0604020204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HP Simplified" panose="020B0604020204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HP Simplified" panose="020B0604020204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HP Simplified" panose="020B0604020204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4200">
          <p15:clr>
            <a:srgbClr val="F26B43"/>
          </p15:clr>
        </p15:guide>
        <p15:guide id="3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8.svg"/><Relationship Id="rId5" Type="http://schemas.openxmlformats.org/officeDocument/2006/relationships/image" Target="../media/image55.png"/><Relationship Id="rId4" Type="http://schemas.openxmlformats.org/officeDocument/2006/relationships/image" Target="../media/image5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0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themeOverride" Target="../theme/themeOverrid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9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9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jp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4.png"/><Relationship Id="rId11" Type="http://schemas.openxmlformats.org/officeDocument/2006/relationships/image" Target="../media/image23.svg"/><Relationship Id="rId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21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themeOverride" Target="../theme/themeOverride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themeOverride" Target="../theme/themeOverrid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5.svg"/><Relationship Id="rId5" Type="http://schemas.openxmlformats.org/officeDocument/2006/relationships/image" Target="../media/image22.png"/><Relationship Id="rId10" Type="http://schemas.openxmlformats.org/officeDocument/2006/relationships/image" Target="../media/image67.svg"/><Relationship Id="rId4" Type="http://schemas.openxmlformats.org/officeDocument/2006/relationships/image" Target="../media/image64.svg"/><Relationship Id="rId9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5.svg"/><Relationship Id="rId5" Type="http://schemas.openxmlformats.org/officeDocument/2006/relationships/image" Target="../media/image22.png"/><Relationship Id="rId10" Type="http://schemas.openxmlformats.org/officeDocument/2006/relationships/image" Target="../media/image67.svg"/><Relationship Id="rId4" Type="http://schemas.openxmlformats.org/officeDocument/2006/relationships/image" Target="../media/image64.svg"/><Relationship Id="rId9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5.svg"/><Relationship Id="rId5" Type="http://schemas.openxmlformats.org/officeDocument/2006/relationships/image" Target="../media/image22.png"/><Relationship Id="rId10" Type="http://schemas.openxmlformats.org/officeDocument/2006/relationships/image" Target="../media/image67.svg"/><Relationship Id="rId4" Type="http://schemas.openxmlformats.org/officeDocument/2006/relationships/image" Target="../media/image64.svg"/><Relationship Id="rId9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0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636C-9ABE-4C1D-A877-0DBDD34E8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0101" y="2352675"/>
            <a:ext cx="10272273" cy="990600"/>
          </a:xfrm>
          <a:noFill/>
        </p:spPr>
        <p:txBody>
          <a:bodyPr/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Dreamer – GTK Process Improvement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B10585-DE63-46A6-B0C8-53DAFF07BE2A}"/>
              </a:ext>
            </a:extLst>
          </p:cNvPr>
          <p:cNvSpPr txBox="1">
            <a:spLocks/>
          </p:cNvSpPr>
          <p:nvPr/>
        </p:nvSpPr>
        <p:spPr>
          <a:xfrm>
            <a:off x="645041" y="5351721"/>
            <a:ext cx="1183760" cy="876374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</a:rPr>
              <a:t>Tommy Wu</a:t>
            </a:r>
            <a:r>
              <a:rPr lang="zh-TW" altLang="en-US" sz="2000" b="1" dirty="0">
                <a:solidFill>
                  <a:schemeClr val="bg1"/>
                </a:solidFill>
              </a:rPr>
              <a:t> </a:t>
            </a:r>
            <a:endParaRPr lang="en-US" altLang="zh-TW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</a:rPr>
              <a:t>Tony Hou</a:t>
            </a:r>
            <a:endParaRPr lang="en-US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</a:rPr>
              <a:t>7/9/2021</a:t>
            </a:r>
          </a:p>
        </p:txBody>
      </p:sp>
    </p:spTree>
    <p:extLst>
      <p:ext uri="{BB962C8B-B14F-4D97-AF65-F5344CB8AC3E}">
        <p14:creationId xmlns:p14="http://schemas.microsoft.com/office/powerpoint/2010/main" val="212491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858C1-88E7-4410-B8AE-7907AEBE5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-19050"/>
            <a:ext cx="10972801" cy="762000"/>
          </a:xfrm>
        </p:spPr>
        <p:txBody>
          <a:bodyPr/>
          <a:lstStyle/>
          <a:p>
            <a:r>
              <a:rPr lang="en-US" dirty="0"/>
              <a:t>Dreamer - Detailed Tasks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EE876-2A28-4AC1-AF98-E3D3BB8B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1295AD1-1387-4645-B76C-E31187D82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918859"/>
              </p:ext>
            </p:extLst>
          </p:nvPr>
        </p:nvGraphicFramePr>
        <p:xfrm>
          <a:off x="753595" y="1136345"/>
          <a:ext cx="10684807" cy="4810659"/>
        </p:xfrm>
        <a:graphic>
          <a:graphicData uri="http://schemas.openxmlformats.org/drawingml/2006/table">
            <a:tbl>
              <a:tblPr/>
              <a:tblGrid>
                <a:gridCol w="1932902">
                  <a:extLst>
                    <a:ext uri="{9D8B030D-6E8A-4147-A177-3AD203B41FA5}">
                      <a16:colId xmlns:a16="http://schemas.microsoft.com/office/drawing/2014/main" val="3467705759"/>
                    </a:ext>
                  </a:extLst>
                </a:gridCol>
                <a:gridCol w="3860433">
                  <a:extLst>
                    <a:ext uri="{9D8B030D-6E8A-4147-A177-3AD203B41FA5}">
                      <a16:colId xmlns:a16="http://schemas.microsoft.com/office/drawing/2014/main" val="2919988426"/>
                    </a:ext>
                  </a:extLst>
                </a:gridCol>
                <a:gridCol w="1583797">
                  <a:extLst>
                    <a:ext uri="{9D8B030D-6E8A-4147-A177-3AD203B41FA5}">
                      <a16:colId xmlns:a16="http://schemas.microsoft.com/office/drawing/2014/main" val="1445821622"/>
                    </a:ext>
                  </a:extLst>
                </a:gridCol>
                <a:gridCol w="1762668">
                  <a:extLst>
                    <a:ext uri="{9D8B030D-6E8A-4147-A177-3AD203B41FA5}">
                      <a16:colId xmlns:a16="http://schemas.microsoft.com/office/drawing/2014/main" val="688461570"/>
                    </a:ext>
                  </a:extLst>
                </a:gridCol>
                <a:gridCol w="1545007">
                  <a:extLst>
                    <a:ext uri="{9D8B030D-6E8A-4147-A177-3AD203B41FA5}">
                      <a16:colId xmlns:a16="http://schemas.microsoft.com/office/drawing/2014/main" val="2490321292"/>
                    </a:ext>
                  </a:extLst>
                </a:gridCol>
              </a:tblGrid>
              <a:tr h="26875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Commodity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Original time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No. Planners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630908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689380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DSM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391801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Supply Waterfall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263108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 waterfall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00119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38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38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38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386">
                        <a:alpha val="30196"/>
                      </a:srgb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38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457568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38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DSM Consolidation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38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38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386">
                        <a:alpha val="30196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324362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38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 NRP Waterfall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38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38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386">
                        <a:alpha val="30196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765355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38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term forecast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38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38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386">
                        <a:alpha val="30196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38807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38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 Shipment Report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38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38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386">
                        <a:alpha val="30196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2273077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term forecast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438214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Clickpad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Module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63857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988271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 percentage comparison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968774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 Consumer WoW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520616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 Commercial WoW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A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95183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Thermal/Fan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term forecast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024320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Thermal/Fan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DSM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255715"/>
                  </a:ext>
                </a:extLst>
              </a:tr>
            </a:tbl>
          </a:graphicData>
        </a:graphic>
      </p:graphicFrame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B1479798-6BB5-4354-9992-087CF8B285FC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C8E3130B-9CF8-4409-A871-A1CE4DE87108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373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43315"/>
            <a:ext cx="10972801" cy="762000"/>
          </a:xfrm>
        </p:spPr>
        <p:txBody>
          <a:bodyPr/>
          <a:lstStyle/>
          <a:p>
            <a:r>
              <a:rPr lang="en-US" dirty="0"/>
              <a:t>Results - Estimated time saving</a:t>
            </a:r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6297BD1-5354-4548-B541-288DAC774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601788"/>
              </p:ext>
            </p:extLst>
          </p:nvPr>
        </p:nvGraphicFramePr>
        <p:xfrm>
          <a:off x="1316007" y="2895402"/>
          <a:ext cx="9608192" cy="3406140"/>
        </p:xfrm>
        <a:graphic>
          <a:graphicData uri="http://schemas.openxmlformats.org/drawingml/2006/table">
            <a:tbl>
              <a:tblPr/>
              <a:tblGrid>
                <a:gridCol w="1923860">
                  <a:extLst>
                    <a:ext uri="{9D8B030D-6E8A-4147-A177-3AD203B41FA5}">
                      <a16:colId xmlns:a16="http://schemas.microsoft.com/office/drawing/2014/main" val="484566732"/>
                    </a:ext>
                  </a:extLst>
                </a:gridCol>
                <a:gridCol w="2973300">
                  <a:extLst>
                    <a:ext uri="{9D8B030D-6E8A-4147-A177-3AD203B41FA5}">
                      <a16:colId xmlns:a16="http://schemas.microsoft.com/office/drawing/2014/main" val="523351423"/>
                    </a:ext>
                  </a:extLst>
                </a:gridCol>
                <a:gridCol w="929085">
                  <a:extLst>
                    <a:ext uri="{9D8B030D-6E8A-4147-A177-3AD203B41FA5}">
                      <a16:colId xmlns:a16="http://schemas.microsoft.com/office/drawing/2014/main" val="1354283058"/>
                    </a:ext>
                  </a:extLst>
                </a:gridCol>
                <a:gridCol w="871491">
                  <a:extLst>
                    <a:ext uri="{9D8B030D-6E8A-4147-A177-3AD203B41FA5}">
                      <a16:colId xmlns:a16="http://schemas.microsoft.com/office/drawing/2014/main" val="716658052"/>
                    </a:ext>
                  </a:extLst>
                </a:gridCol>
                <a:gridCol w="953709">
                  <a:extLst>
                    <a:ext uri="{9D8B030D-6E8A-4147-A177-3AD203B41FA5}">
                      <a16:colId xmlns:a16="http://schemas.microsoft.com/office/drawing/2014/main" val="817126527"/>
                    </a:ext>
                  </a:extLst>
                </a:gridCol>
                <a:gridCol w="887936">
                  <a:extLst>
                    <a:ext uri="{9D8B030D-6E8A-4147-A177-3AD203B41FA5}">
                      <a16:colId xmlns:a16="http://schemas.microsoft.com/office/drawing/2014/main" val="1912833499"/>
                    </a:ext>
                  </a:extLst>
                </a:gridCol>
                <a:gridCol w="1068811">
                  <a:extLst>
                    <a:ext uri="{9D8B030D-6E8A-4147-A177-3AD203B41FA5}">
                      <a16:colId xmlns:a16="http://schemas.microsoft.com/office/drawing/2014/main" val="1640867252"/>
                    </a:ext>
                  </a:extLst>
                </a:gridCol>
              </a:tblGrid>
              <a:tr h="18744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Original time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 after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 saved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No. Planners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863099"/>
                  </a:ext>
                </a:extLst>
              </a:tr>
              <a:tr h="18744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022529"/>
                  </a:ext>
                </a:extLst>
              </a:tr>
              <a:tr h="18744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DSM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088224"/>
                  </a:ext>
                </a:extLst>
              </a:tr>
              <a:tr h="18744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Supply Waterfall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484399"/>
                  </a:ext>
                </a:extLst>
              </a:tr>
              <a:tr h="18744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 waterfall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139678"/>
                  </a:ext>
                </a:extLst>
              </a:tr>
              <a:tr h="18744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754664"/>
                  </a:ext>
                </a:extLst>
              </a:tr>
              <a:tr h="18744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DSM Consolidation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695801"/>
                  </a:ext>
                </a:extLst>
              </a:tr>
              <a:tr h="18744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 NRP Waterfall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858553"/>
                  </a:ext>
                </a:extLst>
              </a:tr>
              <a:tr h="18744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term forecast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61416"/>
                  </a:ext>
                </a:extLst>
              </a:tr>
              <a:tr h="18744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 Shipment Report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96366567"/>
                  </a:ext>
                </a:extLst>
              </a:tr>
              <a:tr h="18744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term forecast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982505"/>
                  </a:ext>
                </a:extLst>
              </a:tr>
              <a:tr h="18744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Clickpad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Module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697006"/>
                  </a:ext>
                </a:extLst>
              </a:tr>
              <a:tr h="18119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502291"/>
                  </a:ext>
                </a:extLst>
              </a:tr>
              <a:tr h="18119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 percentage comparison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842952"/>
                  </a:ext>
                </a:extLst>
              </a:tr>
              <a:tr h="18119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 Consumer WoW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810917"/>
                  </a:ext>
                </a:extLst>
              </a:tr>
              <a:tr h="18744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 Commercial WoW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51037"/>
                  </a:ext>
                </a:extLst>
              </a:tr>
              <a:tr h="18744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Thermal/Fan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term forecast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02610"/>
                  </a:ext>
                </a:extLst>
              </a:tr>
              <a:tr h="18744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Thermal/Fan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DSM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665596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32F82E-492A-4812-8E25-9B75B1A10DC1}"/>
              </a:ext>
            </a:extLst>
          </p:cNvPr>
          <p:cNvSpPr/>
          <p:nvPr/>
        </p:nvSpPr>
        <p:spPr>
          <a:xfrm>
            <a:off x="2615675" y="1253713"/>
            <a:ext cx="2845167" cy="1112239"/>
          </a:xfrm>
          <a:prstGeom prst="roundRect">
            <a:avLst/>
          </a:prstGeom>
          <a:solidFill>
            <a:schemeClr val="bg1"/>
          </a:solidFill>
          <a:ln w="285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4472C4"/>
                </a:solidFill>
              </a:rPr>
              <a:t>Weekly Tasks:</a:t>
            </a:r>
          </a:p>
          <a:p>
            <a:pPr algn="ctr">
              <a:lnSpc>
                <a:spcPct val="90000"/>
              </a:lnSpc>
            </a:pPr>
            <a:endParaRPr lang="en-US" sz="2000" dirty="0">
              <a:solidFill>
                <a:sysClr val="windowText" lastClr="000000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ysClr val="windowText" lastClr="000000"/>
                </a:solidFill>
              </a:rPr>
              <a:t>Total hours saved: 27.5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27DB0D-2C2B-4265-AA52-D502271E6ED1}"/>
              </a:ext>
            </a:extLst>
          </p:cNvPr>
          <p:cNvSpPr/>
          <p:nvPr/>
        </p:nvSpPr>
        <p:spPr>
          <a:xfrm>
            <a:off x="7416413" y="1301355"/>
            <a:ext cx="3318060" cy="1112239"/>
          </a:xfrm>
          <a:prstGeom prst="roundRect">
            <a:avLst/>
          </a:prstGeom>
          <a:solidFill>
            <a:schemeClr val="bg1"/>
          </a:solidFill>
          <a:ln w="285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2E9273"/>
                </a:solidFill>
              </a:rPr>
              <a:t>Monthly Tasks:</a:t>
            </a:r>
          </a:p>
          <a:p>
            <a:pPr algn="ctr">
              <a:lnSpc>
                <a:spcPct val="90000"/>
              </a:lnSpc>
            </a:pPr>
            <a:endParaRPr lang="en-US" sz="2000" dirty="0">
              <a:solidFill>
                <a:sysClr val="windowText" lastClr="000000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ysClr val="windowText" lastClr="000000"/>
                </a:solidFill>
              </a:rPr>
              <a:t>Total hours saved: 11 hours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EE682232-5CAD-48A4-9256-8E4F2B469F94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421E9EEF-1B27-4F23-AD70-7A0881C99691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509D021-6643-4630-A3C5-B6BD9F1D7FC3}"/>
              </a:ext>
            </a:extLst>
          </p:cNvPr>
          <p:cNvGrpSpPr/>
          <p:nvPr/>
        </p:nvGrpSpPr>
        <p:grpSpPr>
          <a:xfrm>
            <a:off x="1603558" y="1209840"/>
            <a:ext cx="1139861" cy="1295271"/>
            <a:chOff x="1603558" y="1209840"/>
            <a:chExt cx="1139861" cy="1295271"/>
          </a:xfrm>
        </p:grpSpPr>
        <p:grpSp>
          <p:nvGrpSpPr>
            <p:cNvPr id="31" name="组合 97">
              <a:extLst>
                <a:ext uri="{FF2B5EF4-FFF2-40B4-BE49-F238E27FC236}">
                  <a16:creationId xmlns:a16="http://schemas.microsoft.com/office/drawing/2014/main" id="{DBF89760-89B1-4373-AE7E-62F9908057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03558" y="1209840"/>
              <a:ext cx="1139861" cy="1295271"/>
              <a:chOff x="8431767" y="2074108"/>
              <a:chExt cx="1956280" cy="2223001"/>
            </a:xfrm>
          </p:grpSpPr>
          <p:sp>
            <p:nvSpPr>
              <p:cNvPr id="32" name="BackShape">
                <a:extLst>
                  <a:ext uri="{FF2B5EF4-FFF2-40B4-BE49-F238E27FC236}">
                    <a16:creationId xmlns:a16="http://schemas.microsoft.com/office/drawing/2014/main" id="{97A22255-46D2-4C16-B8B4-AA5DB686EB23}"/>
                  </a:ext>
                </a:extLst>
              </p:cNvPr>
              <p:cNvSpPr/>
              <p:nvPr/>
            </p:nvSpPr>
            <p:spPr>
              <a:xfrm rot="2540731">
                <a:off x="8431767" y="2074108"/>
                <a:ext cx="1956280" cy="2223001"/>
              </a:xfrm>
              <a:custGeom>
                <a:avLst/>
                <a:gdLst>
                  <a:gd name="connsiteX0" fmla="*/ 473880 w 2351659"/>
                  <a:gd name="connsiteY0" fmla="*/ 726188 h 2672288"/>
                  <a:gd name="connsiteX1" fmla="*/ 404799 w 2351659"/>
                  <a:gd name="connsiteY1" fmla="*/ 2199096 h 2672288"/>
                  <a:gd name="connsiteX2" fmla="*/ 1877780 w 2351659"/>
                  <a:gd name="connsiteY2" fmla="*/ 2266593 h 2672288"/>
                  <a:gd name="connsiteX3" fmla="*/ 1946861 w 2351659"/>
                  <a:gd name="connsiteY3" fmla="*/ 793686 h 2672288"/>
                  <a:gd name="connsiteX4" fmla="*/ 473880 w 2351659"/>
                  <a:gd name="connsiteY4" fmla="*/ 726188 h 2672288"/>
                  <a:gd name="connsiteX5" fmla="*/ 63022 w 2351659"/>
                  <a:gd name="connsiteY5" fmla="*/ 529514 h 2672288"/>
                  <a:gd name="connsiteX6" fmla="*/ 316065 w 2351659"/>
                  <a:gd name="connsiteY6" fmla="*/ 298895 h 2672288"/>
                  <a:gd name="connsiteX7" fmla="*/ 435860 w 2351659"/>
                  <a:gd name="connsiteY7" fmla="*/ 304449 h 2672288"/>
                  <a:gd name="connsiteX8" fmla="*/ 430306 w 2351659"/>
                  <a:gd name="connsiteY8" fmla="*/ 424244 h 2672288"/>
                  <a:gd name="connsiteX9" fmla="*/ 419541 w 2351659"/>
                  <a:gd name="connsiteY9" fmla="*/ 434055 h 2672288"/>
                  <a:gd name="connsiteX10" fmla="*/ 507125 w 2351659"/>
                  <a:gd name="connsiteY10" fmla="*/ 530155 h 2672288"/>
                  <a:gd name="connsiteX11" fmla="*/ 574720 w 2351659"/>
                  <a:gd name="connsiteY11" fmla="*/ 485138 h 2672288"/>
                  <a:gd name="connsiteX12" fmla="*/ 1004598 w 2351659"/>
                  <a:gd name="connsiteY12" fmla="*/ 332813 h 2672288"/>
                  <a:gd name="connsiteX13" fmla="*/ 1041332 w 2351659"/>
                  <a:gd name="connsiteY13" fmla="*/ 329250 h 2672288"/>
                  <a:gd name="connsiteX14" fmla="*/ 1041332 w 2351659"/>
                  <a:gd name="connsiteY14" fmla="*/ 169598 h 2672288"/>
                  <a:gd name="connsiteX15" fmla="*/ 1026766 w 2351659"/>
                  <a:gd name="connsiteY15" fmla="*/ 169598 h 2672288"/>
                  <a:gd name="connsiteX16" fmla="*/ 941967 w 2351659"/>
                  <a:gd name="connsiteY16" fmla="*/ 84799 h 2672288"/>
                  <a:gd name="connsiteX17" fmla="*/ 966804 w 2351659"/>
                  <a:gd name="connsiteY17" fmla="*/ 24837 h 2672288"/>
                  <a:gd name="connsiteX18" fmla="*/ 1026766 w 2351659"/>
                  <a:gd name="connsiteY18" fmla="*/ 0 h 2672288"/>
                  <a:gd name="connsiteX19" fmla="*/ 1369134 w 2351659"/>
                  <a:gd name="connsiteY19" fmla="*/ 0 h 2672288"/>
                  <a:gd name="connsiteX20" fmla="*/ 1453933 w 2351659"/>
                  <a:gd name="connsiteY20" fmla="*/ 84799 h 2672288"/>
                  <a:gd name="connsiteX21" fmla="*/ 1369134 w 2351659"/>
                  <a:gd name="connsiteY21" fmla="*/ 169598 h 2672288"/>
                  <a:gd name="connsiteX22" fmla="*/ 1354569 w 2351659"/>
                  <a:gd name="connsiteY22" fmla="*/ 169598 h 2672288"/>
                  <a:gd name="connsiteX23" fmla="*/ 1354569 w 2351659"/>
                  <a:gd name="connsiteY23" fmla="*/ 334777 h 2672288"/>
                  <a:gd name="connsiteX24" fmla="*/ 1453272 w 2351659"/>
                  <a:gd name="connsiteY24" fmla="*/ 353753 h 2672288"/>
                  <a:gd name="connsiteX25" fmla="*/ 2044632 w 2351659"/>
                  <a:gd name="connsiteY25" fmla="*/ 704579 h 2672288"/>
                  <a:gd name="connsiteX26" fmla="*/ 1968129 w 2351659"/>
                  <a:gd name="connsiteY26" fmla="*/ 2365729 h 2672288"/>
                  <a:gd name="connsiteX27" fmla="*/ 307026 w 2351659"/>
                  <a:gd name="connsiteY27" fmla="*/ 2288204 h 2672288"/>
                  <a:gd name="connsiteX28" fmla="*/ 224532 w 2351659"/>
                  <a:gd name="connsiteY28" fmla="*/ 804294 h 2672288"/>
                  <a:gd name="connsiteX29" fmla="*/ 275612 w 2351659"/>
                  <a:gd name="connsiteY29" fmla="*/ 741151 h 2672288"/>
                  <a:gd name="connsiteX30" fmla="*/ 188029 w 2351659"/>
                  <a:gd name="connsiteY30" fmla="*/ 645052 h 2672288"/>
                  <a:gd name="connsiteX31" fmla="*/ 177263 w 2351659"/>
                  <a:gd name="connsiteY31" fmla="*/ 654863 h 2672288"/>
                  <a:gd name="connsiteX32" fmla="*/ 57468 w 2351659"/>
                  <a:gd name="connsiteY32" fmla="*/ 649309 h 2672288"/>
                  <a:gd name="connsiteX33" fmla="*/ 63022 w 2351659"/>
                  <a:gd name="connsiteY33" fmla="*/ 529514 h 2672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351659" h="2672288">
                    <a:moveTo>
                      <a:pt x="473880" y="726188"/>
                    </a:moveTo>
                    <a:cubicBezTo>
                      <a:pt x="48051" y="1114282"/>
                      <a:pt x="17122" y="1773724"/>
                      <a:pt x="404799" y="2199096"/>
                    </a:cubicBezTo>
                    <a:cubicBezTo>
                      <a:pt x="792475" y="2624467"/>
                      <a:pt x="1451951" y="2654687"/>
                      <a:pt x="1877780" y="2266593"/>
                    </a:cubicBezTo>
                    <a:cubicBezTo>
                      <a:pt x="2303608" y="1878500"/>
                      <a:pt x="2334537" y="1219057"/>
                      <a:pt x="1946861" y="793686"/>
                    </a:cubicBezTo>
                    <a:cubicBezTo>
                      <a:pt x="1559185" y="368315"/>
                      <a:pt x="899709" y="338095"/>
                      <a:pt x="473880" y="726188"/>
                    </a:cubicBezTo>
                    <a:close/>
                    <a:moveTo>
                      <a:pt x="63022" y="529514"/>
                    </a:moveTo>
                    <a:lnTo>
                      <a:pt x="316065" y="298895"/>
                    </a:lnTo>
                    <a:cubicBezTo>
                      <a:pt x="350679" y="267348"/>
                      <a:pt x="404313" y="269835"/>
                      <a:pt x="435860" y="304449"/>
                    </a:cubicBezTo>
                    <a:cubicBezTo>
                      <a:pt x="467407" y="339063"/>
                      <a:pt x="464920" y="392698"/>
                      <a:pt x="430306" y="424244"/>
                    </a:cubicBezTo>
                    <a:lnTo>
                      <a:pt x="419541" y="434055"/>
                    </a:lnTo>
                    <a:lnTo>
                      <a:pt x="507125" y="530155"/>
                    </a:lnTo>
                    <a:lnTo>
                      <a:pt x="574720" y="485138"/>
                    </a:lnTo>
                    <a:cubicBezTo>
                      <a:pt x="708942" y="405209"/>
                      <a:pt x="855204" y="354572"/>
                      <a:pt x="1004598" y="332813"/>
                    </a:cubicBezTo>
                    <a:lnTo>
                      <a:pt x="1041332" y="329250"/>
                    </a:lnTo>
                    <a:lnTo>
                      <a:pt x="1041332" y="169598"/>
                    </a:lnTo>
                    <a:lnTo>
                      <a:pt x="1026766" y="169598"/>
                    </a:lnTo>
                    <a:cubicBezTo>
                      <a:pt x="979933" y="169598"/>
                      <a:pt x="941967" y="131632"/>
                      <a:pt x="941967" y="84799"/>
                    </a:cubicBezTo>
                    <a:cubicBezTo>
                      <a:pt x="941967" y="61382"/>
                      <a:pt x="951459" y="40183"/>
                      <a:pt x="966804" y="24837"/>
                    </a:cubicBezTo>
                    <a:cubicBezTo>
                      <a:pt x="982150" y="9491"/>
                      <a:pt x="1003350" y="0"/>
                      <a:pt x="1026766" y="0"/>
                    </a:cubicBezTo>
                    <a:lnTo>
                      <a:pt x="1369134" y="0"/>
                    </a:lnTo>
                    <a:cubicBezTo>
                      <a:pt x="1415967" y="0"/>
                      <a:pt x="1453933" y="37966"/>
                      <a:pt x="1453933" y="84799"/>
                    </a:cubicBezTo>
                    <a:cubicBezTo>
                      <a:pt x="1453933" y="131632"/>
                      <a:pt x="1415967" y="169598"/>
                      <a:pt x="1369134" y="169598"/>
                    </a:cubicBezTo>
                    <a:lnTo>
                      <a:pt x="1354569" y="169598"/>
                    </a:lnTo>
                    <a:lnTo>
                      <a:pt x="1354569" y="334777"/>
                    </a:lnTo>
                    <a:lnTo>
                      <a:pt x="1453272" y="353753"/>
                    </a:lnTo>
                    <a:cubicBezTo>
                      <a:pt x="1673402" y="407124"/>
                      <a:pt x="1880542" y="524533"/>
                      <a:pt x="2044632" y="704579"/>
                    </a:cubicBezTo>
                    <a:cubicBezTo>
                      <a:pt x="2482208" y="1184701"/>
                      <a:pt x="2447955" y="1928423"/>
                      <a:pt x="1968129" y="2365729"/>
                    </a:cubicBezTo>
                    <a:cubicBezTo>
                      <a:pt x="1488302" y="2803035"/>
                      <a:pt x="744601" y="2768326"/>
                      <a:pt x="307026" y="2288204"/>
                    </a:cubicBezTo>
                    <a:cubicBezTo>
                      <a:pt x="-75852" y="1868097"/>
                      <a:pt x="-97488" y="1246172"/>
                      <a:pt x="224532" y="804294"/>
                    </a:cubicBezTo>
                    <a:lnTo>
                      <a:pt x="275612" y="741151"/>
                    </a:lnTo>
                    <a:lnTo>
                      <a:pt x="188029" y="645052"/>
                    </a:lnTo>
                    <a:lnTo>
                      <a:pt x="177263" y="654863"/>
                    </a:lnTo>
                    <a:cubicBezTo>
                      <a:pt x="142649" y="686410"/>
                      <a:pt x="89015" y="683924"/>
                      <a:pt x="57468" y="649309"/>
                    </a:cubicBezTo>
                    <a:cubicBezTo>
                      <a:pt x="25921" y="614695"/>
                      <a:pt x="28408" y="561061"/>
                      <a:pt x="63022" y="529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38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457200">
                  <a:defRPr/>
                </a:pPr>
                <a:endParaRPr kern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sp>
            <p:nvSpPr>
              <p:cNvPr id="33" name="BackShape">
                <a:extLst>
                  <a:ext uri="{FF2B5EF4-FFF2-40B4-BE49-F238E27FC236}">
                    <a16:creationId xmlns:a16="http://schemas.microsoft.com/office/drawing/2014/main" id="{CEEBC416-1E3A-45EB-9D0D-7E19AA2525C2}"/>
                  </a:ext>
                </a:extLst>
              </p:cNvPr>
              <p:cNvSpPr/>
              <p:nvPr/>
            </p:nvSpPr>
            <p:spPr>
              <a:xfrm>
                <a:off x="8467003" y="2429032"/>
                <a:ext cx="1706225" cy="1706225"/>
              </a:xfrm>
              <a:prstGeom prst="donut">
                <a:avLst>
                  <a:gd name="adj" fmla="val 6000"/>
                </a:avLst>
              </a:prstGeom>
              <a:solidFill>
                <a:sysClr val="window" lastClr="FFFFFF"/>
              </a:solidFill>
              <a:ln w="1270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457200">
                  <a:defRPr/>
                </a:pPr>
                <a:endParaRPr kern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sp>
            <p:nvSpPr>
              <p:cNvPr id="34" name="ValueShape">
                <a:extLst>
                  <a:ext uri="{FF2B5EF4-FFF2-40B4-BE49-F238E27FC236}">
                    <a16:creationId xmlns:a16="http://schemas.microsoft.com/office/drawing/2014/main" id="{9EC87D4C-19E3-4DBA-86B8-C15F8FF6B89B}"/>
                  </a:ext>
                </a:extLst>
              </p:cNvPr>
              <p:cNvSpPr/>
              <p:nvPr/>
            </p:nvSpPr>
            <p:spPr>
              <a:xfrm>
                <a:off x="8469658" y="2431687"/>
                <a:ext cx="1700917" cy="1700914"/>
              </a:xfrm>
              <a:prstGeom prst="blockArc">
                <a:avLst>
                  <a:gd name="adj1" fmla="val 16200000"/>
                  <a:gd name="adj2" fmla="val 10643403"/>
                  <a:gd name="adj3" fmla="val 5528"/>
                </a:avLst>
              </a:prstGeom>
              <a:solidFill>
                <a:srgbClr val="2070A1"/>
              </a:solidFill>
              <a:ln w="1270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457200">
                  <a:defRPr/>
                </a:pPr>
                <a:endParaRPr kern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grpSp>
            <p:nvGrpSpPr>
              <p:cNvPr id="36" name="LineShape">
                <a:extLst>
                  <a:ext uri="{FF2B5EF4-FFF2-40B4-BE49-F238E27FC236}">
                    <a16:creationId xmlns:a16="http://schemas.microsoft.com/office/drawing/2014/main" id="{ECC2364F-D640-4463-82A8-C5DF5868500C}"/>
                  </a:ext>
                </a:extLst>
              </p:cNvPr>
              <p:cNvGrpSpPr/>
              <p:nvPr/>
            </p:nvGrpSpPr>
            <p:grpSpPr>
              <a:xfrm>
                <a:off x="8504090" y="2426807"/>
                <a:ext cx="1632069" cy="1710655"/>
                <a:chOff x="5007098" y="2516846"/>
                <a:chExt cx="1961920" cy="2056400"/>
              </a:xfrm>
            </p:grpSpPr>
            <p:sp>
              <p:nvSpPr>
                <p:cNvPr id="38" name="LineShape">
                  <a:extLst>
                    <a:ext uri="{FF2B5EF4-FFF2-40B4-BE49-F238E27FC236}">
                      <a16:creationId xmlns:a16="http://schemas.microsoft.com/office/drawing/2014/main" id="{0E9E2DB7-2E84-4DCC-A0AE-426F49139449}"/>
                    </a:ext>
                  </a:extLst>
                </p:cNvPr>
                <p:cNvSpPr/>
                <p:nvPr/>
              </p:nvSpPr>
              <p:spPr>
                <a:xfrm rot="-4320000" flipH="1">
                  <a:off x="5052098" y="3183783"/>
                  <a:ext cx="36000" cy="12600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kern="0">
                    <a:solidFill>
                      <a:prstClr val="white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endParaRPr>
                </a:p>
              </p:txBody>
            </p:sp>
            <p:sp>
              <p:nvSpPr>
                <p:cNvPr id="39" name="LineShape">
                  <a:extLst>
                    <a:ext uri="{FF2B5EF4-FFF2-40B4-BE49-F238E27FC236}">
                      <a16:creationId xmlns:a16="http://schemas.microsoft.com/office/drawing/2014/main" id="{612F6900-A355-41B6-8418-BBDC32275CCD}"/>
                    </a:ext>
                  </a:extLst>
                </p:cNvPr>
                <p:cNvSpPr/>
                <p:nvPr/>
              </p:nvSpPr>
              <p:spPr>
                <a:xfrm rot="-2160000" flipH="1">
                  <a:off x="5402728" y="2701183"/>
                  <a:ext cx="36000" cy="12600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kern="0">
                    <a:solidFill>
                      <a:prstClr val="white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endParaRPr>
                </a:p>
              </p:txBody>
            </p:sp>
            <p:sp>
              <p:nvSpPr>
                <p:cNvPr id="40" name="LineShape">
                  <a:extLst>
                    <a:ext uri="{FF2B5EF4-FFF2-40B4-BE49-F238E27FC236}">
                      <a16:creationId xmlns:a16="http://schemas.microsoft.com/office/drawing/2014/main" id="{234A780E-2E08-44C0-B2ED-71F0B5D6FE08}"/>
                    </a:ext>
                  </a:extLst>
                </p:cNvPr>
                <p:cNvSpPr/>
                <p:nvPr/>
              </p:nvSpPr>
              <p:spPr>
                <a:xfrm flipH="1">
                  <a:off x="5970058" y="2516846"/>
                  <a:ext cx="36000" cy="12600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kern="0">
                    <a:solidFill>
                      <a:prstClr val="white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endParaRPr>
                </a:p>
              </p:txBody>
            </p:sp>
            <p:sp>
              <p:nvSpPr>
                <p:cNvPr id="41" name="LineShape">
                  <a:extLst>
                    <a:ext uri="{FF2B5EF4-FFF2-40B4-BE49-F238E27FC236}">
                      <a16:creationId xmlns:a16="http://schemas.microsoft.com/office/drawing/2014/main" id="{71CDF238-18C4-4C49-AE07-7D87431C07B4}"/>
                    </a:ext>
                  </a:extLst>
                </p:cNvPr>
                <p:cNvSpPr/>
                <p:nvPr/>
              </p:nvSpPr>
              <p:spPr>
                <a:xfrm rot="2160000" flipH="1">
                  <a:off x="6537389" y="2701183"/>
                  <a:ext cx="36000" cy="12600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kern="0">
                    <a:solidFill>
                      <a:prstClr val="white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endParaRPr>
                </a:p>
              </p:txBody>
            </p:sp>
            <p:sp>
              <p:nvSpPr>
                <p:cNvPr id="42" name="LineShape">
                  <a:extLst>
                    <a:ext uri="{FF2B5EF4-FFF2-40B4-BE49-F238E27FC236}">
                      <a16:creationId xmlns:a16="http://schemas.microsoft.com/office/drawing/2014/main" id="{72609C1C-D0E8-4ADE-8A89-5413938C1AC1}"/>
                    </a:ext>
                  </a:extLst>
                </p:cNvPr>
                <p:cNvSpPr/>
                <p:nvPr/>
              </p:nvSpPr>
              <p:spPr>
                <a:xfrm rot="4320000" flipH="1">
                  <a:off x="6888018" y="3183783"/>
                  <a:ext cx="36000" cy="12600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kern="0">
                    <a:solidFill>
                      <a:prstClr val="white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endParaRPr>
                </a:p>
              </p:txBody>
            </p:sp>
            <p:sp>
              <p:nvSpPr>
                <p:cNvPr id="43" name="LineShape">
                  <a:extLst>
                    <a:ext uri="{FF2B5EF4-FFF2-40B4-BE49-F238E27FC236}">
                      <a16:creationId xmlns:a16="http://schemas.microsoft.com/office/drawing/2014/main" id="{5C49346F-EA92-4722-A415-8E5C2596470E}"/>
                    </a:ext>
                  </a:extLst>
                </p:cNvPr>
                <p:cNvSpPr/>
                <p:nvPr/>
              </p:nvSpPr>
              <p:spPr>
                <a:xfrm rot="6480000" flipH="1">
                  <a:off x="6888018" y="3780309"/>
                  <a:ext cx="36000" cy="12600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kern="0">
                    <a:solidFill>
                      <a:prstClr val="white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endParaRPr>
                </a:p>
              </p:txBody>
            </p:sp>
            <p:sp>
              <p:nvSpPr>
                <p:cNvPr id="44" name="LineShape">
                  <a:extLst>
                    <a:ext uri="{FF2B5EF4-FFF2-40B4-BE49-F238E27FC236}">
                      <a16:creationId xmlns:a16="http://schemas.microsoft.com/office/drawing/2014/main" id="{E84F8A95-E79E-4B7E-9A86-60CE248ED1EF}"/>
                    </a:ext>
                  </a:extLst>
                </p:cNvPr>
                <p:cNvSpPr/>
                <p:nvPr/>
              </p:nvSpPr>
              <p:spPr>
                <a:xfrm rot="8640000" flipH="1">
                  <a:off x="6537389" y="4262909"/>
                  <a:ext cx="36000" cy="12600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kern="0">
                    <a:solidFill>
                      <a:prstClr val="white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endParaRPr>
                </a:p>
              </p:txBody>
            </p:sp>
            <p:sp>
              <p:nvSpPr>
                <p:cNvPr id="45" name="LineShape">
                  <a:extLst>
                    <a:ext uri="{FF2B5EF4-FFF2-40B4-BE49-F238E27FC236}">
                      <a16:creationId xmlns:a16="http://schemas.microsoft.com/office/drawing/2014/main" id="{E65498E3-A4FD-4299-AA5B-CFDD5B5976D9}"/>
                    </a:ext>
                  </a:extLst>
                </p:cNvPr>
                <p:cNvSpPr/>
                <p:nvPr/>
              </p:nvSpPr>
              <p:spPr>
                <a:xfrm rot="10800000" flipH="1">
                  <a:off x="5970058" y="4447246"/>
                  <a:ext cx="36000" cy="12600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kern="0">
                    <a:solidFill>
                      <a:prstClr val="white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endParaRPr>
                </a:p>
              </p:txBody>
            </p:sp>
            <p:sp>
              <p:nvSpPr>
                <p:cNvPr id="46" name="LineShape">
                  <a:extLst>
                    <a:ext uri="{FF2B5EF4-FFF2-40B4-BE49-F238E27FC236}">
                      <a16:creationId xmlns:a16="http://schemas.microsoft.com/office/drawing/2014/main" id="{44A6CCE5-C86B-41E8-9599-E21FFED80117}"/>
                    </a:ext>
                  </a:extLst>
                </p:cNvPr>
                <p:cNvSpPr/>
                <p:nvPr/>
              </p:nvSpPr>
              <p:spPr>
                <a:xfrm rot="12960000" flipH="1">
                  <a:off x="5402728" y="4262909"/>
                  <a:ext cx="36000" cy="12600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kern="0">
                    <a:solidFill>
                      <a:prstClr val="white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endParaRPr>
                </a:p>
              </p:txBody>
            </p:sp>
            <p:sp>
              <p:nvSpPr>
                <p:cNvPr id="47" name="LineShape">
                  <a:extLst>
                    <a:ext uri="{FF2B5EF4-FFF2-40B4-BE49-F238E27FC236}">
                      <a16:creationId xmlns:a16="http://schemas.microsoft.com/office/drawing/2014/main" id="{E8355E4B-C0EA-4575-B038-B2FC67BA6595}"/>
                    </a:ext>
                  </a:extLst>
                </p:cNvPr>
                <p:cNvSpPr/>
                <p:nvPr/>
              </p:nvSpPr>
              <p:spPr>
                <a:xfrm rot="15120000" flipH="1">
                  <a:off x="5052098" y="3780309"/>
                  <a:ext cx="36000" cy="12600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kern="0">
                    <a:solidFill>
                      <a:prstClr val="white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endParaRPr>
                </a:p>
              </p:txBody>
            </p:sp>
          </p:grp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015D51-2120-45EB-B7D0-959BB6CA0D30}"/>
                </a:ext>
              </a:extLst>
            </p:cNvPr>
            <p:cNvSpPr/>
            <p:nvPr/>
          </p:nvSpPr>
          <p:spPr>
            <a:xfrm>
              <a:off x="1806900" y="1749304"/>
              <a:ext cx="6142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4472C4"/>
                  </a:solidFill>
                </a:rPr>
                <a:t>73%</a:t>
              </a:r>
              <a:endParaRPr lang="en-GB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EA62C0-467B-460F-B1D1-E1203737A686}"/>
              </a:ext>
            </a:extLst>
          </p:cNvPr>
          <p:cNvGrpSpPr/>
          <p:nvPr/>
        </p:nvGrpSpPr>
        <p:grpSpPr>
          <a:xfrm>
            <a:off x="6312791" y="1161107"/>
            <a:ext cx="1139861" cy="1295271"/>
            <a:chOff x="4631199" y="1361513"/>
            <a:chExt cx="1139861" cy="1295271"/>
          </a:xfrm>
        </p:grpSpPr>
        <p:grpSp>
          <p:nvGrpSpPr>
            <p:cNvPr id="48" name="组合 97">
              <a:extLst>
                <a:ext uri="{FF2B5EF4-FFF2-40B4-BE49-F238E27FC236}">
                  <a16:creationId xmlns:a16="http://schemas.microsoft.com/office/drawing/2014/main" id="{08AF94D5-06F3-4943-AE40-2FC45F317D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31199" y="1361513"/>
              <a:ext cx="1139861" cy="1295271"/>
              <a:chOff x="8431767" y="2074108"/>
              <a:chExt cx="1956280" cy="2223001"/>
            </a:xfrm>
          </p:grpSpPr>
          <p:sp>
            <p:nvSpPr>
              <p:cNvPr id="49" name="BackShape">
                <a:extLst>
                  <a:ext uri="{FF2B5EF4-FFF2-40B4-BE49-F238E27FC236}">
                    <a16:creationId xmlns:a16="http://schemas.microsoft.com/office/drawing/2014/main" id="{7E7D59BE-9963-4077-B733-D84C189BEB5F}"/>
                  </a:ext>
                </a:extLst>
              </p:cNvPr>
              <p:cNvSpPr/>
              <p:nvPr/>
            </p:nvSpPr>
            <p:spPr>
              <a:xfrm rot="2540731">
                <a:off x="8431767" y="2074108"/>
                <a:ext cx="1956280" cy="2223001"/>
              </a:xfrm>
              <a:custGeom>
                <a:avLst/>
                <a:gdLst>
                  <a:gd name="connsiteX0" fmla="*/ 473880 w 2351659"/>
                  <a:gd name="connsiteY0" fmla="*/ 726188 h 2672288"/>
                  <a:gd name="connsiteX1" fmla="*/ 404799 w 2351659"/>
                  <a:gd name="connsiteY1" fmla="*/ 2199096 h 2672288"/>
                  <a:gd name="connsiteX2" fmla="*/ 1877780 w 2351659"/>
                  <a:gd name="connsiteY2" fmla="*/ 2266593 h 2672288"/>
                  <a:gd name="connsiteX3" fmla="*/ 1946861 w 2351659"/>
                  <a:gd name="connsiteY3" fmla="*/ 793686 h 2672288"/>
                  <a:gd name="connsiteX4" fmla="*/ 473880 w 2351659"/>
                  <a:gd name="connsiteY4" fmla="*/ 726188 h 2672288"/>
                  <a:gd name="connsiteX5" fmla="*/ 63022 w 2351659"/>
                  <a:gd name="connsiteY5" fmla="*/ 529514 h 2672288"/>
                  <a:gd name="connsiteX6" fmla="*/ 316065 w 2351659"/>
                  <a:gd name="connsiteY6" fmla="*/ 298895 h 2672288"/>
                  <a:gd name="connsiteX7" fmla="*/ 435860 w 2351659"/>
                  <a:gd name="connsiteY7" fmla="*/ 304449 h 2672288"/>
                  <a:gd name="connsiteX8" fmla="*/ 430306 w 2351659"/>
                  <a:gd name="connsiteY8" fmla="*/ 424244 h 2672288"/>
                  <a:gd name="connsiteX9" fmla="*/ 419541 w 2351659"/>
                  <a:gd name="connsiteY9" fmla="*/ 434055 h 2672288"/>
                  <a:gd name="connsiteX10" fmla="*/ 507125 w 2351659"/>
                  <a:gd name="connsiteY10" fmla="*/ 530155 h 2672288"/>
                  <a:gd name="connsiteX11" fmla="*/ 574720 w 2351659"/>
                  <a:gd name="connsiteY11" fmla="*/ 485138 h 2672288"/>
                  <a:gd name="connsiteX12" fmla="*/ 1004598 w 2351659"/>
                  <a:gd name="connsiteY12" fmla="*/ 332813 h 2672288"/>
                  <a:gd name="connsiteX13" fmla="*/ 1041332 w 2351659"/>
                  <a:gd name="connsiteY13" fmla="*/ 329250 h 2672288"/>
                  <a:gd name="connsiteX14" fmla="*/ 1041332 w 2351659"/>
                  <a:gd name="connsiteY14" fmla="*/ 169598 h 2672288"/>
                  <a:gd name="connsiteX15" fmla="*/ 1026766 w 2351659"/>
                  <a:gd name="connsiteY15" fmla="*/ 169598 h 2672288"/>
                  <a:gd name="connsiteX16" fmla="*/ 941967 w 2351659"/>
                  <a:gd name="connsiteY16" fmla="*/ 84799 h 2672288"/>
                  <a:gd name="connsiteX17" fmla="*/ 966804 w 2351659"/>
                  <a:gd name="connsiteY17" fmla="*/ 24837 h 2672288"/>
                  <a:gd name="connsiteX18" fmla="*/ 1026766 w 2351659"/>
                  <a:gd name="connsiteY18" fmla="*/ 0 h 2672288"/>
                  <a:gd name="connsiteX19" fmla="*/ 1369134 w 2351659"/>
                  <a:gd name="connsiteY19" fmla="*/ 0 h 2672288"/>
                  <a:gd name="connsiteX20" fmla="*/ 1453933 w 2351659"/>
                  <a:gd name="connsiteY20" fmla="*/ 84799 h 2672288"/>
                  <a:gd name="connsiteX21" fmla="*/ 1369134 w 2351659"/>
                  <a:gd name="connsiteY21" fmla="*/ 169598 h 2672288"/>
                  <a:gd name="connsiteX22" fmla="*/ 1354569 w 2351659"/>
                  <a:gd name="connsiteY22" fmla="*/ 169598 h 2672288"/>
                  <a:gd name="connsiteX23" fmla="*/ 1354569 w 2351659"/>
                  <a:gd name="connsiteY23" fmla="*/ 334777 h 2672288"/>
                  <a:gd name="connsiteX24" fmla="*/ 1453272 w 2351659"/>
                  <a:gd name="connsiteY24" fmla="*/ 353753 h 2672288"/>
                  <a:gd name="connsiteX25" fmla="*/ 2044632 w 2351659"/>
                  <a:gd name="connsiteY25" fmla="*/ 704579 h 2672288"/>
                  <a:gd name="connsiteX26" fmla="*/ 1968129 w 2351659"/>
                  <a:gd name="connsiteY26" fmla="*/ 2365729 h 2672288"/>
                  <a:gd name="connsiteX27" fmla="*/ 307026 w 2351659"/>
                  <a:gd name="connsiteY27" fmla="*/ 2288204 h 2672288"/>
                  <a:gd name="connsiteX28" fmla="*/ 224532 w 2351659"/>
                  <a:gd name="connsiteY28" fmla="*/ 804294 h 2672288"/>
                  <a:gd name="connsiteX29" fmla="*/ 275612 w 2351659"/>
                  <a:gd name="connsiteY29" fmla="*/ 741151 h 2672288"/>
                  <a:gd name="connsiteX30" fmla="*/ 188029 w 2351659"/>
                  <a:gd name="connsiteY30" fmla="*/ 645052 h 2672288"/>
                  <a:gd name="connsiteX31" fmla="*/ 177263 w 2351659"/>
                  <a:gd name="connsiteY31" fmla="*/ 654863 h 2672288"/>
                  <a:gd name="connsiteX32" fmla="*/ 57468 w 2351659"/>
                  <a:gd name="connsiteY32" fmla="*/ 649309 h 2672288"/>
                  <a:gd name="connsiteX33" fmla="*/ 63022 w 2351659"/>
                  <a:gd name="connsiteY33" fmla="*/ 529514 h 2672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351659" h="2672288">
                    <a:moveTo>
                      <a:pt x="473880" y="726188"/>
                    </a:moveTo>
                    <a:cubicBezTo>
                      <a:pt x="48051" y="1114282"/>
                      <a:pt x="17122" y="1773724"/>
                      <a:pt x="404799" y="2199096"/>
                    </a:cubicBezTo>
                    <a:cubicBezTo>
                      <a:pt x="792475" y="2624467"/>
                      <a:pt x="1451951" y="2654687"/>
                      <a:pt x="1877780" y="2266593"/>
                    </a:cubicBezTo>
                    <a:cubicBezTo>
                      <a:pt x="2303608" y="1878500"/>
                      <a:pt x="2334537" y="1219057"/>
                      <a:pt x="1946861" y="793686"/>
                    </a:cubicBezTo>
                    <a:cubicBezTo>
                      <a:pt x="1559185" y="368315"/>
                      <a:pt x="899709" y="338095"/>
                      <a:pt x="473880" y="726188"/>
                    </a:cubicBezTo>
                    <a:close/>
                    <a:moveTo>
                      <a:pt x="63022" y="529514"/>
                    </a:moveTo>
                    <a:lnTo>
                      <a:pt x="316065" y="298895"/>
                    </a:lnTo>
                    <a:cubicBezTo>
                      <a:pt x="350679" y="267348"/>
                      <a:pt x="404313" y="269835"/>
                      <a:pt x="435860" y="304449"/>
                    </a:cubicBezTo>
                    <a:cubicBezTo>
                      <a:pt x="467407" y="339063"/>
                      <a:pt x="464920" y="392698"/>
                      <a:pt x="430306" y="424244"/>
                    </a:cubicBezTo>
                    <a:lnTo>
                      <a:pt x="419541" y="434055"/>
                    </a:lnTo>
                    <a:lnTo>
                      <a:pt x="507125" y="530155"/>
                    </a:lnTo>
                    <a:lnTo>
                      <a:pt x="574720" y="485138"/>
                    </a:lnTo>
                    <a:cubicBezTo>
                      <a:pt x="708942" y="405209"/>
                      <a:pt x="855204" y="354572"/>
                      <a:pt x="1004598" y="332813"/>
                    </a:cubicBezTo>
                    <a:lnTo>
                      <a:pt x="1041332" y="329250"/>
                    </a:lnTo>
                    <a:lnTo>
                      <a:pt x="1041332" y="169598"/>
                    </a:lnTo>
                    <a:lnTo>
                      <a:pt x="1026766" y="169598"/>
                    </a:lnTo>
                    <a:cubicBezTo>
                      <a:pt x="979933" y="169598"/>
                      <a:pt x="941967" y="131632"/>
                      <a:pt x="941967" y="84799"/>
                    </a:cubicBezTo>
                    <a:cubicBezTo>
                      <a:pt x="941967" y="61382"/>
                      <a:pt x="951459" y="40183"/>
                      <a:pt x="966804" y="24837"/>
                    </a:cubicBezTo>
                    <a:cubicBezTo>
                      <a:pt x="982150" y="9491"/>
                      <a:pt x="1003350" y="0"/>
                      <a:pt x="1026766" y="0"/>
                    </a:cubicBezTo>
                    <a:lnTo>
                      <a:pt x="1369134" y="0"/>
                    </a:lnTo>
                    <a:cubicBezTo>
                      <a:pt x="1415967" y="0"/>
                      <a:pt x="1453933" y="37966"/>
                      <a:pt x="1453933" y="84799"/>
                    </a:cubicBezTo>
                    <a:cubicBezTo>
                      <a:pt x="1453933" y="131632"/>
                      <a:pt x="1415967" y="169598"/>
                      <a:pt x="1369134" y="169598"/>
                    </a:cubicBezTo>
                    <a:lnTo>
                      <a:pt x="1354569" y="169598"/>
                    </a:lnTo>
                    <a:lnTo>
                      <a:pt x="1354569" y="334777"/>
                    </a:lnTo>
                    <a:lnTo>
                      <a:pt x="1453272" y="353753"/>
                    </a:lnTo>
                    <a:cubicBezTo>
                      <a:pt x="1673402" y="407124"/>
                      <a:pt x="1880542" y="524533"/>
                      <a:pt x="2044632" y="704579"/>
                    </a:cubicBezTo>
                    <a:cubicBezTo>
                      <a:pt x="2482208" y="1184701"/>
                      <a:pt x="2447955" y="1928423"/>
                      <a:pt x="1968129" y="2365729"/>
                    </a:cubicBezTo>
                    <a:cubicBezTo>
                      <a:pt x="1488302" y="2803035"/>
                      <a:pt x="744601" y="2768326"/>
                      <a:pt x="307026" y="2288204"/>
                    </a:cubicBezTo>
                    <a:cubicBezTo>
                      <a:pt x="-75852" y="1868097"/>
                      <a:pt x="-97488" y="1246172"/>
                      <a:pt x="224532" y="804294"/>
                    </a:cubicBezTo>
                    <a:lnTo>
                      <a:pt x="275612" y="741151"/>
                    </a:lnTo>
                    <a:lnTo>
                      <a:pt x="188029" y="645052"/>
                    </a:lnTo>
                    <a:lnTo>
                      <a:pt x="177263" y="654863"/>
                    </a:lnTo>
                    <a:cubicBezTo>
                      <a:pt x="142649" y="686410"/>
                      <a:pt x="89015" y="683924"/>
                      <a:pt x="57468" y="649309"/>
                    </a:cubicBezTo>
                    <a:cubicBezTo>
                      <a:pt x="25921" y="614695"/>
                      <a:pt x="28408" y="561061"/>
                      <a:pt x="63022" y="529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38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457200">
                  <a:defRPr/>
                </a:pPr>
                <a:endParaRPr kern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sp>
            <p:nvSpPr>
              <p:cNvPr id="50" name="BackShape">
                <a:extLst>
                  <a:ext uri="{FF2B5EF4-FFF2-40B4-BE49-F238E27FC236}">
                    <a16:creationId xmlns:a16="http://schemas.microsoft.com/office/drawing/2014/main" id="{6D2EAC67-376F-4886-8953-0C42B26C1A83}"/>
                  </a:ext>
                </a:extLst>
              </p:cNvPr>
              <p:cNvSpPr/>
              <p:nvPr/>
            </p:nvSpPr>
            <p:spPr>
              <a:xfrm>
                <a:off x="8467003" y="2429033"/>
                <a:ext cx="1706225" cy="1706224"/>
              </a:xfrm>
              <a:prstGeom prst="donut">
                <a:avLst>
                  <a:gd name="adj" fmla="val 6000"/>
                </a:avLst>
              </a:prstGeom>
              <a:solidFill>
                <a:sysClr val="window" lastClr="FFFFFF"/>
              </a:solidFill>
              <a:ln w="1270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457200">
                  <a:defRPr/>
                </a:pPr>
                <a:endParaRPr kern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sp>
            <p:nvSpPr>
              <p:cNvPr id="51" name="ValueShape">
                <a:extLst>
                  <a:ext uri="{FF2B5EF4-FFF2-40B4-BE49-F238E27FC236}">
                    <a16:creationId xmlns:a16="http://schemas.microsoft.com/office/drawing/2014/main" id="{BBE52E5E-3EA4-4881-88CC-F2F5369E1CE9}"/>
                  </a:ext>
                </a:extLst>
              </p:cNvPr>
              <p:cNvSpPr/>
              <p:nvPr/>
            </p:nvSpPr>
            <p:spPr>
              <a:xfrm>
                <a:off x="8469658" y="2431687"/>
                <a:ext cx="1700917" cy="1700914"/>
              </a:xfrm>
              <a:prstGeom prst="blockArc">
                <a:avLst>
                  <a:gd name="adj1" fmla="val 16200000"/>
                  <a:gd name="adj2" fmla="val 11622714"/>
                  <a:gd name="adj3" fmla="val 6645"/>
                </a:avLst>
              </a:prstGeom>
              <a:solidFill>
                <a:srgbClr val="2E9273"/>
              </a:solidFill>
              <a:ln w="1270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457200">
                  <a:defRPr/>
                </a:pPr>
                <a:endParaRPr kern="0">
                  <a:solidFill>
                    <a:prstClr val="white"/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endParaRPr>
              </a:p>
            </p:txBody>
          </p:sp>
          <p:grpSp>
            <p:nvGrpSpPr>
              <p:cNvPr id="52" name="LineShape">
                <a:extLst>
                  <a:ext uri="{FF2B5EF4-FFF2-40B4-BE49-F238E27FC236}">
                    <a16:creationId xmlns:a16="http://schemas.microsoft.com/office/drawing/2014/main" id="{5BBD9646-6929-4753-82FC-4A1FFF685374}"/>
                  </a:ext>
                </a:extLst>
              </p:cNvPr>
              <p:cNvGrpSpPr/>
              <p:nvPr/>
            </p:nvGrpSpPr>
            <p:grpSpPr>
              <a:xfrm>
                <a:off x="8504090" y="2426807"/>
                <a:ext cx="1632069" cy="1710655"/>
                <a:chOff x="5007098" y="2516846"/>
                <a:chExt cx="1961920" cy="2056400"/>
              </a:xfrm>
            </p:grpSpPr>
            <p:sp>
              <p:nvSpPr>
                <p:cNvPr id="53" name="LineShape">
                  <a:extLst>
                    <a:ext uri="{FF2B5EF4-FFF2-40B4-BE49-F238E27FC236}">
                      <a16:creationId xmlns:a16="http://schemas.microsoft.com/office/drawing/2014/main" id="{2A9A0DBB-2697-4CAF-B4A1-4A449E818CD0}"/>
                    </a:ext>
                  </a:extLst>
                </p:cNvPr>
                <p:cNvSpPr/>
                <p:nvPr/>
              </p:nvSpPr>
              <p:spPr>
                <a:xfrm rot="-4320000" flipH="1">
                  <a:off x="5052098" y="3183783"/>
                  <a:ext cx="36000" cy="12600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kern="0">
                    <a:solidFill>
                      <a:prstClr val="white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endParaRPr>
                </a:p>
              </p:txBody>
            </p:sp>
            <p:sp>
              <p:nvSpPr>
                <p:cNvPr id="54" name="LineShape">
                  <a:extLst>
                    <a:ext uri="{FF2B5EF4-FFF2-40B4-BE49-F238E27FC236}">
                      <a16:creationId xmlns:a16="http://schemas.microsoft.com/office/drawing/2014/main" id="{1DB22C9B-53A4-4A56-91AE-A9CDADCC5341}"/>
                    </a:ext>
                  </a:extLst>
                </p:cNvPr>
                <p:cNvSpPr/>
                <p:nvPr/>
              </p:nvSpPr>
              <p:spPr>
                <a:xfrm rot="-2160000" flipH="1">
                  <a:off x="5402728" y="2701183"/>
                  <a:ext cx="36000" cy="12600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kern="0">
                    <a:solidFill>
                      <a:prstClr val="white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endParaRPr>
                </a:p>
              </p:txBody>
            </p:sp>
            <p:sp>
              <p:nvSpPr>
                <p:cNvPr id="55" name="LineShape">
                  <a:extLst>
                    <a:ext uri="{FF2B5EF4-FFF2-40B4-BE49-F238E27FC236}">
                      <a16:creationId xmlns:a16="http://schemas.microsoft.com/office/drawing/2014/main" id="{B593DBCB-4C81-462B-885E-DBBB3513411E}"/>
                    </a:ext>
                  </a:extLst>
                </p:cNvPr>
                <p:cNvSpPr/>
                <p:nvPr/>
              </p:nvSpPr>
              <p:spPr>
                <a:xfrm flipH="1">
                  <a:off x="5970058" y="2516846"/>
                  <a:ext cx="36000" cy="12600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kern="0">
                    <a:solidFill>
                      <a:prstClr val="white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endParaRPr>
                </a:p>
              </p:txBody>
            </p:sp>
            <p:sp>
              <p:nvSpPr>
                <p:cNvPr id="56" name="LineShape">
                  <a:extLst>
                    <a:ext uri="{FF2B5EF4-FFF2-40B4-BE49-F238E27FC236}">
                      <a16:creationId xmlns:a16="http://schemas.microsoft.com/office/drawing/2014/main" id="{631E8ED8-8B8F-4269-B114-BECB05346B7E}"/>
                    </a:ext>
                  </a:extLst>
                </p:cNvPr>
                <p:cNvSpPr/>
                <p:nvPr/>
              </p:nvSpPr>
              <p:spPr>
                <a:xfrm rot="2160000" flipH="1">
                  <a:off x="6537389" y="2701183"/>
                  <a:ext cx="36000" cy="12600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kern="0">
                    <a:solidFill>
                      <a:prstClr val="white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endParaRPr>
                </a:p>
              </p:txBody>
            </p:sp>
            <p:sp>
              <p:nvSpPr>
                <p:cNvPr id="57" name="LineShape">
                  <a:extLst>
                    <a:ext uri="{FF2B5EF4-FFF2-40B4-BE49-F238E27FC236}">
                      <a16:creationId xmlns:a16="http://schemas.microsoft.com/office/drawing/2014/main" id="{8FE77907-B7AE-4B47-B345-C213173798F3}"/>
                    </a:ext>
                  </a:extLst>
                </p:cNvPr>
                <p:cNvSpPr/>
                <p:nvPr/>
              </p:nvSpPr>
              <p:spPr>
                <a:xfrm rot="4320000" flipH="1">
                  <a:off x="6888018" y="3183783"/>
                  <a:ext cx="36000" cy="12600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kern="0">
                    <a:solidFill>
                      <a:prstClr val="white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endParaRPr>
                </a:p>
              </p:txBody>
            </p:sp>
            <p:sp>
              <p:nvSpPr>
                <p:cNvPr id="58" name="LineShape">
                  <a:extLst>
                    <a:ext uri="{FF2B5EF4-FFF2-40B4-BE49-F238E27FC236}">
                      <a16:creationId xmlns:a16="http://schemas.microsoft.com/office/drawing/2014/main" id="{B253CE86-C7F9-48E4-981B-2277C5903716}"/>
                    </a:ext>
                  </a:extLst>
                </p:cNvPr>
                <p:cNvSpPr/>
                <p:nvPr/>
              </p:nvSpPr>
              <p:spPr>
                <a:xfrm rot="6480000" flipH="1">
                  <a:off x="6888018" y="3780309"/>
                  <a:ext cx="36000" cy="12600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kern="0">
                    <a:solidFill>
                      <a:prstClr val="white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endParaRPr>
                </a:p>
              </p:txBody>
            </p:sp>
            <p:sp>
              <p:nvSpPr>
                <p:cNvPr id="59" name="LineShape">
                  <a:extLst>
                    <a:ext uri="{FF2B5EF4-FFF2-40B4-BE49-F238E27FC236}">
                      <a16:creationId xmlns:a16="http://schemas.microsoft.com/office/drawing/2014/main" id="{89318C43-DC39-4ED7-9975-38D595628041}"/>
                    </a:ext>
                  </a:extLst>
                </p:cNvPr>
                <p:cNvSpPr/>
                <p:nvPr/>
              </p:nvSpPr>
              <p:spPr>
                <a:xfrm rot="8640000" flipH="1">
                  <a:off x="6537389" y="4262909"/>
                  <a:ext cx="36000" cy="12600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kern="0">
                    <a:solidFill>
                      <a:prstClr val="white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endParaRPr>
                </a:p>
              </p:txBody>
            </p:sp>
            <p:sp>
              <p:nvSpPr>
                <p:cNvPr id="60" name="LineShape">
                  <a:extLst>
                    <a:ext uri="{FF2B5EF4-FFF2-40B4-BE49-F238E27FC236}">
                      <a16:creationId xmlns:a16="http://schemas.microsoft.com/office/drawing/2014/main" id="{644C805B-62F9-4E03-9830-7C1342B9019A}"/>
                    </a:ext>
                  </a:extLst>
                </p:cNvPr>
                <p:cNvSpPr/>
                <p:nvPr/>
              </p:nvSpPr>
              <p:spPr>
                <a:xfrm rot="10800000" flipH="1">
                  <a:off x="5970058" y="4447246"/>
                  <a:ext cx="36000" cy="12600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kern="0">
                    <a:solidFill>
                      <a:prstClr val="white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endParaRPr>
                </a:p>
              </p:txBody>
            </p:sp>
            <p:sp>
              <p:nvSpPr>
                <p:cNvPr id="61" name="LineShape">
                  <a:extLst>
                    <a:ext uri="{FF2B5EF4-FFF2-40B4-BE49-F238E27FC236}">
                      <a16:creationId xmlns:a16="http://schemas.microsoft.com/office/drawing/2014/main" id="{1DD1DB0E-C6F7-434D-8A6C-D7783C42538D}"/>
                    </a:ext>
                  </a:extLst>
                </p:cNvPr>
                <p:cNvSpPr/>
                <p:nvPr/>
              </p:nvSpPr>
              <p:spPr>
                <a:xfrm rot="12960000" flipH="1">
                  <a:off x="5402728" y="4262909"/>
                  <a:ext cx="36000" cy="12600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kern="0">
                    <a:solidFill>
                      <a:prstClr val="white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endParaRPr>
                </a:p>
              </p:txBody>
            </p:sp>
            <p:sp>
              <p:nvSpPr>
                <p:cNvPr id="62" name="LineShape">
                  <a:extLst>
                    <a:ext uri="{FF2B5EF4-FFF2-40B4-BE49-F238E27FC236}">
                      <a16:creationId xmlns:a16="http://schemas.microsoft.com/office/drawing/2014/main" id="{3E4C85BB-86FC-4667-ABC4-891DA53997CB}"/>
                    </a:ext>
                  </a:extLst>
                </p:cNvPr>
                <p:cNvSpPr/>
                <p:nvPr/>
              </p:nvSpPr>
              <p:spPr>
                <a:xfrm rot="15120000" flipH="1">
                  <a:off x="5052098" y="3780309"/>
                  <a:ext cx="36000" cy="126000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457200">
                    <a:defRPr/>
                  </a:pPr>
                  <a:endParaRPr kern="0">
                    <a:solidFill>
                      <a:prstClr val="white"/>
                    </a:solidFill>
                    <a:latin typeface="字魂36号-正文宋楷" panose="02000000000000000000" pitchFamily="2" charset="-122"/>
                    <a:ea typeface="字魂36号-正文宋楷" panose="02000000000000000000" pitchFamily="2" charset="-122"/>
                  </a:endParaRPr>
                </a:p>
              </p:txBody>
            </p:sp>
          </p:grp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55495CB-B2FE-4971-8CB2-79F013E838D9}"/>
                </a:ext>
              </a:extLst>
            </p:cNvPr>
            <p:cNvSpPr/>
            <p:nvPr/>
          </p:nvSpPr>
          <p:spPr>
            <a:xfrm>
              <a:off x="4837699" y="1892094"/>
              <a:ext cx="6142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2E9273"/>
                  </a:solidFill>
                </a:rPr>
                <a:t>79%</a:t>
              </a:r>
              <a:endParaRPr lang="en-GB" dirty="0">
                <a:solidFill>
                  <a:srgbClr val="2E927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61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29A83-8C31-4414-9BD2-9D897145A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414" y="1455575"/>
            <a:ext cx="5398715" cy="2048069"/>
          </a:xfrm>
        </p:spPr>
        <p:txBody>
          <a:bodyPr/>
          <a:lstStyle/>
          <a:p>
            <a:pPr algn="ctr"/>
            <a:r>
              <a:rPr lang="en-US" altLang="zh-TW" sz="5400" b="0" dirty="0"/>
              <a:t>Tool Demonstration</a:t>
            </a:r>
            <a:endParaRPr lang="en-GB" sz="5400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F16CAA-0BC3-42F3-AAFB-7DC7FF699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Everest Process Documentation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B765D-F803-4AA0-89DC-33B0FBC57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79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29A83-8C31-4414-9BD2-9D897145A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414" y="1455575"/>
            <a:ext cx="5398715" cy="2048069"/>
          </a:xfrm>
          <a:prstGeom prst="roundRect">
            <a:avLst/>
          </a:prstGeom>
          <a:solidFill>
            <a:srgbClr val="8EBFB6">
              <a:alpha val="20000"/>
            </a:srgbClr>
          </a:solidFill>
        </p:spPr>
        <p:txBody>
          <a:bodyPr anchor="ctr"/>
          <a:lstStyle/>
          <a:p>
            <a:pPr algn="ctr"/>
            <a:r>
              <a:rPr lang="en-US" altLang="zh-TW" sz="5400" b="0" dirty="0">
                <a:solidFill>
                  <a:schemeClr val="bg1"/>
                </a:solidFill>
              </a:rPr>
              <a:t>Tool Demonstration</a:t>
            </a:r>
            <a:endParaRPr lang="en-GB" sz="5400" b="0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F16CAA-0BC3-42F3-AAFB-7DC7FF699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Everest Process Documentation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B765D-F803-4AA0-89DC-33B0FBC57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23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20" y="226502"/>
            <a:ext cx="10972801" cy="362125"/>
          </a:xfrm>
        </p:spPr>
        <p:txBody>
          <a:bodyPr/>
          <a:lstStyle/>
          <a:p>
            <a:r>
              <a:rPr lang="en-US" dirty="0"/>
              <a:t>Example: - Metal Weekly Demand / DSM</a:t>
            </a:r>
            <a:endParaRPr lang="en-GB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071B8AE-639C-417A-A4D5-F09C4E4F6F94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E05F636-6FB5-4B34-B35D-D3B1E1A6E368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150" name="Freeform 107">
            <a:extLst>
              <a:ext uri="{FF2B5EF4-FFF2-40B4-BE49-F238E27FC236}">
                <a16:creationId xmlns:a16="http://schemas.microsoft.com/office/drawing/2014/main" id="{3C20BDC8-A40F-4F3E-8B81-7A5EE3202C7C}"/>
              </a:ext>
            </a:extLst>
          </p:cNvPr>
          <p:cNvSpPr>
            <a:spLocks noEditPoints="1"/>
          </p:cNvSpPr>
          <p:nvPr/>
        </p:nvSpPr>
        <p:spPr bwMode="auto">
          <a:xfrm>
            <a:off x="3736724" y="4287231"/>
            <a:ext cx="1043668" cy="123017"/>
          </a:xfrm>
          <a:custGeom>
            <a:avLst/>
            <a:gdLst>
              <a:gd name="T0" fmla="*/ 156 w 789"/>
              <a:gd name="T1" fmla="*/ 0 h 93"/>
              <a:gd name="T2" fmla="*/ 0 w 789"/>
              <a:gd name="T3" fmla="*/ 46 h 93"/>
              <a:gd name="T4" fmla="*/ 156 w 789"/>
              <a:gd name="T5" fmla="*/ 93 h 93"/>
              <a:gd name="T6" fmla="*/ 156 w 789"/>
              <a:gd name="T7" fmla="*/ 0 h 93"/>
              <a:gd name="T8" fmla="*/ 633 w 789"/>
              <a:gd name="T9" fmla="*/ 0 h 93"/>
              <a:gd name="T10" fmla="*/ 633 w 789"/>
              <a:gd name="T11" fmla="*/ 93 h 93"/>
              <a:gd name="T12" fmla="*/ 789 w 789"/>
              <a:gd name="T13" fmla="*/ 46 h 93"/>
              <a:gd name="T14" fmla="*/ 633 w 789"/>
              <a:gd name="T15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9" h="93">
                <a:moveTo>
                  <a:pt x="156" y="0"/>
                </a:moveTo>
                <a:lnTo>
                  <a:pt x="0" y="46"/>
                </a:lnTo>
                <a:lnTo>
                  <a:pt x="156" y="93"/>
                </a:lnTo>
                <a:lnTo>
                  <a:pt x="156" y="0"/>
                </a:lnTo>
                <a:moveTo>
                  <a:pt x="633" y="0"/>
                </a:moveTo>
                <a:lnTo>
                  <a:pt x="633" y="93"/>
                </a:lnTo>
                <a:lnTo>
                  <a:pt x="789" y="46"/>
                </a:lnTo>
                <a:lnTo>
                  <a:pt x="6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1" name="Freeform 129">
            <a:extLst>
              <a:ext uri="{FF2B5EF4-FFF2-40B4-BE49-F238E27FC236}">
                <a16:creationId xmlns:a16="http://schemas.microsoft.com/office/drawing/2014/main" id="{F949C28C-794F-4178-B881-F86E932DAC7C}"/>
              </a:ext>
            </a:extLst>
          </p:cNvPr>
          <p:cNvSpPr>
            <a:spLocks/>
          </p:cNvSpPr>
          <p:nvPr/>
        </p:nvSpPr>
        <p:spPr bwMode="auto">
          <a:xfrm>
            <a:off x="3736724" y="4348079"/>
            <a:ext cx="1043668" cy="851866"/>
          </a:xfrm>
          <a:custGeom>
            <a:avLst/>
            <a:gdLst>
              <a:gd name="T0" fmla="*/ 0 w 789"/>
              <a:gd name="T1" fmla="*/ 526 h 644"/>
              <a:gd name="T2" fmla="*/ 394 w 789"/>
              <a:gd name="T3" fmla="*/ 644 h 644"/>
              <a:gd name="T4" fmla="*/ 789 w 789"/>
              <a:gd name="T5" fmla="*/ 526 h 644"/>
              <a:gd name="T6" fmla="*/ 789 w 789"/>
              <a:gd name="T7" fmla="*/ 0 h 644"/>
              <a:gd name="T8" fmla="*/ 394 w 789"/>
              <a:gd name="T9" fmla="*/ 117 h 644"/>
              <a:gd name="T10" fmla="*/ 0 w 789"/>
              <a:gd name="T11" fmla="*/ 0 h 644"/>
              <a:gd name="T12" fmla="*/ 0 w 789"/>
              <a:gd name="T13" fmla="*/ 526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9" h="644">
                <a:moveTo>
                  <a:pt x="0" y="526"/>
                </a:moveTo>
                <a:lnTo>
                  <a:pt x="394" y="644"/>
                </a:lnTo>
                <a:lnTo>
                  <a:pt x="789" y="526"/>
                </a:lnTo>
                <a:lnTo>
                  <a:pt x="789" y="0"/>
                </a:lnTo>
                <a:lnTo>
                  <a:pt x="394" y="117"/>
                </a:lnTo>
                <a:lnTo>
                  <a:pt x="0" y="0"/>
                </a:lnTo>
                <a:lnTo>
                  <a:pt x="0" y="52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2" name="Freeform 131">
            <a:extLst>
              <a:ext uri="{FF2B5EF4-FFF2-40B4-BE49-F238E27FC236}">
                <a16:creationId xmlns:a16="http://schemas.microsoft.com/office/drawing/2014/main" id="{077691C2-F466-4EB5-A8CF-527EAF282277}"/>
              </a:ext>
            </a:extLst>
          </p:cNvPr>
          <p:cNvSpPr>
            <a:spLocks/>
          </p:cNvSpPr>
          <p:nvPr/>
        </p:nvSpPr>
        <p:spPr bwMode="auto">
          <a:xfrm>
            <a:off x="3736724" y="4544027"/>
            <a:ext cx="521172" cy="851866"/>
          </a:xfrm>
          <a:custGeom>
            <a:avLst/>
            <a:gdLst>
              <a:gd name="T0" fmla="*/ 0 w 394"/>
              <a:gd name="T1" fmla="*/ 0 h 644"/>
              <a:gd name="T2" fmla="*/ 0 w 394"/>
              <a:gd name="T3" fmla="*/ 526 h 644"/>
              <a:gd name="T4" fmla="*/ 394 w 394"/>
              <a:gd name="T5" fmla="*/ 644 h 644"/>
              <a:gd name="T6" fmla="*/ 394 w 394"/>
              <a:gd name="T7" fmla="*/ 117 h 644"/>
              <a:gd name="T8" fmla="*/ 156 w 394"/>
              <a:gd name="T9" fmla="*/ 47 h 644"/>
              <a:gd name="T10" fmla="*/ 0 w 394"/>
              <a:gd name="T11" fmla="*/ 0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4" h="644">
                <a:moveTo>
                  <a:pt x="0" y="0"/>
                </a:moveTo>
                <a:lnTo>
                  <a:pt x="0" y="526"/>
                </a:lnTo>
                <a:lnTo>
                  <a:pt x="394" y="644"/>
                </a:lnTo>
                <a:lnTo>
                  <a:pt x="394" y="117"/>
                </a:lnTo>
                <a:lnTo>
                  <a:pt x="156" y="4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9" name="Freeform 107">
            <a:extLst>
              <a:ext uri="{FF2B5EF4-FFF2-40B4-BE49-F238E27FC236}">
                <a16:creationId xmlns:a16="http://schemas.microsoft.com/office/drawing/2014/main" id="{5EB950F8-9766-447A-9F1A-A51AD6536893}"/>
              </a:ext>
            </a:extLst>
          </p:cNvPr>
          <p:cNvSpPr>
            <a:spLocks noEditPoints="1"/>
          </p:cNvSpPr>
          <p:nvPr/>
        </p:nvSpPr>
        <p:spPr bwMode="auto">
          <a:xfrm>
            <a:off x="3938825" y="2998251"/>
            <a:ext cx="1043668" cy="123017"/>
          </a:xfrm>
          <a:custGeom>
            <a:avLst/>
            <a:gdLst>
              <a:gd name="T0" fmla="*/ 156 w 789"/>
              <a:gd name="T1" fmla="*/ 0 h 93"/>
              <a:gd name="T2" fmla="*/ 0 w 789"/>
              <a:gd name="T3" fmla="*/ 46 h 93"/>
              <a:gd name="T4" fmla="*/ 156 w 789"/>
              <a:gd name="T5" fmla="*/ 93 h 93"/>
              <a:gd name="T6" fmla="*/ 156 w 789"/>
              <a:gd name="T7" fmla="*/ 0 h 93"/>
              <a:gd name="T8" fmla="*/ 633 w 789"/>
              <a:gd name="T9" fmla="*/ 0 h 93"/>
              <a:gd name="T10" fmla="*/ 633 w 789"/>
              <a:gd name="T11" fmla="*/ 93 h 93"/>
              <a:gd name="T12" fmla="*/ 789 w 789"/>
              <a:gd name="T13" fmla="*/ 46 h 93"/>
              <a:gd name="T14" fmla="*/ 633 w 789"/>
              <a:gd name="T15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9" h="93">
                <a:moveTo>
                  <a:pt x="156" y="0"/>
                </a:moveTo>
                <a:lnTo>
                  <a:pt x="0" y="46"/>
                </a:lnTo>
                <a:lnTo>
                  <a:pt x="156" y="93"/>
                </a:lnTo>
                <a:lnTo>
                  <a:pt x="156" y="0"/>
                </a:lnTo>
                <a:moveTo>
                  <a:pt x="633" y="0"/>
                </a:moveTo>
                <a:lnTo>
                  <a:pt x="633" y="93"/>
                </a:lnTo>
                <a:lnTo>
                  <a:pt x="789" y="46"/>
                </a:lnTo>
                <a:lnTo>
                  <a:pt x="6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0" name="Freeform 129">
            <a:extLst>
              <a:ext uri="{FF2B5EF4-FFF2-40B4-BE49-F238E27FC236}">
                <a16:creationId xmlns:a16="http://schemas.microsoft.com/office/drawing/2014/main" id="{2ED4C9F1-9BC9-4F00-9D9B-BD4F22A2CBB5}"/>
              </a:ext>
            </a:extLst>
          </p:cNvPr>
          <p:cNvSpPr>
            <a:spLocks/>
          </p:cNvSpPr>
          <p:nvPr/>
        </p:nvSpPr>
        <p:spPr bwMode="auto">
          <a:xfrm>
            <a:off x="3938825" y="3059099"/>
            <a:ext cx="1043668" cy="851866"/>
          </a:xfrm>
          <a:custGeom>
            <a:avLst/>
            <a:gdLst>
              <a:gd name="T0" fmla="*/ 0 w 789"/>
              <a:gd name="T1" fmla="*/ 526 h 644"/>
              <a:gd name="T2" fmla="*/ 394 w 789"/>
              <a:gd name="T3" fmla="*/ 644 h 644"/>
              <a:gd name="T4" fmla="*/ 789 w 789"/>
              <a:gd name="T5" fmla="*/ 526 h 644"/>
              <a:gd name="T6" fmla="*/ 789 w 789"/>
              <a:gd name="T7" fmla="*/ 0 h 644"/>
              <a:gd name="T8" fmla="*/ 394 w 789"/>
              <a:gd name="T9" fmla="*/ 117 h 644"/>
              <a:gd name="T10" fmla="*/ 0 w 789"/>
              <a:gd name="T11" fmla="*/ 0 h 644"/>
              <a:gd name="T12" fmla="*/ 0 w 789"/>
              <a:gd name="T13" fmla="*/ 526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9" h="644">
                <a:moveTo>
                  <a:pt x="0" y="526"/>
                </a:moveTo>
                <a:lnTo>
                  <a:pt x="394" y="644"/>
                </a:lnTo>
                <a:lnTo>
                  <a:pt x="789" y="526"/>
                </a:lnTo>
                <a:lnTo>
                  <a:pt x="789" y="0"/>
                </a:lnTo>
                <a:lnTo>
                  <a:pt x="394" y="117"/>
                </a:lnTo>
                <a:lnTo>
                  <a:pt x="0" y="0"/>
                </a:lnTo>
                <a:lnTo>
                  <a:pt x="0" y="52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1" name="Freeform 131">
            <a:extLst>
              <a:ext uri="{FF2B5EF4-FFF2-40B4-BE49-F238E27FC236}">
                <a16:creationId xmlns:a16="http://schemas.microsoft.com/office/drawing/2014/main" id="{1AA56140-B3FA-4120-9FE3-0315F14D6293}"/>
              </a:ext>
            </a:extLst>
          </p:cNvPr>
          <p:cNvSpPr>
            <a:spLocks/>
          </p:cNvSpPr>
          <p:nvPr/>
        </p:nvSpPr>
        <p:spPr bwMode="auto">
          <a:xfrm>
            <a:off x="3938825" y="3255047"/>
            <a:ext cx="521172" cy="851866"/>
          </a:xfrm>
          <a:custGeom>
            <a:avLst/>
            <a:gdLst>
              <a:gd name="T0" fmla="*/ 0 w 394"/>
              <a:gd name="T1" fmla="*/ 0 h 644"/>
              <a:gd name="T2" fmla="*/ 0 w 394"/>
              <a:gd name="T3" fmla="*/ 526 h 644"/>
              <a:gd name="T4" fmla="*/ 394 w 394"/>
              <a:gd name="T5" fmla="*/ 644 h 644"/>
              <a:gd name="T6" fmla="*/ 394 w 394"/>
              <a:gd name="T7" fmla="*/ 117 h 644"/>
              <a:gd name="T8" fmla="*/ 156 w 394"/>
              <a:gd name="T9" fmla="*/ 47 h 644"/>
              <a:gd name="T10" fmla="*/ 0 w 394"/>
              <a:gd name="T11" fmla="*/ 0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4" h="644">
                <a:moveTo>
                  <a:pt x="0" y="0"/>
                </a:moveTo>
                <a:lnTo>
                  <a:pt x="0" y="526"/>
                </a:lnTo>
                <a:lnTo>
                  <a:pt x="394" y="644"/>
                </a:lnTo>
                <a:lnTo>
                  <a:pt x="394" y="117"/>
                </a:lnTo>
                <a:lnTo>
                  <a:pt x="156" y="4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8" name="Freeform 97">
            <a:extLst>
              <a:ext uri="{FF2B5EF4-FFF2-40B4-BE49-F238E27FC236}">
                <a16:creationId xmlns:a16="http://schemas.microsoft.com/office/drawing/2014/main" id="{6C5E7D4D-1FB2-4EB4-B609-F388FA361A14}"/>
              </a:ext>
            </a:extLst>
          </p:cNvPr>
          <p:cNvSpPr>
            <a:spLocks/>
          </p:cNvSpPr>
          <p:nvPr/>
        </p:nvSpPr>
        <p:spPr bwMode="auto">
          <a:xfrm>
            <a:off x="3938825" y="2906980"/>
            <a:ext cx="1043668" cy="306883"/>
          </a:xfrm>
          <a:custGeom>
            <a:avLst/>
            <a:gdLst>
              <a:gd name="T0" fmla="*/ 789 w 789"/>
              <a:gd name="T1" fmla="*/ 115 h 232"/>
              <a:gd name="T2" fmla="*/ 394 w 789"/>
              <a:gd name="T3" fmla="*/ 0 h 232"/>
              <a:gd name="T4" fmla="*/ 0 w 789"/>
              <a:gd name="T5" fmla="*/ 115 h 232"/>
              <a:gd name="T6" fmla="*/ 394 w 789"/>
              <a:gd name="T7" fmla="*/ 232 h 232"/>
              <a:gd name="T8" fmla="*/ 789 w 789"/>
              <a:gd name="T9" fmla="*/ 115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9" h="232">
                <a:moveTo>
                  <a:pt x="789" y="115"/>
                </a:moveTo>
                <a:lnTo>
                  <a:pt x="394" y="0"/>
                </a:lnTo>
                <a:lnTo>
                  <a:pt x="0" y="115"/>
                </a:lnTo>
                <a:lnTo>
                  <a:pt x="394" y="232"/>
                </a:lnTo>
                <a:lnTo>
                  <a:pt x="789" y="11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0" name="Freeform 99">
            <a:extLst>
              <a:ext uri="{FF2B5EF4-FFF2-40B4-BE49-F238E27FC236}">
                <a16:creationId xmlns:a16="http://schemas.microsoft.com/office/drawing/2014/main" id="{71CAFE3A-401B-40BF-A58E-1E3370BA8F3D}"/>
              </a:ext>
            </a:extLst>
          </p:cNvPr>
          <p:cNvSpPr>
            <a:spLocks/>
          </p:cNvSpPr>
          <p:nvPr/>
        </p:nvSpPr>
        <p:spPr bwMode="auto">
          <a:xfrm>
            <a:off x="3938825" y="3910964"/>
            <a:ext cx="1043668" cy="305560"/>
          </a:xfrm>
          <a:custGeom>
            <a:avLst/>
            <a:gdLst>
              <a:gd name="T0" fmla="*/ 789 w 789"/>
              <a:gd name="T1" fmla="*/ 115 h 231"/>
              <a:gd name="T2" fmla="*/ 394 w 789"/>
              <a:gd name="T3" fmla="*/ 0 h 231"/>
              <a:gd name="T4" fmla="*/ 0 w 789"/>
              <a:gd name="T5" fmla="*/ 115 h 231"/>
              <a:gd name="T6" fmla="*/ 394 w 789"/>
              <a:gd name="T7" fmla="*/ 231 h 231"/>
              <a:gd name="T8" fmla="*/ 789 w 789"/>
              <a:gd name="T9" fmla="*/ 115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9" h="231">
                <a:moveTo>
                  <a:pt x="789" y="115"/>
                </a:moveTo>
                <a:lnTo>
                  <a:pt x="394" y="0"/>
                </a:lnTo>
                <a:lnTo>
                  <a:pt x="0" y="115"/>
                </a:lnTo>
                <a:lnTo>
                  <a:pt x="394" y="231"/>
                </a:lnTo>
                <a:lnTo>
                  <a:pt x="789" y="11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1" name="Freeform 107">
            <a:extLst>
              <a:ext uri="{FF2B5EF4-FFF2-40B4-BE49-F238E27FC236}">
                <a16:creationId xmlns:a16="http://schemas.microsoft.com/office/drawing/2014/main" id="{64E3AFA7-45E4-4C86-AE5A-6B13B17F6F12}"/>
              </a:ext>
            </a:extLst>
          </p:cNvPr>
          <p:cNvSpPr>
            <a:spLocks noEditPoints="1"/>
          </p:cNvSpPr>
          <p:nvPr/>
        </p:nvSpPr>
        <p:spPr bwMode="auto">
          <a:xfrm>
            <a:off x="3938825" y="2998251"/>
            <a:ext cx="1043668" cy="123017"/>
          </a:xfrm>
          <a:custGeom>
            <a:avLst/>
            <a:gdLst>
              <a:gd name="T0" fmla="*/ 156 w 789"/>
              <a:gd name="T1" fmla="*/ 0 h 93"/>
              <a:gd name="T2" fmla="*/ 0 w 789"/>
              <a:gd name="T3" fmla="*/ 46 h 93"/>
              <a:gd name="T4" fmla="*/ 156 w 789"/>
              <a:gd name="T5" fmla="*/ 93 h 93"/>
              <a:gd name="T6" fmla="*/ 156 w 789"/>
              <a:gd name="T7" fmla="*/ 0 h 93"/>
              <a:gd name="T8" fmla="*/ 633 w 789"/>
              <a:gd name="T9" fmla="*/ 0 h 93"/>
              <a:gd name="T10" fmla="*/ 633 w 789"/>
              <a:gd name="T11" fmla="*/ 93 h 93"/>
              <a:gd name="T12" fmla="*/ 789 w 789"/>
              <a:gd name="T13" fmla="*/ 46 h 93"/>
              <a:gd name="T14" fmla="*/ 633 w 789"/>
              <a:gd name="T15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9" h="93">
                <a:moveTo>
                  <a:pt x="156" y="0"/>
                </a:moveTo>
                <a:lnTo>
                  <a:pt x="0" y="46"/>
                </a:lnTo>
                <a:lnTo>
                  <a:pt x="156" y="93"/>
                </a:lnTo>
                <a:lnTo>
                  <a:pt x="156" y="0"/>
                </a:lnTo>
                <a:moveTo>
                  <a:pt x="633" y="0"/>
                </a:moveTo>
                <a:lnTo>
                  <a:pt x="633" y="93"/>
                </a:lnTo>
                <a:lnTo>
                  <a:pt x="789" y="46"/>
                </a:lnTo>
                <a:lnTo>
                  <a:pt x="6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2" name="Freeform 109">
            <a:extLst>
              <a:ext uri="{FF2B5EF4-FFF2-40B4-BE49-F238E27FC236}">
                <a16:creationId xmlns:a16="http://schemas.microsoft.com/office/drawing/2014/main" id="{FC354613-3375-470C-819B-3C4B762E94D9}"/>
              </a:ext>
            </a:extLst>
          </p:cNvPr>
          <p:cNvSpPr>
            <a:spLocks noEditPoints="1"/>
          </p:cNvSpPr>
          <p:nvPr/>
        </p:nvSpPr>
        <p:spPr bwMode="auto">
          <a:xfrm>
            <a:off x="3938825" y="4002236"/>
            <a:ext cx="1043668" cy="120372"/>
          </a:xfrm>
          <a:custGeom>
            <a:avLst/>
            <a:gdLst>
              <a:gd name="T0" fmla="*/ 156 w 789"/>
              <a:gd name="T1" fmla="*/ 0 h 91"/>
              <a:gd name="T2" fmla="*/ 0 w 789"/>
              <a:gd name="T3" fmla="*/ 46 h 91"/>
              <a:gd name="T4" fmla="*/ 156 w 789"/>
              <a:gd name="T5" fmla="*/ 91 h 91"/>
              <a:gd name="T6" fmla="*/ 156 w 789"/>
              <a:gd name="T7" fmla="*/ 0 h 91"/>
              <a:gd name="T8" fmla="*/ 633 w 789"/>
              <a:gd name="T9" fmla="*/ 0 h 91"/>
              <a:gd name="T10" fmla="*/ 633 w 789"/>
              <a:gd name="T11" fmla="*/ 91 h 91"/>
              <a:gd name="T12" fmla="*/ 789 w 789"/>
              <a:gd name="T13" fmla="*/ 46 h 91"/>
              <a:gd name="T14" fmla="*/ 633 w 789"/>
              <a:gd name="T15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9" h="91">
                <a:moveTo>
                  <a:pt x="156" y="0"/>
                </a:moveTo>
                <a:lnTo>
                  <a:pt x="0" y="46"/>
                </a:lnTo>
                <a:lnTo>
                  <a:pt x="156" y="91"/>
                </a:lnTo>
                <a:lnTo>
                  <a:pt x="156" y="0"/>
                </a:lnTo>
                <a:moveTo>
                  <a:pt x="633" y="0"/>
                </a:moveTo>
                <a:lnTo>
                  <a:pt x="633" y="91"/>
                </a:lnTo>
                <a:lnTo>
                  <a:pt x="789" y="46"/>
                </a:lnTo>
                <a:lnTo>
                  <a:pt x="6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3" name="Freeform 129">
            <a:extLst>
              <a:ext uri="{FF2B5EF4-FFF2-40B4-BE49-F238E27FC236}">
                <a16:creationId xmlns:a16="http://schemas.microsoft.com/office/drawing/2014/main" id="{7C0750BF-38D3-47B8-9E9B-705E92A49A16}"/>
              </a:ext>
            </a:extLst>
          </p:cNvPr>
          <p:cNvSpPr>
            <a:spLocks/>
          </p:cNvSpPr>
          <p:nvPr/>
        </p:nvSpPr>
        <p:spPr bwMode="auto">
          <a:xfrm>
            <a:off x="3938825" y="3059099"/>
            <a:ext cx="1043668" cy="851866"/>
          </a:xfrm>
          <a:custGeom>
            <a:avLst/>
            <a:gdLst>
              <a:gd name="T0" fmla="*/ 0 w 789"/>
              <a:gd name="T1" fmla="*/ 526 h 644"/>
              <a:gd name="T2" fmla="*/ 394 w 789"/>
              <a:gd name="T3" fmla="*/ 644 h 644"/>
              <a:gd name="T4" fmla="*/ 789 w 789"/>
              <a:gd name="T5" fmla="*/ 526 h 644"/>
              <a:gd name="T6" fmla="*/ 789 w 789"/>
              <a:gd name="T7" fmla="*/ 0 h 644"/>
              <a:gd name="T8" fmla="*/ 394 w 789"/>
              <a:gd name="T9" fmla="*/ 117 h 644"/>
              <a:gd name="T10" fmla="*/ 0 w 789"/>
              <a:gd name="T11" fmla="*/ 0 h 644"/>
              <a:gd name="T12" fmla="*/ 0 w 789"/>
              <a:gd name="T13" fmla="*/ 526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9" h="644">
                <a:moveTo>
                  <a:pt x="0" y="526"/>
                </a:moveTo>
                <a:lnTo>
                  <a:pt x="394" y="644"/>
                </a:lnTo>
                <a:lnTo>
                  <a:pt x="789" y="526"/>
                </a:lnTo>
                <a:lnTo>
                  <a:pt x="789" y="0"/>
                </a:lnTo>
                <a:lnTo>
                  <a:pt x="394" y="117"/>
                </a:lnTo>
                <a:lnTo>
                  <a:pt x="0" y="0"/>
                </a:lnTo>
                <a:lnTo>
                  <a:pt x="0" y="52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4" name="Freeform 131">
            <a:extLst>
              <a:ext uri="{FF2B5EF4-FFF2-40B4-BE49-F238E27FC236}">
                <a16:creationId xmlns:a16="http://schemas.microsoft.com/office/drawing/2014/main" id="{3C7C4F13-0A09-40F0-9722-A3EE72DCCD60}"/>
              </a:ext>
            </a:extLst>
          </p:cNvPr>
          <p:cNvSpPr>
            <a:spLocks/>
          </p:cNvSpPr>
          <p:nvPr/>
        </p:nvSpPr>
        <p:spPr bwMode="auto">
          <a:xfrm>
            <a:off x="3938825" y="3255047"/>
            <a:ext cx="521172" cy="851866"/>
          </a:xfrm>
          <a:custGeom>
            <a:avLst/>
            <a:gdLst>
              <a:gd name="T0" fmla="*/ 0 w 394"/>
              <a:gd name="T1" fmla="*/ 0 h 644"/>
              <a:gd name="T2" fmla="*/ 0 w 394"/>
              <a:gd name="T3" fmla="*/ 526 h 644"/>
              <a:gd name="T4" fmla="*/ 394 w 394"/>
              <a:gd name="T5" fmla="*/ 644 h 644"/>
              <a:gd name="T6" fmla="*/ 394 w 394"/>
              <a:gd name="T7" fmla="*/ 117 h 644"/>
              <a:gd name="T8" fmla="*/ 156 w 394"/>
              <a:gd name="T9" fmla="*/ 47 h 644"/>
              <a:gd name="T10" fmla="*/ 0 w 394"/>
              <a:gd name="T11" fmla="*/ 0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4" h="644">
                <a:moveTo>
                  <a:pt x="0" y="0"/>
                </a:moveTo>
                <a:lnTo>
                  <a:pt x="0" y="526"/>
                </a:lnTo>
                <a:lnTo>
                  <a:pt x="394" y="644"/>
                </a:lnTo>
                <a:lnTo>
                  <a:pt x="394" y="117"/>
                </a:lnTo>
                <a:lnTo>
                  <a:pt x="156" y="4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C0BD8560-B9D0-43C7-B4D5-63C7A618C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581" y="1982754"/>
            <a:ext cx="6662105" cy="427970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37E7D78-FE32-4341-8C9E-FCBA7922BE30}"/>
              </a:ext>
            </a:extLst>
          </p:cNvPr>
          <p:cNvGrpSpPr/>
          <p:nvPr/>
        </p:nvGrpSpPr>
        <p:grpSpPr>
          <a:xfrm>
            <a:off x="210754" y="1823388"/>
            <a:ext cx="4406299" cy="4598439"/>
            <a:chOff x="98650" y="1530656"/>
            <a:chExt cx="4406299" cy="459843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09233D-E5FC-4ED4-8ECC-E5830CBF2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92"/>
            <a:stretch/>
          </p:blipFill>
          <p:spPr>
            <a:xfrm>
              <a:off x="98650" y="1530656"/>
              <a:ext cx="1347333" cy="459843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89D68D-D8D5-41FE-BB7D-B00EEB919CDC}"/>
                </a:ext>
              </a:extLst>
            </p:cNvPr>
            <p:cNvSpPr/>
            <p:nvPr/>
          </p:nvSpPr>
          <p:spPr>
            <a:xfrm>
              <a:off x="1502652" y="2034921"/>
              <a:ext cx="3002297" cy="3139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90000"/>
                </a:lnSpc>
              </a:pPr>
              <a:r>
                <a:rPr lang="en-US" sz="1600" dirty="0">
                  <a:solidFill>
                    <a:prstClr val="black"/>
                  </a:solidFill>
                </a:rPr>
                <a:t>Refresh NRP from IBP on Monday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24E0AF-AAA2-4DA4-857D-C919AC98F72F}"/>
                </a:ext>
              </a:extLst>
            </p:cNvPr>
            <p:cNvSpPr/>
            <p:nvPr/>
          </p:nvSpPr>
          <p:spPr>
            <a:xfrm>
              <a:off x="1502652" y="3037233"/>
              <a:ext cx="2247090" cy="3139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90000"/>
                </a:lnSpc>
              </a:pPr>
              <a:r>
                <a:rPr lang="en-US" sz="1600" dirty="0">
                  <a:solidFill>
                    <a:prstClr val="black"/>
                  </a:solidFill>
                </a:rPr>
                <a:t>Maintain mapping table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98D06A-F002-4783-8181-E48455B9A610}"/>
                </a:ext>
              </a:extLst>
            </p:cNvPr>
            <p:cNvSpPr/>
            <p:nvPr/>
          </p:nvSpPr>
          <p:spPr>
            <a:xfrm>
              <a:off x="1450861" y="4068616"/>
              <a:ext cx="2395271" cy="3139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90000"/>
                </a:lnSpc>
              </a:pPr>
              <a:r>
                <a:rPr lang="en-US" sz="1600" dirty="0">
                  <a:solidFill>
                    <a:prstClr val="black"/>
                  </a:solidFill>
                </a:rPr>
                <a:t>Upload Supplier/ODM data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FB3F9F1-2821-489E-B628-BBAA5D479347}"/>
                </a:ext>
              </a:extLst>
            </p:cNvPr>
            <p:cNvSpPr/>
            <p:nvPr/>
          </p:nvSpPr>
          <p:spPr>
            <a:xfrm>
              <a:off x="1445983" y="5098855"/>
              <a:ext cx="2450671" cy="3139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/>
                <a:t>Press buttons to run macro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7F923E-B6CC-4FAB-B063-894EF3DA4853}"/>
              </a:ext>
            </a:extLst>
          </p:cNvPr>
          <p:cNvSpPr txBox="1"/>
          <p:nvPr/>
        </p:nvSpPr>
        <p:spPr>
          <a:xfrm>
            <a:off x="862467" y="827350"/>
            <a:ext cx="3002296" cy="659501"/>
          </a:xfrm>
          <a:prstGeom prst="roundRect">
            <a:avLst/>
          </a:prstGeom>
          <a:gradFill flip="none" rotWithShape="1">
            <a:gsLst>
              <a:gs pos="0">
                <a:srgbClr val="226BAB">
                  <a:shade val="30000"/>
                  <a:satMod val="115000"/>
                </a:srgbClr>
              </a:gs>
              <a:gs pos="50000">
                <a:srgbClr val="226BAB">
                  <a:shade val="67500"/>
                  <a:satMod val="115000"/>
                </a:srgbClr>
              </a:gs>
              <a:gs pos="100000">
                <a:srgbClr val="226BAB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30CED4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Instructions for planners</a:t>
            </a:r>
            <a:endParaRPr lang="en-GB" dirty="0" err="1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ADB63D-D6FA-4AF6-A0D5-CABAE9B6D3E3}"/>
              </a:ext>
            </a:extLst>
          </p:cNvPr>
          <p:cNvSpPr txBox="1"/>
          <p:nvPr/>
        </p:nvSpPr>
        <p:spPr>
          <a:xfrm>
            <a:off x="7130441" y="789076"/>
            <a:ext cx="3002296" cy="659501"/>
          </a:xfrm>
          <a:prstGeom prst="roundRect">
            <a:avLst/>
          </a:prstGeom>
          <a:gradFill flip="none" rotWithShape="1">
            <a:gsLst>
              <a:gs pos="0">
                <a:srgbClr val="2E9273">
                  <a:shade val="30000"/>
                  <a:satMod val="115000"/>
                </a:srgbClr>
              </a:gs>
              <a:gs pos="50000">
                <a:srgbClr val="2E9273">
                  <a:shade val="67500"/>
                  <a:satMod val="115000"/>
                </a:srgbClr>
              </a:gs>
              <a:gs pos="100000">
                <a:srgbClr val="2E9273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30CED4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Interface</a:t>
            </a:r>
            <a:endParaRPr lang="en-GB" dirty="0" err="1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A6F87D-B5FB-484F-87FE-AC2CA89F1F6A}"/>
              </a:ext>
            </a:extLst>
          </p:cNvPr>
          <p:cNvCxnSpPr/>
          <p:nvPr/>
        </p:nvCxnSpPr>
        <p:spPr>
          <a:xfrm>
            <a:off x="4716018" y="827350"/>
            <a:ext cx="0" cy="5766397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88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20" y="226502"/>
            <a:ext cx="10972801" cy="362125"/>
          </a:xfrm>
        </p:spPr>
        <p:txBody>
          <a:bodyPr/>
          <a:lstStyle/>
          <a:p>
            <a:r>
              <a:rPr lang="en-US" dirty="0"/>
              <a:t>Example: - Metal Weekly Demand / DSM</a:t>
            </a:r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E3E0719-69C9-42D9-9FC0-D4F34C971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615231"/>
              </p:ext>
            </p:extLst>
          </p:nvPr>
        </p:nvGraphicFramePr>
        <p:xfrm>
          <a:off x="670809" y="2267726"/>
          <a:ext cx="10170366" cy="3608832"/>
        </p:xfrm>
        <a:graphic>
          <a:graphicData uri="http://schemas.openxmlformats.org/drawingml/2006/table">
            <a:tbl>
              <a:tblPr/>
              <a:tblGrid>
                <a:gridCol w="972531">
                  <a:extLst>
                    <a:ext uri="{9D8B030D-6E8A-4147-A177-3AD203B41FA5}">
                      <a16:colId xmlns:a16="http://schemas.microsoft.com/office/drawing/2014/main" val="4192216266"/>
                    </a:ext>
                  </a:extLst>
                </a:gridCol>
                <a:gridCol w="568683">
                  <a:extLst>
                    <a:ext uri="{9D8B030D-6E8A-4147-A177-3AD203B41FA5}">
                      <a16:colId xmlns:a16="http://schemas.microsoft.com/office/drawing/2014/main" val="117420981"/>
                    </a:ext>
                  </a:extLst>
                </a:gridCol>
                <a:gridCol w="1079675">
                  <a:extLst>
                    <a:ext uri="{9D8B030D-6E8A-4147-A177-3AD203B41FA5}">
                      <a16:colId xmlns:a16="http://schemas.microsoft.com/office/drawing/2014/main" val="2383033311"/>
                    </a:ext>
                  </a:extLst>
                </a:gridCol>
                <a:gridCol w="890113">
                  <a:extLst>
                    <a:ext uri="{9D8B030D-6E8A-4147-A177-3AD203B41FA5}">
                      <a16:colId xmlns:a16="http://schemas.microsoft.com/office/drawing/2014/main" val="1498536695"/>
                    </a:ext>
                  </a:extLst>
                </a:gridCol>
                <a:gridCol w="980773">
                  <a:extLst>
                    <a:ext uri="{9D8B030D-6E8A-4147-A177-3AD203B41FA5}">
                      <a16:colId xmlns:a16="http://schemas.microsoft.com/office/drawing/2014/main" val="3049118355"/>
                    </a:ext>
                  </a:extLst>
                </a:gridCol>
                <a:gridCol w="675827">
                  <a:extLst>
                    <a:ext uri="{9D8B030D-6E8A-4147-A177-3AD203B41FA5}">
                      <a16:colId xmlns:a16="http://schemas.microsoft.com/office/drawing/2014/main" val="1479909903"/>
                    </a:ext>
                  </a:extLst>
                </a:gridCol>
                <a:gridCol w="1763742">
                  <a:extLst>
                    <a:ext uri="{9D8B030D-6E8A-4147-A177-3AD203B41FA5}">
                      <a16:colId xmlns:a16="http://schemas.microsoft.com/office/drawing/2014/main" val="244362799"/>
                    </a:ext>
                  </a:extLst>
                </a:gridCol>
                <a:gridCol w="618134">
                  <a:extLst>
                    <a:ext uri="{9D8B030D-6E8A-4147-A177-3AD203B41FA5}">
                      <a16:colId xmlns:a16="http://schemas.microsoft.com/office/drawing/2014/main" val="890157812"/>
                    </a:ext>
                  </a:extLst>
                </a:gridCol>
                <a:gridCol w="453298">
                  <a:extLst>
                    <a:ext uri="{9D8B030D-6E8A-4147-A177-3AD203B41FA5}">
                      <a16:colId xmlns:a16="http://schemas.microsoft.com/office/drawing/2014/main" val="532299535"/>
                    </a:ext>
                  </a:extLst>
                </a:gridCol>
                <a:gridCol w="403848">
                  <a:extLst>
                    <a:ext uri="{9D8B030D-6E8A-4147-A177-3AD203B41FA5}">
                      <a16:colId xmlns:a16="http://schemas.microsoft.com/office/drawing/2014/main" val="2752826747"/>
                    </a:ext>
                  </a:extLst>
                </a:gridCol>
                <a:gridCol w="453298">
                  <a:extLst>
                    <a:ext uri="{9D8B030D-6E8A-4147-A177-3AD203B41FA5}">
                      <a16:colId xmlns:a16="http://schemas.microsoft.com/office/drawing/2014/main" val="200160842"/>
                    </a:ext>
                  </a:extLst>
                </a:gridCol>
                <a:gridCol w="453298">
                  <a:extLst>
                    <a:ext uri="{9D8B030D-6E8A-4147-A177-3AD203B41FA5}">
                      <a16:colId xmlns:a16="http://schemas.microsoft.com/office/drawing/2014/main" val="258659578"/>
                    </a:ext>
                  </a:extLst>
                </a:gridCol>
                <a:gridCol w="453298">
                  <a:extLst>
                    <a:ext uri="{9D8B030D-6E8A-4147-A177-3AD203B41FA5}">
                      <a16:colId xmlns:a16="http://schemas.microsoft.com/office/drawing/2014/main" val="3919535398"/>
                    </a:ext>
                  </a:extLst>
                </a:gridCol>
                <a:gridCol w="403848">
                  <a:extLst>
                    <a:ext uri="{9D8B030D-6E8A-4147-A177-3AD203B41FA5}">
                      <a16:colId xmlns:a16="http://schemas.microsoft.com/office/drawing/2014/main" val="1144195755"/>
                    </a:ext>
                  </a:extLst>
                </a:gridCol>
              </a:tblGrid>
              <a:tr h="114943"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Values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077553"/>
                  </a:ext>
                </a:extLst>
              </a:tr>
              <a:tr h="21489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Location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Family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ODM PN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 Type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 Business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6/28/2021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7/5/2021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7/12/2021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7/19/2021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7/26/2021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8/2/2021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614410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AM2VD000110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NAG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14808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0693352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AM2VD000210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24200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917837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AM2VD000810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KEYBOARD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WLAN-US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17282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5153187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AM2VD000A20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KEYBOARD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WLAN-JP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622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951369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AM2VD000B30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KEYBOARD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WWAN-US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6816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9773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AM2VD000C20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KEYBOARD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WWAN-UK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7844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265122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AM2VD000D20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KEYBOARD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WWAN-JP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1757350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AM2VD000E20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KEYBOARD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WLAN-UK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6126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945364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AM2VD000F10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MISCELLANEOUS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WWAN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15059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6795567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AM2VD000F10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ANTENNA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WWAN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552001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EC2VD000300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Hinge Cap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NAG-L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14808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900536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EC2VD000400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Hinge Cap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NAG-R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14808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270936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EC2VD000500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Hinge Cap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AG-L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24200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719111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EC2VD000600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Hinge Cap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AG-R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24200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451902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HICKORY13DTTL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 UNIT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TTL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39025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799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467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5135055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AM2VG000110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NAG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18848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316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050767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AM2VG000210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15585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514450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AM2VG000730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KEYBOARD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WLAN-US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18908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537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765375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AM2VG000820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KEYBOARD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WLAN-UK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043851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AM2VG000920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KEYBOARD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WLAN-JP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7327728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AM2VG000A30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KEYBOARD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WWAN-US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7767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028495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AM2VG000B20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KEYBOARD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WWAN-UK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61993"/>
                  </a:ext>
                </a:extLst>
              </a:tr>
            </a:tbl>
          </a:graphicData>
        </a:graphic>
      </p:graphicFrame>
      <p:sp>
        <p:nvSpPr>
          <p:cNvPr id="5" name="Right Triangle 4">
            <a:extLst>
              <a:ext uri="{FF2B5EF4-FFF2-40B4-BE49-F238E27FC236}">
                <a16:creationId xmlns:a16="http://schemas.microsoft.com/office/drawing/2014/main" id="{1F479F2C-396D-4157-B08F-F7509073A933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E11FBAEC-FA55-4B24-9D30-EF9E1E9B3E3E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9237C5-07A0-413A-86F0-69DA3EEA0704}"/>
              </a:ext>
            </a:extLst>
          </p:cNvPr>
          <p:cNvSpPr txBox="1"/>
          <p:nvPr/>
        </p:nvSpPr>
        <p:spPr>
          <a:xfrm>
            <a:off x="6833490" y="1438764"/>
            <a:ext cx="4478493" cy="332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Metal weekly demand in planner’s desired format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1700" dirty="0" err="1"/>
          </a:p>
        </p:txBody>
      </p:sp>
      <p:sp>
        <p:nvSpPr>
          <p:cNvPr id="9" name="椭圆 28">
            <a:extLst>
              <a:ext uri="{FF2B5EF4-FFF2-40B4-BE49-F238E27FC236}">
                <a16:creationId xmlns:a16="http://schemas.microsoft.com/office/drawing/2014/main" id="{A2316E52-1FB3-4DF4-BB46-984765E8B4B7}"/>
              </a:ext>
            </a:extLst>
          </p:cNvPr>
          <p:cNvSpPr/>
          <p:nvPr/>
        </p:nvSpPr>
        <p:spPr>
          <a:xfrm>
            <a:off x="1073024" y="1045047"/>
            <a:ext cx="879468" cy="879468"/>
          </a:xfrm>
          <a:prstGeom prst="ellipse">
            <a:avLst/>
          </a:prstGeom>
          <a:gradFill flip="none" rotWithShape="1">
            <a:gsLst>
              <a:gs pos="0">
                <a:srgbClr val="226BAB">
                  <a:shade val="30000"/>
                  <a:satMod val="115000"/>
                </a:srgbClr>
              </a:gs>
              <a:gs pos="50000">
                <a:srgbClr val="226BAB">
                  <a:shade val="67500"/>
                  <a:satMod val="115000"/>
                </a:srgbClr>
              </a:gs>
              <a:gs pos="100000">
                <a:srgbClr val="226BA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</a:endParaRPr>
          </a:p>
        </p:txBody>
      </p:sp>
      <p:pic>
        <p:nvPicPr>
          <p:cNvPr id="10" name="Graphic 9" descr="Stopwatch">
            <a:extLst>
              <a:ext uri="{FF2B5EF4-FFF2-40B4-BE49-F238E27FC236}">
                <a16:creationId xmlns:a16="http://schemas.microsoft.com/office/drawing/2014/main" id="{9CED03C5-2F84-4058-BC8D-E16DA9021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5424" y="1176726"/>
            <a:ext cx="593330" cy="5933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BE52F7-235F-4DB9-99C5-02CC9E6FA6F2}"/>
              </a:ext>
            </a:extLst>
          </p:cNvPr>
          <p:cNvSpPr/>
          <p:nvPr/>
        </p:nvSpPr>
        <p:spPr>
          <a:xfrm>
            <a:off x="2242600" y="893448"/>
            <a:ext cx="18909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26BAB"/>
                </a:solidFill>
              </a:rPr>
              <a:t>Processing time </a:t>
            </a:r>
            <a:endParaRPr lang="en-GB" sz="2000" dirty="0">
              <a:solidFill>
                <a:srgbClr val="226BAB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E34C24-B287-424B-85A2-8420CE7B2DB7}"/>
              </a:ext>
            </a:extLst>
          </p:cNvPr>
          <p:cNvSpPr/>
          <p:nvPr/>
        </p:nvSpPr>
        <p:spPr>
          <a:xfrm>
            <a:off x="2357022" y="1438764"/>
            <a:ext cx="1662058" cy="3277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Around 2-4 mins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7C22C7-3061-45D1-A73A-07F6DA425A66}"/>
              </a:ext>
            </a:extLst>
          </p:cNvPr>
          <p:cNvGrpSpPr/>
          <p:nvPr/>
        </p:nvGrpSpPr>
        <p:grpSpPr>
          <a:xfrm>
            <a:off x="5755992" y="1033657"/>
            <a:ext cx="879468" cy="879468"/>
            <a:chOff x="5554825" y="765761"/>
            <a:chExt cx="879468" cy="879468"/>
          </a:xfrm>
        </p:grpSpPr>
        <p:sp>
          <p:nvSpPr>
            <p:cNvPr id="14" name="椭圆 28">
              <a:extLst>
                <a:ext uri="{FF2B5EF4-FFF2-40B4-BE49-F238E27FC236}">
                  <a16:creationId xmlns:a16="http://schemas.microsoft.com/office/drawing/2014/main" id="{4C9C1F1E-E7F3-435A-93C3-A8F914B32472}"/>
                </a:ext>
              </a:extLst>
            </p:cNvPr>
            <p:cNvSpPr/>
            <p:nvPr/>
          </p:nvSpPr>
          <p:spPr>
            <a:xfrm>
              <a:off x="5554825" y="765761"/>
              <a:ext cx="879468" cy="879468"/>
            </a:xfrm>
            <a:prstGeom prst="ellipse">
              <a:avLst/>
            </a:prstGeom>
            <a:gradFill flip="none" rotWithShape="1">
              <a:gsLst>
                <a:gs pos="0">
                  <a:srgbClr val="2E9273">
                    <a:shade val="30000"/>
                    <a:satMod val="115000"/>
                  </a:srgbClr>
                </a:gs>
                <a:gs pos="50000">
                  <a:srgbClr val="2E9273">
                    <a:shade val="67500"/>
                    <a:satMod val="115000"/>
                  </a:srgbClr>
                </a:gs>
                <a:gs pos="100000">
                  <a:srgbClr val="2E9273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</a:endParaRPr>
            </a:p>
          </p:txBody>
        </p:sp>
        <p:pic>
          <p:nvPicPr>
            <p:cNvPr id="15" name="Graphic 14" descr="Table">
              <a:extLst>
                <a:ext uri="{FF2B5EF4-FFF2-40B4-BE49-F238E27FC236}">
                  <a16:creationId xmlns:a16="http://schemas.microsoft.com/office/drawing/2014/main" id="{2E82DA17-0066-4ABA-8736-CA47B2B19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81034" y="902826"/>
              <a:ext cx="627050" cy="627050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BF182B8-6889-4C8E-B14A-F2EA7523300B}"/>
              </a:ext>
            </a:extLst>
          </p:cNvPr>
          <p:cNvSpPr/>
          <p:nvPr/>
        </p:nvSpPr>
        <p:spPr>
          <a:xfrm>
            <a:off x="8292123" y="893448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E9273"/>
                </a:solidFill>
              </a:rPr>
              <a:t>Result</a:t>
            </a:r>
            <a:endParaRPr lang="en-GB" sz="2000" dirty="0">
              <a:solidFill>
                <a:srgbClr val="2E92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11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20" y="226502"/>
            <a:ext cx="10972801" cy="362125"/>
          </a:xfrm>
        </p:spPr>
        <p:txBody>
          <a:bodyPr/>
          <a:lstStyle/>
          <a:p>
            <a:r>
              <a:rPr lang="en-US" dirty="0"/>
              <a:t>Example: - Metal Weekly Demand / DSM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09BB3-0434-4D55-86A8-09B75F3E9922}"/>
              </a:ext>
            </a:extLst>
          </p:cNvPr>
          <p:cNvSpPr txBox="1"/>
          <p:nvPr/>
        </p:nvSpPr>
        <p:spPr>
          <a:xfrm>
            <a:off x="6833490" y="1438764"/>
            <a:ext cx="4478493" cy="332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Metal DSM in planner’s desired format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1700" dirty="0" err="1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D708743-F2C1-48BB-AAA9-9AEE64B0F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63215"/>
              </p:ext>
            </p:extLst>
          </p:nvPr>
        </p:nvGraphicFramePr>
        <p:xfrm>
          <a:off x="1069716" y="2212980"/>
          <a:ext cx="9624969" cy="3915957"/>
        </p:xfrm>
        <a:graphic>
          <a:graphicData uri="http://schemas.openxmlformats.org/drawingml/2006/table">
            <a:tbl>
              <a:tblPr/>
              <a:tblGrid>
                <a:gridCol w="1115484">
                  <a:extLst>
                    <a:ext uri="{9D8B030D-6E8A-4147-A177-3AD203B41FA5}">
                      <a16:colId xmlns:a16="http://schemas.microsoft.com/office/drawing/2014/main" val="3623607824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3659161008"/>
                    </a:ext>
                  </a:extLst>
                </a:gridCol>
                <a:gridCol w="478977">
                  <a:extLst>
                    <a:ext uri="{9D8B030D-6E8A-4147-A177-3AD203B41FA5}">
                      <a16:colId xmlns:a16="http://schemas.microsoft.com/office/drawing/2014/main" val="1982606338"/>
                    </a:ext>
                  </a:extLst>
                </a:gridCol>
                <a:gridCol w="478977">
                  <a:extLst>
                    <a:ext uri="{9D8B030D-6E8A-4147-A177-3AD203B41FA5}">
                      <a16:colId xmlns:a16="http://schemas.microsoft.com/office/drawing/2014/main" val="4063319898"/>
                    </a:ext>
                  </a:extLst>
                </a:gridCol>
                <a:gridCol w="478977">
                  <a:extLst>
                    <a:ext uri="{9D8B030D-6E8A-4147-A177-3AD203B41FA5}">
                      <a16:colId xmlns:a16="http://schemas.microsoft.com/office/drawing/2014/main" val="3442828846"/>
                    </a:ext>
                  </a:extLst>
                </a:gridCol>
                <a:gridCol w="529932">
                  <a:extLst>
                    <a:ext uri="{9D8B030D-6E8A-4147-A177-3AD203B41FA5}">
                      <a16:colId xmlns:a16="http://schemas.microsoft.com/office/drawing/2014/main" val="1694813733"/>
                    </a:ext>
                  </a:extLst>
                </a:gridCol>
                <a:gridCol w="529932">
                  <a:extLst>
                    <a:ext uri="{9D8B030D-6E8A-4147-A177-3AD203B41FA5}">
                      <a16:colId xmlns:a16="http://schemas.microsoft.com/office/drawing/2014/main" val="146763291"/>
                    </a:ext>
                  </a:extLst>
                </a:gridCol>
                <a:gridCol w="478977">
                  <a:extLst>
                    <a:ext uri="{9D8B030D-6E8A-4147-A177-3AD203B41FA5}">
                      <a16:colId xmlns:a16="http://schemas.microsoft.com/office/drawing/2014/main" val="1667661268"/>
                    </a:ext>
                  </a:extLst>
                </a:gridCol>
                <a:gridCol w="529932">
                  <a:extLst>
                    <a:ext uri="{9D8B030D-6E8A-4147-A177-3AD203B41FA5}">
                      <a16:colId xmlns:a16="http://schemas.microsoft.com/office/drawing/2014/main" val="110237347"/>
                    </a:ext>
                  </a:extLst>
                </a:gridCol>
                <a:gridCol w="529932">
                  <a:extLst>
                    <a:ext uri="{9D8B030D-6E8A-4147-A177-3AD203B41FA5}">
                      <a16:colId xmlns:a16="http://schemas.microsoft.com/office/drawing/2014/main" val="3040861361"/>
                    </a:ext>
                  </a:extLst>
                </a:gridCol>
                <a:gridCol w="529932">
                  <a:extLst>
                    <a:ext uri="{9D8B030D-6E8A-4147-A177-3AD203B41FA5}">
                      <a16:colId xmlns:a16="http://schemas.microsoft.com/office/drawing/2014/main" val="1829262458"/>
                    </a:ext>
                  </a:extLst>
                </a:gridCol>
                <a:gridCol w="478977">
                  <a:extLst>
                    <a:ext uri="{9D8B030D-6E8A-4147-A177-3AD203B41FA5}">
                      <a16:colId xmlns:a16="http://schemas.microsoft.com/office/drawing/2014/main" val="2834867176"/>
                    </a:ext>
                  </a:extLst>
                </a:gridCol>
                <a:gridCol w="478977">
                  <a:extLst>
                    <a:ext uri="{9D8B030D-6E8A-4147-A177-3AD203B41FA5}">
                      <a16:colId xmlns:a16="http://schemas.microsoft.com/office/drawing/2014/main" val="396455592"/>
                    </a:ext>
                  </a:extLst>
                </a:gridCol>
                <a:gridCol w="478977">
                  <a:extLst>
                    <a:ext uri="{9D8B030D-6E8A-4147-A177-3AD203B41FA5}">
                      <a16:colId xmlns:a16="http://schemas.microsoft.com/office/drawing/2014/main" val="1530244155"/>
                    </a:ext>
                  </a:extLst>
                </a:gridCol>
                <a:gridCol w="529932">
                  <a:extLst>
                    <a:ext uri="{9D8B030D-6E8A-4147-A177-3AD203B41FA5}">
                      <a16:colId xmlns:a16="http://schemas.microsoft.com/office/drawing/2014/main" val="976554705"/>
                    </a:ext>
                  </a:extLst>
                </a:gridCol>
                <a:gridCol w="529932">
                  <a:extLst>
                    <a:ext uri="{9D8B030D-6E8A-4147-A177-3AD203B41FA5}">
                      <a16:colId xmlns:a16="http://schemas.microsoft.com/office/drawing/2014/main" val="453051084"/>
                    </a:ext>
                  </a:extLst>
                </a:gridCol>
                <a:gridCol w="529932">
                  <a:extLst>
                    <a:ext uri="{9D8B030D-6E8A-4147-A177-3AD203B41FA5}">
                      <a16:colId xmlns:a16="http://schemas.microsoft.com/office/drawing/2014/main" val="2648271808"/>
                    </a:ext>
                  </a:extLst>
                </a:gridCol>
                <a:gridCol w="529932">
                  <a:extLst>
                    <a:ext uri="{9D8B030D-6E8A-4147-A177-3AD203B41FA5}">
                      <a16:colId xmlns:a16="http://schemas.microsoft.com/office/drawing/2014/main" val="2552909606"/>
                    </a:ext>
                  </a:extLst>
                </a:gridCol>
              </a:tblGrid>
              <a:tr h="170259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Key figure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Hub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6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7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8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9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11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16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871474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6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7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8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9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11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16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660752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A, NAG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6/28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7/5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7/12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7/19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7/26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8/2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8/9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8/16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8/23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8/30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9/6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9/13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9/20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9/27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10/4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10/11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075803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AM2VD000110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Hub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782506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NRP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14,808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219032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RCTO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692232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Demand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14,808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32583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ODM OH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3097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366339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CATCHER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170029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KC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4980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723552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Excess/Shortage to NRP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(1,751)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(1,431)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(560)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(374)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(212)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(37)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31800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WOS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(6.9)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(6.3)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(2.8)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(2.1)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(1.2)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(0.2)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3.01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3.79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7.30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#DIV/0!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#DIV/0!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#DIV/0!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#DIV/0!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956434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6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7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8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9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11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16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337210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A, AG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6/28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7/5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7/12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7/19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7/26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8/2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8/9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8/16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8/23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8/30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9/6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9/13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9/20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9/27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10/4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10/11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431361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AM2VD000210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Hub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687144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NRP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24,200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299477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RCTO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387324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Demand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24,200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569019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ODM OH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716831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CATCHER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5970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008726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KC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3980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596111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Excess/Shortage to NRP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(6,488)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(6,693)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(4,737)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(3,001)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(1,125)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572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637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468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504140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WOS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(12.9)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(18.0)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(15.3)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(11.0)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(4.1)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1.52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1.77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2.25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3.49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4.95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11.56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#DIV/0!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#DIV/0!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#DIV/0!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#DIV/0!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198331"/>
                  </a:ext>
                </a:extLst>
              </a:tr>
            </a:tbl>
          </a:graphicData>
        </a:graphic>
      </p:graphicFrame>
      <p:sp>
        <p:nvSpPr>
          <p:cNvPr id="5" name="Right Triangle 4">
            <a:extLst>
              <a:ext uri="{FF2B5EF4-FFF2-40B4-BE49-F238E27FC236}">
                <a16:creationId xmlns:a16="http://schemas.microsoft.com/office/drawing/2014/main" id="{BE69338D-5DA2-4C27-9757-7F1332038A97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3C84E0E4-5584-4C1C-BFEB-98DAAD960CD6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9" name="椭圆 28">
            <a:extLst>
              <a:ext uri="{FF2B5EF4-FFF2-40B4-BE49-F238E27FC236}">
                <a16:creationId xmlns:a16="http://schemas.microsoft.com/office/drawing/2014/main" id="{08B01327-0AD6-4E45-9CA8-4516E32B411B}"/>
              </a:ext>
            </a:extLst>
          </p:cNvPr>
          <p:cNvSpPr/>
          <p:nvPr/>
        </p:nvSpPr>
        <p:spPr>
          <a:xfrm>
            <a:off x="1073024" y="1045047"/>
            <a:ext cx="879468" cy="879468"/>
          </a:xfrm>
          <a:prstGeom prst="ellipse">
            <a:avLst/>
          </a:prstGeom>
          <a:gradFill flip="none" rotWithShape="1">
            <a:gsLst>
              <a:gs pos="0">
                <a:srgbClr val="226BAB">
                  <a:shade val="30000"/>
                  <a:satMod val="115000"/>
                </a:srgbClr>
              </a:gs>
              <a:gs pos="50000">
                <a:srgbClr val="226BAB">
                  <a:shade val="67500"/>
                  <a:satMod val="115000"/>
                </a:srgbClr>
              </a:gs>
              <a:gs pos="100000">
                <a:srgbClr val="226BA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</a:endParaRPr>
          </a:p>
        </p:txBody>
      </p:sp>
      <p:pic>
        <p:nvPicPr>
          <p:cNvPr id="11" name="Graphic 10" descr="Stopwatch">
            <a:extLst>
              <a:ext uri="{FF2B5EF4-FFF2-40B4-BE49-F238E27FC236}">
                <a16:creationId xmlns:a16="http://schemas.microsoft.com/office/drawing/2014/main" id="{C2B169AD-FF18-4FE2-8A56-9B174C22E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5424" y="1176726"/>
            <a:ext cx="593330" cy="5933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1FDC86F-1E88-43E6-9AF0-1FBB51503BB5}"/>
              </a:ext>
            </a:extLst>
          </p:cNvPr>
          <p:cNvSpPr/>
          <p:nvPr/>
        </p:nvSpPr>
        <p:spPr>
          <a:xfrm>
            <a:off x="2242600" y="893448"/>
            <a:ext cx="18909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26BAB"/>
                </a:solidFill>
              </a:rPr>
              <a:t>Processing time </a:t>
            </a:r>
            <a:endParaRPr lang="en-GB" sz="2000" dirty="0">
              <a:solidFill>
                <a:srgbClr val="226BAB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0D5086-60CF-4F23-9F96-5FDA00CDF371}"/>
              </a:ext>
            </a:extLst>
          </p:cNvPr>
          <p:cNvSpPr/>
          <p:nvPr/>
        </p:nvSpPr>
        <p:spPr>
          <a:xfrm>
            <a:off x="2357022" y="1438764"/>
            <a:ext cx="1662058" cy="3277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Around 2-4 mins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5382DA-2160-425E-A474-6076DF857B4E}"/>
              </a:ext>
            </a:extLst>
          </p:cNvPr>
          <p:cNvGrpSpPr/>
          <p:nvPr/>
        </p:nvGrpSpPr>
        <p:grpSpPr>
          <a:xfrm>
            <a:off x="5755992" y="1033657"/>
            <a:ext cx="879468" cy="879468"/>
            <a:chOff x="5554825" y="765761"/>
            <a:chExt cx="879468" cy="879468"/>
          </a:xfrm>
        </p:grpSpPr>
        <p:sp>
          <p:nvSpPr>
            <p:cNvPr id="20" name="椭圆 28">
              <a:extLst>
                <a:ext uri="{FF2B5EF4-FFF2-40B4-BE49-F238E27FC236}">
                  <a16:creationId xmlns:a16="http://schemas.microsoft.com/office/drawing/2014/main" id="{4777F431-FE0B-457A-980C-0C36F0B10D2F}"/>
                </a:ext>
              </a:extLst>
            </p:cNvPr>
            <p:cNvSpPr/>
            <p:nvPr/>
          </p:nvSpPr>
          <p:spPr>
            <a:xfrm>
              <a:off x="5554825" y="765761"/>
              <a:ext cx="879468" cy="879468"/>
            </a:xfrm>
            <a:prstGeom prst="ellipse">
              <a:avLst/>
            </a:prstGeom>
            <a:gradFill flip="none" rotWithShape="1">
              <a:gsLst>
                <a:gs pos="0">
                  <a:srgbClr val="2E9273">
                    <a:shade val="30000"/>
                    <a:satMod val="115000"/>
                  </a:srgbClr>
                </a:gs>
                <a:gs pos="50000">
                  <a:srgbClr val="2E9273">
                    <a:shade val="67500"/>
                    <a:satMod val="115000"/>
                  </a:srgbClr>
                </a:gs>
                <a:gs pos="100000">
                  <a:srgbClr val="2E9273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</a:endParaRPr>
            </a:p>
          </p:txBody>
        </p:sp>
        <p:pic>
          <p:nvPicPr>
            <p:cNvPr id="22" name="Graphic 21" descr="Table">
              <a:extLst>
                <a:ext uri="{FF2B5EF4-FFF2-40B4-BE49-F238E27FC236}">
                  <a16:creationId xmlns:a16="http://schemas.microsoft.com/office/drawing/2014/main" id="{41D6FED5-0B72-4288-95C6-1AF26D442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81034" y="902826"/>
              <a:ext cx="627050" cy="627050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E1A00B1-8E85-48DB-98C9-086F0FCCE7E2}"/>
              </a:ext>
            </a:extLst>
          </p:cNvPr>
          <p:cNvSpPr/>
          <p:nvPr/>
        </p:nvSpPr>
        <p:spPr>
          <a:xfrm>
            <a:off x="7823090" y="893448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E9273"/>
                </a:solidFill>
              </a:rPr>
              <a:t>Result</a:t>
            </a:r>
            <a:endParaRPr lang="en-GB" sz="2000" dirty="0">
              <a:solidFill>
                <a:srgbClr val="2E92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23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Takeaways</a:t>
            </a:r>
            <a:endParaRPr lang="en-GB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5E131BA2-CEF3-4C5F-BF2A-A8664D914AA6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229B38BE-F4DC-4390-BE07-D4CA772559BA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grpSp>
        <p:nvGrpSpPr>
          <p:cNvPr id="7" name="Group 12">
            <a:extLst>
              <a:ext uri="{FF2B5EF4-FFF2-40B4-BE49-F238E27FC236}">
                <a16:creationId xmlns:a16="http://schemas.microsoft.com/office/drawing/2014/main" id="{6BCEEC9C-6B63-4371-A8C3-F697955C0020}"/>
              </a:ext>
            </a:extLst>
          </p:cNvPr>
          <p:cNvGrpSpPr/>
          <p:nvPr/>
        </p:nvGrpSpPr>
        <p:grpSpPr>
          <a:xfrm>
            <a:off x="4307493" y="2094761"/>
            <a:ext cx="1365778" cy="1365777"/>
            <a:chOff x="4245556" y="2248259"/>
            <a:chExt cx="1720817" cy="1720816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6EE6CB14-212B-4E36-ABBA-00F555E3D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133" y="2510836"/>
              <a:ext cx="1458240" cy="1458239"/>
            </a:xfrm>
            <a:custGeom>
              <a:avLst/>
              <a:gdLst>
                <a:gd name="T0" fmla="*/ 48 w 338"/>
                <a:gd name="T1" fmla="*/ 338 h 338"/>
                <a:gd name="T2" fmla="*/ 338 w 338"/>
                <a:gd name="T3" fmla="*/ 48 h 338"/>
                <a:gd name="T4" fmla="*/ 338 w 338"/>
                <a:gd name="T5" fmla="*/ 0 h 338"/>
                <a:gd name="T6" fmla="*/ 0 w 338"/>
                <a:gd name="T7" fmla="*/ 338 h 338"/>
                <a:gd name="T8" fmla="*/ 48 w 338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338">
                  <a:moveTo>
                    <a:pt x="48" y="338"/>
                  </a:moveTo>
                  <a:cubicBezTo>
                    <a:pt x="61" y="182"/>
                    <a:pt x="182" y="61"/>
                    <a:pt x="338" y="48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152" y="14"/>
                    <a:pt x="14" y="152"/>
                    <a:pt x="0" y="338"/>
                  </a:cubicBezTo>
                  <a:lnTo>
                    <a:pt x="48" y="33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4D860279-50FE-4B46-80EB-01D85311E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556" y="2248259"/>
              <a:ext cx="1720817" cy="1720816"/>
            </a:xfrm>
            <a:custGeom>
              <a:avLst/>
              <a:gdLst>
                <a:gd name="T0" fmla="*/ 61 w 399"/>
                <a:gd name="T1" fmla="*/ 399 h 399"/>
                <a:gd name="T2" fmla="*/ 399 w 399"/>
                <a:gd name="T3" fmla="*/ 61 h 399"/>
                <a:gd name="T4" fmla="*/ 399 w 399"/>
                <a:gd name="T5" fmla="*/ 0 h 399"/>
                <a:gd name="T6" fmla="*/ 0 w 399"/>
                <a:gd name="T7" fmla="*/ 399 h 399"/>
                <a:gd name="T8" fmla="*/ 61 w 399"/>
                <a:gd name="T9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399">
                  <a:moveTo>
                    <a:pt x="61" y="399"/>
                  </a:moveTo>
                  <a:cubicBezTo>
                    <a:pt x="76" y="219"/>
                    <a:pt x="219" y="76"/>
                    <a:pt x="399" y="61"/>
                  </a:cubicBezTo>
                  <a:cubicBezTo>
                    <a:pt x="399" y="0"/>
                    <a:pt x="399" y="0"/>
                    <a:pt x="399" y="0"/>
                  </a:cubicBezTo>
                  <a:cubicBezTo>
                    <a:pt x="186" y="15"/>
                    <a:pt x="15" y="186"/>
                    <a:pt x="0" y="399"/>
                  </a:cubicBezTo>
                  <a:lnTo>
                    <a:pt x="61" y="3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11" name="Freeform 7">
            <a:extLst>
              <a:ext uri="{FF2B5EF4-FFF2-40B4-BE49-F238E27FC236}">
                <a16:creationId xmlns:a16="http://schemas.microsoft.com/office/drawing/2014/main" id="{0E89817A-867F-4717-9F1A-E4B4566F486C}"/>
              </a:ext>
            </a:extLst>
          </p:cNvPr>
          <p:cNvSpPr>
            <a:spLocks/>
          </p:cNvSpPr>
          <p:nvPr/>
        </p:nvSpPr>
        <p:spPr bwMode="auto">
          <a:xfrm>
            <a:off x="5889115" y="2286416"/>
            <a:ext cx="1176914" cy="1174122"/>
          </a:xfrm>
          <a:custGeom>
            <a:avLst/>
            <a:gdLst>
              <a:gd name="T0" fmla="*/ 3 w 344"/>
              <a:gd name="T1" fmla="*/ 53 h 343"/>
              <a:gd name="T2" fmla="*/ 290 w 344"/>
              <a:gd name="T3" fmla="*/ 343 h 343"/>
              <a:gd name="T4" fmla="*/ 344 w 344"/>
              <a:gd name="T5" fmla="*/ 343 h 343"/>
              <a:gd name="T6" fmla="*/ 0 w 344"/>
              <a:gd name="T7" fmla="*/ 0 h 343"/>
              <a:gd name="T8" fmla="*/ 3 w 344"/>
              <a:gd name="T9" fmla="*/ 53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4" h="343">
                <a:moveTo>
                  <a:pt x="3" y="53"/>
                </a:moveTo>
                <a:cubicBezTo>
                  <a:pt x="159" y="67"/>
                  <a:pt x="277" y="187"/>
                  <a:pt x="290" y="343"/>
                </a:cubicBezTo>
                <a:cubicBezTo>
                  <a:pt x="344" y="343"/>
                  <a:pt x="344" y="343"/>
                  <a:pt x="344" y="343"/>
                </a:cubicBezTo>
                <a:cubicBezTo>
                  <a:pt x="330" y="157"/>
                  <a:pt x="186" y="13"/>
                  <a:pt x="0" y="0"/>
                </a:cubicBezTo>
                <a:lnTo>
                  <a:pt x="3" y="53"/>
                </a:lnTo>
                <a:close/>
              </a:path>
            </a:pathLst>
          </a:custGeom>
          <a:solidFill>
            <a:srgbClr val="2E9273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defTabSz="725759" fontAlgn="base">
              <a:spcBef>
                <a:spcPct val="0"/>
              </a:spcBef>
              <a:spcAft>
                <a:spcPct val="0"/>
              </a:spcAft>
            </a:pPr>
            <a:endParaRPr lang="en-US" sz="1429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872526A6-6AE2-440E-8B11-4DFA14AAAC9F}"/>
              </a:ext>
            </a:extLst>
          </p:cNvPr>
          <p:cNvSpPr>
            <a:spLocks/>
          </p:cNvSpPr>
          <p:nvPr/>
        </p:nvSpPr>
        <p:spPr bwMode="auto">
          <a:xfrm>
            <a:off x="5889115" y="2094761"/>
            <a:ext cx="1365778" cy="1365777"/>
          </a:xfrm>
          <a:custGeom>
            <a:avLst/>
            <a:gdLst>
              <a:gd name="T0" fmla="*/ 0 w 399"/>
              <a:gd name="T1" fmla="*/ 61 h 399"/>
              <a:gd name="T2" fmla="*/ 338 w 399"/>
              <a:gd name="T3" fmla="*/ 399 h 399"/>
              <a:gd name="T4" fmla="*/ 399 w 399"/>
              <a:gd name="T5" fmla="*/ 399 h 399"/>
              <a:gd name="T6" fmla="*/ 0 w 399"/>
              <a:gd name="T7" fmla="*/ 0 h 399"/>
              <a:gd name="T8" fmla="*/ 0 w 399"/>
              <a:gd name="T9" fmla="*/ 61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9" h="399">
                <a:moveTo>
                  <a:pt x="0" y="61"/>
                </a:moveTo>
                <a:cubicBezTo>
                  <a:pt x="180" y="76"/>
                  <a:pt x="323" y="219"/>
                  <a:pt x="338" y="399"/>
                </a:cubicBezTo>
                <a:cubicBezTo>
                  <a:pt x="399" y="399"/>
                  <a:pt x="399" y="399"/>
                  <a:pt x="399" y="399"/>
                </a:cubicBezTo>
                <a:cubicBezTo>
                  <a:pt x="384" y="186"/>
                  <a:pt x="213" y="15"/>
                  <a:pt x="0" y="0"/>
                </a:cubicBezTo>
                <a:lnTo>
                  <a:pt x="0" y="61"/>
                </a:lnTo>
                <a:close/>
              </a:path>
            </a:pathLst>
          </a:custGeom>
          <a:solidFill>
            <a:srgbClr val="6ED1B2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defTabSz="725759" fontAlgn="base">
              <a:spcBef>
                <a:spcPct val="0"/>
              </a:spcBef>
              <a:spcAft>
                <a:spcPct val="0"/>
              </a:spcAft>
            </a:pPr>
            <a:endParaRPr lang="en-US" sz="1429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13" name="Group 16">
            <a:extLst>
              <a:ext uri="{FF2B5EF4-FFF2-40B4-BE49-F238E27FC236}">
                <a16:creationId xmlns:a16="http://schemas.microsoft.com/office/drawing/2014/main" id="{31738B51-2227-4223-9D2B-B5B13C415C5C}"/>
              </a:ext>
            </a:extLst>
          </p:cNvPr>
          <p:cNvGrpSpPr/>
          <p:nvPr/>
        </p:nvGrpSpPr>
        <p:grpSpPr>
          <a:xfrm>
            <a:off x="4307493" y="3675454"/>
            <a:ext cx="1365778" cy="1366708"/>
            <a:chOff x="4245556" y="4239858"/>
            <a:chExt cx="1720817" cy="1721989"/>
          </a:xfrm>
        </p:grpSpPr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453676B6-3F93-47D4-9871-738FB86DC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133" y="4239858"/>
              <a:ext cx="1458240" cy="1458239"/>
            </a:xfrm>
            <a:custGeom>
              <a:avLst/>
              <a:gdLst>
                <a:gd name="T0" fmla="*/ 338 w 338"/>
                <a:gd name="T1" fmla="*/ 283 h 338"/>
                <a:gd name="T2" fmla="*/ 55 w 338"/>
                <a:gd name="T3" fmla="*/ 0 h 338"/>
                <a:gd name="T4" fmla="*/ 0 w 338"/>
                <a:gd name="T5" fmla="*/ 0 h 338"/>
                <a:gd name="T6" fmla="*/ 338 w 338"/>
                <a:gd name="T7" fmla="*/ 338 h 338"/>
                <a:gd name="T8" fmla="*/ 338 w 338"/>
                <a:gd name="T9" fmla="*/ 283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338">
                  <a:moveTo>
                    <a:pt x="338" y="283"/>
                  </a:moveTo>
                  <a:cubicBezTo>
                    <a:pt x="185" y="270"/>
                    <a:pt x="68" y="153"/>
                    <a:pt x="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182"/>
                    <a:pt x="156" y="325"/>
                    <a:pt x="338" y="338"/>
                  </a:cubicBezTo>
                  <a:lnTo>
                    <a:pt x="338" y="28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E82C5267-2212-4569-9102-7743D3808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556" y="4239858"/>
              <a:ext cx="1720817" cy="1721989"/>
            </a:xfrm>
            <a:custGeom>
              <a:avLst/>
              <a:gdLst>
                <a:gd name="T0" fmla="*/ 399 w 399"/>
                <a:gd name="T1" fmla="*/ 338 h 399"/>
                <a:gd name="T2" fmla="*/ 61 w 399"/>
                <a:gd name="T3" fmla="*/ 0 h 399"/>
                <a:gd name="T4" fmla="*/ 0 w 399"/>
                <a:gd name="T5" fmla="*/ 0 h 399"/>
                <a:gd name="T6" fmla="*/ 399 w 399"/>
                <a:gd name="T7" fmla="*/ 399 h 399"/>
                <a:gd name="T8" fmla="*/ 399 w 399"/>
                <a:gd name="T9" fmla="*/ 338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399">
                  <a:moveTo>
                    <a:pt x="399" y="338"/>
                  </a:moveTo>
                  <a:cubicBezTo>
                    <a:pt x="219" y="323"/>
                    <a:pt x="76" y="180"/>
                    <a:pt x="6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213"/>
                    <a:pt x="186" y="384"/>
                    <a:pt x="399" y="399"/>
                  </a:cubicBezTo>
                  <a:lnTo>
                    <a:pt x="399" y="3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17" name="Freeform 11">
            <a:extLst>
              <a:ext uri="{FF2B5EF4-FFF2-40B4-BE49-F238E27FC236}">
                <a16:creationId xmlns:a16="http://schemas.microsoft.com/office/drawing/2014/main" id="{4DD5E830-6244-475B-A329-ECF28FFD2099}"/>
              </a:ext>
            </a:extLst>
          </p:cNvPr>
          <p:cNvSpPr>
            <a:spLocks/>
          </p:cNvSpPr>
          <p:nvPr/>
        </p:nvSpPr>
        <p:spPr bwMode="auto">
          <a:xfrm>
            <a:off x="5889115" y="3675454"/>
            <a:ext cx="1156446" cy="1157375"/>
          </a:xfrm>
          <a:custGeom>
            <a:avLst/>
            <a:gdLst>
              <a:gd name="T0" fmla="*/ 287 w 338"/>
              <a:gd name="T1" fmla="*/ 0 h 338"/>
              <a:gd name="T2" fmla="*/ 0 w 338"/>
              <a:gd name="T3" fmla="*/ 286 h 338"/>
              <a:gd name="T4" fmla="*/ 0 w 338"/>
              <a:gd name="T5" fmla="*/ 338 h 338"/>
              <a:gd name="T6" fmla="*/ 338 w 338"/>
              <a:gd name="T7" fmla="*/ 0 h 338"/>
              <a:gd name="T8" fmla="*/ 287 w 338"/>
              <a:gd name="T9" fmla="*/ 0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8" h="338">
                <a:moveTo>
                  <a:pt x="287" y="0"/>
                </a:moveTo>
                <a:cubicBezTo>
                  <a:pt x="273" y="157"/>
                  <a:pt x="157" y="273"/>
                  <a:pt x="0" y="286"/>
                </a:cubicBezTo>
                <a:cubicBezTo>
                  <a:pt x="0" y="338"/>
                  <a:pt x="0" y="338"/>
                  <a:pt x="0" y="338"/>
                </a:cubicBezTo>
                <a:cubicBezTo>
                  <a:pt x="186" y="324"/>
                  <a:pt x="324" y="186"/>
                  <a:pt x="338" y="0"/>
                </a:cubicBezTo>
                <a:lnTo>
                  <a:pt x="287" y="0"/>
                </a:lnTo>
                <a:close/>
              </a:path>
            </a:pathLst>
          </a:custGeom>
          <a:solidFill>
            <a:srgbClr val="83AC3F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defTabSz="725759" fontAlgn="base">
              <a:spcBef>
                <a:spcPct val="0"/>
              </a:spcBef>
              <a:spcAft>
                <a:spcPct val="0"/>
              </a:spcAft>
            </a:pPr>
            <a:endParaRPr lang="en-US" sz="1429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id="{656D4A27-56F7-4233-BAFA-BF45DF50FE19}"/>
              </a:ext>
            </a:extLst>
          </p:cNvPr>
          <p:cNvSpPr>
            <a:spLocks/>
          </p:cNvSpPr>
          <p:nvPr/>
        </p:nvSpPr>
        <p:spPr bwMode="auto">
          <a:xfrm>
            <a:off x="5889115" y="3675454"/>
            <a:ext cx="1365778" cy="1366708"/>
          </a:xfrm>
          <a:custGeom>
            <a:avLst/>
            <a:gdLst>
              <a:gd name="T0" fmla="*/ 338 w 399"/>
              <a:gd name="T1" fmla="*/ 0 h 399"/>
              <a:gd name="T2" fmla="*/ 0 w 399"/>
              <a:gd name="T3" fmla="*/ 338 h 399"/>
              <a:gd name="T4" fmla="*/ 0 w 399"/>
              <a:gd name="T5" fmla="*/ 399 h 399"/>
              <a:gd name="T6" fmla="*/ 399 w 399"/>
              <a:gd name="T7" fmla="*/ 0 h 399"/>
              <a:gd name="T8" fmla="*/ 338 w 399"/>
              <a:gd name="T9" fmla="*/ 0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9" h="399">
                <a:moveTo>
                  <a:pt x="338" y="0"/>
                </a:moveTo>
                <a:cubicBezTo>
                  <a:pt x="323" y="180"/>
                  <a:pt x="180" y="323"/>
                  <a:pt x="0" y="338"/>
                </a:cubicBezTo>
                <a:cubicBezTo>
                  <a:pt x="0" y="399"/>
                  <a:pt x="0" y="399"/>
                  <a:pt x="0" y="399"/>
                </a:cubicBezTo>
                <a:cubicBezTo>
                  <a:pt x="213" y="384"/>
                  <a:pt x="384" y="213"/>
                  <a:pt x="399" y="0"/>
                </a:cubicBezTo>
                <a:lnTo>
                  <a:pt x="338" y="0"/>
                </a:lnTo>
                <a:close/>
              </a:path>
            </a:pathLst>
          </a:custGeom>
          <a:solidFill>
            <a:srgbClr val="B6D386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defTabSz="725759" fontAlgn="base">
              <a:spcBef>
                <a:spcPct val="0"/>
              </a:spcBef>
              <a:spcAft>
                <a:spcPct val="0"/>
              </a:spcAft>
            </a:pPr>
            <a:endParaRPr lang="en-US" sz="1429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AB61CB-32F6-4A3F-B72B-FFD4CB588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1260" y="2418529"/>
            <a:ext cx="2299865" cy="229986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defTabSz="725759" fontAlgn="base">
              <a:spcBef>
                <a:spcPct val="0"/>
              </a:spcBef>
              <a:spcAft>
                <a:spcPct val="0"/>
              </a:spcAft>
            </a:pPr>
            <a:endParaRPr lang="en-US" sz="1429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2" name="Group 23">
            <a:extLst>
              <a:ext uri="{FF2B5EF4-FFF2-40B4-BE49-F238E27FC236}">
                <a16:creationId xmlns:a16="http://schemas.microsoft.com/office/drawing/2014/main" id="{F7D314B7-4005-409B-8C95-A8E33B1A223F}"/>
              </a:ext>
            </a:extLst>
          </p:cNvPr>
          <p:cNvGrpSpPr/>
          <p:nvPr/>
        </p:nvGrpSpPr>
        <p:grpSpPr>
          <a:xfrm>
            <a:off x="3720180" y="2185155"/>
            <a:ext cx="795715" cy="378622"/>
            <a:chOff x="3505569" y="2369185"/>
            <a:chExt cx="1002564" cy="477046"/>
          </a:xfrm>
        </p:grpSpPr>
        <p:cxnSp>
          <p:nvCxnSpPr>
            <p:cNvPr id="23" name="Straight Connector 19">
              <a:extLst>
                <a:ext uri="{FF2B5EF4-FFF2-40B4-BE49-F238E27FC236}">
                  <a16:creationId xmlns:a16="http://schemas.microsoft.com/office/drawing/2014/main" id="{598133D2-06E8-49D3-B9EE-F95CB7CCD0A7}"/>
                </a:ext>
              </a:extLst>
            </p:cNvPr>
            <p:cNvCxnSpPr/>
            <p:nvPr/>
          </p:nvCxnSpPr>
          <p:spPr>
            <a:xfrm flipH="1" flipV="1">
              <a:off x="4031087" y="2369185"/>
              <a:ext cx="477046" cy="477046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1">
              <a:extLst>
                <a:ext uri="{FF2B5EF4-FFF2-40B4-BE49-F238E27FC236}">
                  <a16:creationId xmlns:a16="http://schemas.microsoft.com/office/drawing/2014/main" id="{3622BA13-1035-48D3-8E25-AC376784876F}"/>
                </a:ext>
              </a:extLst>
            </p:cNvPr>
            <p:cNvCxnSpPr/>
            <p:nvPr/>
          </p:nvCxnSpPr>
          <p:spPr>
            <a:xfrm flipH="1">
              <a:off x="3505569" y="2369185"/>
              <a:ext cx="525518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AF7184-DB49-4888-978E-0C8D2543DDBB}"/>
              </a:ext>
            </a:extLst>
          </p:cNvPr>
          <p:cNvGrpSpPr/>
          <p:nvPr/>
        </p:nvGrpSpPr>
        <p:grpSpPr>
          <a:xfrm flipV="1">
            <a:off x="3720180" y="4584407"/>
            <a:ext cx="795715" cy="378622"/>
            <a:chOff x="3505569" y="2369185"/>
            <a:chExt cx="1002564" cy="47704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6DFD1E-2C98-402D-904E-BEEF1730A6E2}"/>
                </a:ext>
              </a:extLst>
            </p:cNvPr>
            <p:cNvCxnSpPr/>
            <p:nvPr/>
          </p:nvCxnSpPr>
          <p:spPr>
            <a:xfrm flipH="1" flipV="1">
              <a:off x="4031087" y="2369185"/>
              <a:ext cx="477046" cy="477046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5FD8741-7DCA-4F09-BC0D-483735E78B85}"/>
                </a:ext>
              </a:extLst>
            </p:cNvPr>
            <p:cNvCxnSpPr/>
            <p:nvPr/>
          </p:nvCxnSpPr>
          <p:spPr>
            <a:xfrm flipH="1" flipV="1">
              <a:off x="3505569" y="2369185"/>
              <a:ext cx="525518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43">
            <a:extLst>
              <a:ext uri="{FF2B5EF4-FFF2-40B4-BE49-F238E27FC236}">
                <a16:creationId xmlns:a16="http://schemas.microsoft.com/office/drawing/2014/main" id="{122575B3-0195-4E99-834D-CA9C735D0F3F}"/>
              </a:ext>
            </a:extLst>
          </p:cNvPr>
          <p:cNvGrpSpPr/>
          <p:nvPr/>
        </p:nvGrpSpPr>
        <p:grpSpPr>
          <a:xfrm flipH="1">
            <a:off x="7021981" y="2185155"/>
            <a:ext cx="795715" cy="378622"/>
            <a:chOff x="3505569" y="2369185"/>
            <a:chExt cx="1002564" cy="477046"/>
          </a:xfrm>
        </p:grpSpPr>
        <p:cxnSp>
          <p:nvCxnSpPr>
            <p:cNvPr id="29" name="Straight Connector 47">
              <a:extLst>
                <a:ext uri="{FF2B5EF4-FFF2-40B4-BE49-F238E27FC236}">
                  <a16:creationId xmlns:a16="http://schemas.microsoft.com/office/drawing/2014/main" id="{0CB7454B-21ED-479D-82A1-B4A7893FA4F1}"/>
                </a:ext>
              </a:extLst>
            </p:cNvPr>
            <p:cNvCxnSpPr/>
            <p:nvPr/>
          </p:nvCxnSpPr>
          <p:spPr>
            <a:xfrm flipH="1" flipV="1">
              <a:off x="4031087" y="2369185"/>
              <a:ext cx="477046" cy="477046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48">
              <a:extLst>
                <a:ext uri="{FF2B5EF4-FFF2-40B4-BE49-F238E27FC236}">
                  <a16:creationId xmlns:a16="http://schemas.microsoft.com/office/drawing/2014/main" id="{FB7D0CBE-B8FD-42CD-8AF7-2FBF46ADE293}"/>
                </a:ext>
              </a:extLst>
            </p:cNvPr>
            <p:cNvCxnSpPr/>
            <p:nvPr/>
          </p:nvCxnSpPr>
          <p:spPr>
            <a:xfrm flipH="1">
              <a:off x="3505569" y="2369185"/>
              <a:ext cx="525518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44">
            <a:extLst>
              <a:ext uri="{FF2B5EF4-FFF2-40B4-BE49-F238E27FC236}">
                <a16:creationId xmlns:a16="http://schemas.microsoft.com/office/drawing/2014/main" id="{2E30FB08-67FA-42E0-9494-7E7953C96D8E}"/>
              </a:ext>
            </a:extLst>
          </p:cNvPr>
          <p:cNvGrpSpPr/>
          <p:nvPr/>
        </p:nvGrpSpPr>
        <p:grpSpPr>
          <a:xfrm flipH="1" flipV="1">
            <a:off x="7021981" y="4584407"/>
            <a:ext cx="795715" cy="378622"/>
            <a:chOff x="3505569" y="2369185"/>
            <a:chExt cx="1002564" cy="477046"/>
          </a:xfrm>
        </p:grpSpPr>
        <p:cxnSp>
          <p:nvCxnSpPr>
            <p:cNvPr id="32" name="Straight Connector 45">
              <a:extLst>
                <a:ext uri="{FF2B5EF4-FFF2-40B4-BE49-F238E27FC236}">
                  <a16:creationId xmlns:a16="http://schemas.microsoft.com/office/drawing/2014/main" id="{985D7B26-18CC-4F82-879E-4E1D50898993}"/>
                </a:ext>
              </a:extLst>
            </p:cNvPr>
            <p:cNvCxnSpPr/>
            <p:nvPr/>
          </p:nvCxnSpPr>
          <p:spPr>
            <a:xfrm flipH="1" flipV="1">
              <a:off x="4031087" y="2369185"/>
              <a:ext cx="477046" cy="477046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46">
              <a:extLst>
                <a:ext uri="{FF2B5EF4-FFF2-40B4-BE49-F238E27FC236}">
                  <a16:creationId xmlns:a16="http://schemas.microsoft.com/office/drawing/2014/main" id="{6B0D298A-8AED-4AF5-8910-9D7D1D223AE8}"/>
                </a:ext>
              </a:extLst>
            </p:cNvPr>
            <p:cNvCxnSpPr/>
            <p:nvPr/>
          </p:nvCxnSpPr>
          <p:spPr>
            <a:xfrm flipH="1" flipV="1">
              <a:off x="3505569" y="2369185"/>
              <a:ext cx="525518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Graphic 69" descr="Meeting">
            <a:extLst>
              <a:ext uri="{FF2B5EF4-FFF2-40B4-BE49-F238E27FC236}">
                <a16:creationId xmlns:a16="http://schemas.microsoft.com/office/drawing/2014/main" id="{8BA45902-3E00-4FA9-B82B-5400439F1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2576" y="3049194"/>
            <a:ext cx="992120" cy="99212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67B33B83-811A-46EC-95F5-F41E2D25CEC3}"/>
              </a:ext>
            </a:extLst>
          </p:cNvPr>
          <p:cNvSpPr/>
          <p:nvPr/>
        </p:nvSpPr>
        <p:spPr>
          <a:xfrm>
            <a:off x="2346963" y="1543649"/>
            <a:ext cx="1002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1A0"/>
                </a:solidFill>
              </a:rPr>
              <a:t>Scoping</a:t>
            </a:r>
            <a:endParaRPr lang="en-GB" dirty="0">
              <a:solidFill>
                <a:srgbClr val="0071A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1D6433-DB1E-4714-9432-485246334065}"/>
              </a:ext>
            </a:extLst>
          </p:cNvPr>
          <p:cNvSpPr/>
          <p:nvPr/>
        </p:nvSpPr>
        <p:spPr>
          <a:xfrm>
            <a:off x="8171860" y="1543649"/>
            <a:ext cx="18761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E9273"/>
                </a:solidFill>
              </a:rPr>
              <a:t>Implementation</a:t>
            </a:r>
            <a:endParaRPr lang="en-GB" dirty="0">
              <a:solidFill>
                <a:srgbClr val="2E9273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DD63743-ECE6-4D60-BCFA-BBCC1D2700A6}"/>
              </a:ext>
            </a:extLst>
          </p:cNvPr>
          <p:cNvSpPr/>
          <p:nvPr/>
        </p:nvSpPr>
        <p:spPr>
          <a:xfrm>
            <a:off x="8171860" y="4184297"/>
            <a:ext cx="22072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83AC3F"/>
                </a:solidFill>
              </a:rPr>
              <a:t>Waiting for content</a:t>
            </a:r>
            <a:endParaRPr lang="en-GB" dirty="0">
              <a:solidFill>
                <a:srgbClr val="83AC3F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B25A4B9-E0E4-40DC-B8A5-BF9F593D369B}"/>
              </a:ext>
            </a:extLst>
          </p:cNvPr>
          <p:cNvSpPr/>
          <p:nvPr/>
        </p:nvSpPr>
        <p:spPr>
          <a:xfrm>
            <a:off x="2210900" y="4254141"/>
            <a:ext cx="11389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44B2E2"/>
                </a:solidFill>
              </a:rPr>
              <a:t>Software</a:t>
            </a:r>
            <a:endParaRPr lang="en-GB" dirty="0">
              <a:solidFill>
                <a:srgbClr val="44B2E2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C18EF50-DA89-4C19-BEF2-387D078B1901}"/>
              </a:ext>
            </a:extLst>
          </p:cNvPr>
          <p:cNvSpPr/>
          <p:nvPr/>
        </p:nvSpPr>
        <p:spPr>
          <a:xfrm>
            <a:off x="-454312" y="2037450"/>
            <a:ext cx="4089382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>
              <a:lnSpc>
                <a:spcPct val="90000"/>
              </a:lnSpc>
            </a:pPr>
            <a:r>
              <a:rPr lang="en-US" sz="1400" dirty="0"/>
              <a:t>Identify similar requirements commodities</a:t>
            </a:r>
          </a:p>
          <a:p>
            <a:pPr lvl="1" algn="r">
              <a:lnSpc>
                <a:spcPct val="90000"/>
              </a:lnSpc>
            </a:pPr>
            <a:r>
              <a:rPr lang="en-US" sz="1400" dirty="0"/>
              <a:t>Plan for longer testing phase</a:t>
            </a:r>
          </a:p>
          <a:p>
            <a:pPr lvl="1" algn="r">
              <a:lnSpc>
                <a:spcPct val="90000"/>
              </a:lnSpc>
            </a:pPr>
            <a:r>
              <a:rPr lang="en-GB" sz="1400" dirty="0"/>
              <a:t>Fool proof system</a:t>
            </a:r>
            <a:endParaRPr lang="en-US" sz="14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D3A445-B2A3-4B1D-A949-E924FCE4A7EA}"/>
              </a:ext>
            </a:extLst>
          </p:cNvPr>
          <p:cNvSpPr/>
          <p:nvPr/>
        </p:nvSpPr>
        <p:spPr>
          <a:xfrm>
            <a:off x="-292032" y="4832829"/>
            <a:ext cx="3862872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>
              <a:lnSpc>
                <a:spcPct val="90000"/>
              </a:lnSpc>
            </a:pPr>
            <a:r>
              <a:rPr lang="en-GB" sz="1400" dirty="0"/>
              <a:t>Embrace more software</a:t>
            </a:r>
          </a:p>
          <a:p>
            <a:pPr lvl="1" algn="r">
              <a:lnSpc>
                <a:spcPct val="90000"/>
              </a:lnSpc>
            </a:pPr>
            <a:r>
              <a:rPr lang="en-GB" sz="1400" dirty="0"/>
              <a:t>Improve processing speed</a:t>
            </a:r>
          </a:p>
          <a:p>
            <a:pPr lvl="1" algn="r">
              <a:lnSpc>
                <a:spcPct val="90000"/>
              </a:lnSpc>
            </a:pPr>
            <a:r>
              <a:rPr lang="en-GB" sz="1400" dirty="0"/>
              <a:t>Code review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3B13BF3-4960-4204-A2B9-9CF05EBEB269}"/>
              </a:ext>
            </a:extLst>
          </p:cNvPr>
          <p:cNvSpPr/>
          <p:nvPr/>
        </p:nvSpPr>
        <p:spPr>
          <a:xfrm>
            <a:off x="7491459" y="2037450"/>
            <a:ext cx="458074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</a:pPr>
            <a:r>
              <a:rPr lang="en-GB" sz="1400" dirty="0"/>
              <a:t>Detailed PowerPoint instructions and video recording</a:t>
            </a:r>
          </a:p>
        </p:txBody>
      </p:sp>
    </p:spTree>
    <p:extLst>
      <p:ext uri="{BB962C8B-B14F-4D97-AF65-F5344CB8AC3E}">
        <p14:creationId xmlns:p14="http://schemas.microsoft.com/office/powerpoint/2010/main" val="61635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29A83-8C31-4414-9BD2-9D897145A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753" y="2323322"/>
            <a:ext cx="5398715" cy="863081"/>
          </a:xfrm>
          <a:prstGeom prst="roundRect">
            <a:avLst/>
          </a:prstGeom>
          <a:solidFill>
            <a:srgbClr val="97C0B7">
              <a:alpha val="20000"/>
            </a:srgbClr>
          </a:solidFill>
        </p:spPr>
        <p:txBody>
          <a:bodyPr anchor="ctr"/>
          <a:lstStyle/>
          <a:p>
            <a:pPr algn="ctr"/>
            <a:r>
              <a:rPr lang="en-US" altLang="zh-TW" sz="5400" b="0" dirty="0">
                <a:solidFill>
                  <a:schemeClr val="bg1"/>
                </a:solidFill>
              </a:rPr>
              <a:t>Questions?</a:t>
            </a:r>
            <a:endParaRPr lang="en-GB" sz="5400" b="0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F16CAA-0BC3-42F3-AAFB-7DC7FF699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Everest Process Documentation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B765D-F803-4AA0-89DC-33B0FBC57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29A83-8C31-4414-9BD2-9D897145A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403" y="2667000"/>
            <a:ext cx="3227194" cy="762000"/>
          </a:xfrm>
        </p:spPr>
        <p:txBody>
          <a:bodyPr/>
          <a:lstStyle/>
          <a:p>
            <a:r>
              <a:rPr lang="en-US" altLang="zh-TW" sz="5400" b="0" dirty="0"/>
              <a:t>Questions?</a:t>
            </a:r>
            <a:endParaRPr lang="en-GB" sz="5400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F16CAA-0BC3-42F3-AAFB-7DC7FF699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Everest Process Documentation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B765D-F803-4AA0-89DC-33B0FBC57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56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29000"/>
            <a:ext cx="9144000" cy="889000"/>
          </a:xfrm>
          <a:prstGeom prst="roundRect">
            <a:avLst/>
          </a:prstGeom>
          <a:solidFill>
            <a:srgbClr val="3E3F40">
              <a:alpha val="20000"/>
            </a:srgbClr>
          </a:solidFill>
        </p:spPr>
        <p:txBody>
          <a:bodyPr anchor="ctr"/>
          <a:lstStyle/>
          <a:p>
            <a:pPr algn="ctr"/>
            <a:r>
              <a:rPr lang="en-US" sz="4800" b="1" dirty="0"/>
              <a:t>Dreamer – GTK Process Improvement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419600"/>
            <a:ext cx="3333226" cy="563461"/>
          </a:xfrm>
          <a:prstGeom prst="roundRect">
            <a:avLst/>
          </a:prstGeom>
          <a:solidFill>
            <a:srgbClr val="3E3F40">
              <a:alpha val="20000"/>
            </a:srgbClr>
          </a:solidFill>
        </p:spPr>
        <p:txBody>
          <a:bodyPr anchor="ctr"/>
          <a:lstStyle/>
          <a:p>
            <a:pPr algn="ctr"/>
            <a:r>
              <a:rPr lang="en-US" dirty="0"/>
              <a:t>Tommy Wu / July 15,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>
                <a:solidFill>
                  <a:prstClr val="white"/>
                </a:solidFill>
                <a:latin typeface="HP Simplified Light"/>
              </a:rPr>
              <a:pPr/>
              <a:t>2</a:t>
            </a:fld>
            <a:endParaRPr lang="en-US">
              <a:solidFill>
                <a:prstClr val="white"/>
              </a:solidFill>
              <a:latin typeface="HP Simplifi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77702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29A83-8C31-4414-9BD2-9D897145A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338" y="1031147"/>
            <a:ext cx="5391439" cy="1342938"/>
          </a:xfrm>
        </p:spPr>
        <p:txBody>
          <a:bodyPr/>
          <a:lstStyle/>
          <a:p>
            <a:r>
              <a:rPr lang="en-US" altLang="zh-TW" sz="4400" dirty="0"/>
              <a:t>Potential questions</a:t>
            </a:r>
            <a:br>
              <a:rPr lang="en-US" altLang="zh-TW" sz="4400" dirty="0"/>
            </a:br>
            <a:br>
              <a:rPr lang="en-US" altLang="zh-TW" sz="4400" dirty="0"/>
            </a:br>
            <a:endParaRPr lang="en-GB" sz="4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F16CAA-0BC3-42F3-AAFB-7DC7FF699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Everest Process Documentation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B765D-F803-4AA0-89DC-33B0FBC57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E7B7047-D047-4110-BCF6-33D081858685}"/>
              </a:ext>
            </a:extLst>
          </p:cNvPr>
          <p:cNvSpPr txBox="1">
            <a:spLocks/>
          </p:cNvSpPr>
          <p:nvPr/>
        </p:nvSpPr>
        <p:spPr>
          <a:xfrm>
            <a:off x="3149950" y="2508308"/>
            <a:ext cx="5391439" cy="1917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b="0" dirty="0"/>
              <a:t>Leverage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/>
              <a:t>Repeating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/>
              <a:t>Status update</a:t>
            </a:r>
            <a:endParaRPr lang="en-GB" sz="1400" b="0" dirty="0"/>
          </a:p>
        </p:txBody>
      </p:sp>
    </p:spTree>
    <p:extLst>
      <p:ext uri="{BB962C8B-B14F-4D97-AF65-F5344CB8AC3E}">
        <p14:creationId xmlns:p14="http://schemas.microsoft.com/office/powerpoint/2010/main" val="92301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4592719" y="1977315"/>
            <a:ext cx="1365778" cy="1365777"/>
            <a:chOff x="4245556" y="2248259"/>
            <a:chExt cx="1720817" cy="1720816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4508133" y="2510836"/>
              <a:ext cx="1458240" cy="1458239"/>
            </a:xfrm>
            <a:custGeom>
              <a:avLst/>
              <a:gdLst>
                <a:gd name="T0" fmla="*/ 48 w 338"/>
                <a:gd name="T1" fmla="*/ 338 h 338"/>
                <a:gd name="T2" fmla="*/ 338 w 338"/>
                <a:gd name="T3" fmla="*/ 48 h 338"/>
                <a:gd name="T4" fmla="*/ 338 w 338"/>
                <a:gd name="T5" fmla="*/ 0 h 338"/>
                <a:gd name="T6" fmla="*/ 0 w 338"/>
                <a:gd name="T7" fmla="*/ 338 h 338"/>
                <a:gd name="T8" fmla="*/ 48 w 338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338">
                  <a:moveTo>
                    <a:pt x="48" y="338"/>
                  </a:moveTo>
                  <a:cubicBezTo>
                    <a:pt x="61" y="182"/>
                    <a:pt x="182" y="61"/>
                    <a:pt x="338" y="48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152" y="14"/>
                    <a:pt x="14" y="152"/>
                    <a:pt x="0" y="338"/>
                  </a:cubicBezTo>
                  <a:lnTo>
                    <a:pt x="48" y="33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4245556" y="2248259"/>
              <a:ext cx="1720817" cy="1720816"/>
            </a:xfrm>
            <a:custGeom>
              <a:avLst/>
              <a:gdLst>
                <a:gd name="T0" fmla="*/ 61 w 399"/>
                <a:gd name="T1" fmla="*/ 399 h 399"/>
                <a:gd name="T2" fmla="*/ 399 w 399"/>
                <a:gd name="T3" fmla="*/ 61 h 399"/>
                <a:gd name="T4" fmla="*/ 399 w 399"/>
                <a:gd name="T5" fmla="*/ 0 h 399"/>
                <a:gd name="T6" fmla="*/ 0 w 399"/>
                <a:gd name="T7" fmla="*/ 399 h 399"/>
                <a:gd name="T8" fmla="*/ 61 w 399"/>
                <a:gd name="T9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399">
                  <a:moveTo>
                    <a:pt x="61" y="399"/>
                  </a:moveTo>
                  <a:cubicBezTo>
                    <a:pt x="76" y="219"/>
                    <a:pt x="219" y="76"/>
                    <a:pt x="399" y="61"/>
                  </a:cubicBezTo>
                  <a:cubicBezTo>
                    <a:pt x="399" y="0"/>
                    <a:pt x="399" y="0"/>
                    <a:pt x="399" y="0"/>
                  </a:cubicBezTo>
                  <a:cubicBezTo>
                    <a:pt x="186" y="15"/>
                    <a:pt x="15" y="186"/>
                    <a:pt x="0" y="399"/>
                  </a:cubicBezTo>
                  <a:lnTo>
                    <a:pt x="61" y="3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5" name="Group 13"/>
          <p:cNvGrpSpPr/>
          <p:nvPr/>
        </p:nvGrpSpPr>
        <p:grpSpPr>
          <a:xfrm>
            <a:off x="6174341" y="1977315"/>
            <a:ext cx="1365778" cy="1365777"/>
            <a:chOff x="6238327" y="2248259"/>
            <a:chExt cx="1720817" cy="1720816"/>
          </a:xfrm>
        </p:grpSpPr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6238327" y="2489736"/>
              <a:ext cx="1482857" cy="1479339"/>
            </a:xfrm>
            <a:custGeom>
              <a:avLst/>
              <a:gdLst>
                <a:gd name="T0" fmla="*/ 3 w 344"/>
                <a:gd name="T1" fmla="*/ 53 h 343"/>
                <a:gd name="T2" fmla="*/ 290 w 344"/>
                <a:gd name="T3" fmla="*/ 343 h 343"/>
                <a:gd name="T4" fmla="*/ 344 w 344"/>
                <a:gd name="T5" fmla="*/ 343 h 343"/>
                <a:gd name="T6" fmla="*/ 0 w 344"/>
                <a:gd name="T7" fmla="*/ 0 h 343"/>
                <a:gd name="T8" fmla="*/ 3 w 344"/>
                <a:gd name="T9" fmla="*/ 5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343">
                  <a:moveTo>
                    <a:pt x="3" y="53"/>
                  </a:moveTo>
                  <a:cubicBezTo>
                    <a:pt x="159" y="67"/>
                    <a:pt x="277" y="187"/>
                    <a:pt x="290" y="343"/>
                  </a:cubicBezTo>
                  <a:cubicBezTo>
                    <a:pt x="344" y="343"/>
                    <a:pt x="344" y="343"/>
                    <a:pt x="344" y="343"/>
                  </a:cubicBezTo>
                  <a:cubicBezTo>
                    <a:pt x="330" y="157"/>
                    <a:pt x="186" y="13"/>
                    <a:pt x="0" y="0"/>
                  </a:cubicBezTo>
                  <a:lnTo>
                    <a:pt x="3" y="5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6238327" y="2248259"/>
              <a:ext cx="1720817" cy="1720816"/>
            </a:xfrm>
            <a:custGeom>
              <a:avLst/>
              <a:gdLst>
                <a:gd name="T0" fmla="*/ 0 w 399"/>
                <a:gd name="T1" fmla="*/ 61 h 399"/>
                <a:gd name="T2" fmla="*/ 338 w 399"/>
                <a:gd name="T3" fmla="*/ 399 h 399"/>
                <a:gd name="T4" fmla="*/ 399 w 399"/>
                <a:gd name="T5" fmla="*/ 399 h 399"/>
                <a:gd name="T6" fmla="*/ 0 w 399"/>
                <a:gd name="T7" fmla="*/ 0 h 399"/>
                <a:gd name="T8" fmla="*/ 0 w 399"/>
                <a:gd name="T9" fmla="*/ 6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399">
                  <a:moveTo>
                    <a:pt x="0" y="61"/>
                  </a:moveTo>
                  <a:cubicBezTo>
                    <a:pt x="180" y="76"/>
                    <a:pt x="323" y="219"/>
                    <a:pt x="338" y="399"/>
                  </a:cubicBezTo>
                  <a:cubicBezTo>
                    <a:pt x="399" y="399"/>
                    <a:pt x="399" y="399"/>
                    <a:pt x="399" y="399"/>
                  </a:cubicBezTo>
                  <a:cubicBezTo>
                    <a:pt x="384" y="186"/>
                    <a:pt x="213" y="15"/>
                    <a:pt x="0" y="0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8" name="Group 16"/>
          <p:cNvGrpSpPr/>
          <p:nvPr/>
        </p:nvGrpSpPr>
        <p:grpSpPr>
          <a:xfrm>
            <a:off x="4592719" y="3558008"/>
            <a:ext cx="1365778" cy="1366708"/>
            <a:chOff x="4245556" y="4239858"/>
            <a:chExt cx="1720817" cy="1721989"/>
          </a:xfrm>
        </p:grpSpPr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508133" y="4239858"/>
              <a:ext cx="1458240" cy="1458239"/>
            </a:xfrm>
            <a:custGeom>
              <a:avLst/>
              <a:gdLst>
                <a:gd name="T0" fmla="*/ 338 w 338"/>
                <a:gd name="T1" fmla="*/ 283 h 338"/>
                <a:gd name="T2" fmla="*/ 55 w 338"/>
                <a:gd name="T3" fmla="*/ 0 h 338"/>
                <a:gd name="T4" fmla="*/ 0 w 338"/>
                <a:gd name="T5" fmla="*/ 0 h 338"/>
                <a:gd name="T6" fmla="*/ 338 w 338"/>
                <a:gd name="T7" fmla="*/ 338 h 338"/>
                <a:gd name="T8" fmla="*/ 338 w 338"/>
                <a:gd name="T9" fmla="*/ 283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338">
                  <a:moveTo>
                    <a:pt x="338" y="283"/>
                  </a:moveTo>
                  <a:cubicBezTo>
                    <a:pt x="185" y="270"/>
                    <a:pt x="68" y="153"/>
                    <a:pt x="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182"/>
                    <a:pt x="156" y="325"/>
                    <a:pt x="338" y="338"/>
                  </a:cubicBezTo>
                  <a:lnTo>
                    <a:pt x="338" y="28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4245556" y="4239858"/>
              <a:ext cx="1720817" cy="1721989"/>
            </a:xfrm>
            <a:custGeom>
              <a:avLst/>
              <a:gdLst>
                <a:gd name="T0" fmla="*/ 399 w 399"/>
                <a:gd name="T1" fmla="*/ 338 h 399"/>
                <a:gd name="T2" fmla="*/ 61 w 399"/>
                <a:gd name="T3" fmla="*/ 0 h 399"/>
                <a:gd name="T4" fmla="*/ 0 w 399"/>
                <a:gd name="T5" fmla="*/ 0 h 399"/>
                <a:gd name="T6" fmla="*/ 399 w 399"/>
                <a:gd name="T7" fmla="*/ 399 h 399"/>
                <a:gd name="T8" fmla="*/ 399 w 399"/>
                <a:gd name="T9" fmla="*/ 338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399">
                  <a:moveTo>
                    <a:pt x="399" y="338"/>
                  </a:moveTo>
                  <a:cubicBezTo>
                    <a:pt x="219" y="323"/>
                    <a:pt x="76" y="180"/>
                    <a:pt x="6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213"/>
                    <a:pt x="186" y="384"/>
                    <a:pt x="399" y="399"/>
                  </a:cubicBezTo>
                  <a:lnTo>
                    <a:pt x="399" y="3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11" name="Group 17"/>
          <p:cNvGrpSpPr/>
          <p:nvPr/>
        </p:nvGrpSpPr>
        <p:grpSpPr>
          <a:xfrm>
            <a:off x="6174341" y="3558008"/>
            <a:ext cx="1365778" cy="1366708"/>
            <a:chOff x="6238327" y="4239858"/>
            <a:chExt cx="1720817" cy="1721989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6238327" y="4239858"/>
              <a:ext cx="1457068" cy="1458239"/>
            </a:xfrm>
            <a:custGeom>
              <a:avLst/>
              <a:gdLst>
                <a:gd name="T0" fmla="*/ 287 w 338"/>
                <a:gd name="T1" fmla="*/ 0 h 338"/>
                <a:gd name="T2" fmla="*/ 0 w 338"/>
                <a:gd name="T3" fmla="*/ 286 h 338"/>
                <a:gd name="T4" fmla="*/ 0 w 338"/>
                <a:gd name="T5" fmla="*/ 338 h 338"/>
                <a:gd name="T6" fmla="*/ 338 w 338"/>
                <a:gd name="T7" fmla="*/ 0 h 338"/>
                <a:gd name="T8" fmla="*/ 287 w 338"/>
                <a:gd name="T9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338">
                  <a:moveTo>
                    <a:pt x="287" y="0"/>
                  </a:moveTo>
                  <a:cubicBezTo>
                    <a:pt x="273" y="157"/>
                    <a:pt x="157" y="273"/>
                    <a:pt x="0" y="286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186" y="324"/>
                    <a:pt x="324" y="186"/>
                    <a:pt x="338" y="0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6238327" y="4239858"/>
              <a:ext cx="1720817" cy="1721989"/>
            </a:xfrm>
            <a:custGeom>
              <a:avLst/>
              <a:gdLst>
                <a:gd name="T0" fmla="*/ 338 w 399"/>
                <a:gd name="T1" fmla="*/ 0 h 399"/>
                <a:gd name="T2" fmla="*/ 0 w 399"/>
                <a:gd name="T3" fmla="*/ 338 h 399"/>
                <a:gd name="T4" fmla="*/ 0 w 399"/>
                <a:gd name="T5" fmla="*/ 399 h 399"/>
                <a:gd name="T6" fmla="*/ 399 w 399"/>
                <a:gd name="T7" fmla="*/ 0 h 399"/>
                <a:gd name="T8" fmla="*/ 338 w 399"/>
                <a:gd name="T9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399">
                  <a:moveTo>
                    <a:pt x="338" y="0"/>
                  </a:moveTo>
                  <a:cubicBezTo>
                    <a:pt x="323" y="180"/>
                    <a:pt x="180" y="323"/>
                    <a:pt x="0" y="338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213" y="384"/>
                    <a:pt x="384" y="213"/>
                    <a:pt x="399" y="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4916486" y="2301083"/>
            <a:ext cx="2299865" cy="229986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defTabSz="725759" fontAlgn="base">
              <a:spcBef>
                <a:spcPct val="0"/>
              </a:spcBef>
              <a:spcAft>
                <a:spcPct val="0"/>
              </a:spcAft>
            </a:pPr>
            <a:endParaRPr lang="en-US" sz="1429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" name="Inhaltsplatzhalter 4"/>
          <p:cNvSpPr txBox="1">
            <a:spLocks/>
          </p:cNvSpPr>
          <p:nvPr/>
        </p:nvSpPr>
        <p:spPr>
          <a:xfrm>
            <a:off x="2038257" y="1654193"/>
            <a:ext cx="1832245" cy="76937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725543" fontAlgn="base">
              <a:lnSpc>
                <a:spcPct val="100000"/>
              </a:lnSpc>
              <a:spcAft>
                <a:spcPts val="952"/>
              </a:spcAft>
              <a:buNone/>
            </a:pPr>
            <a:r>
              <a:rPr lang="en-US" sz="1270" b="1" dirty="0">
                <a:solidFill>
                  <a:srgbClr val="226BAB"/>
                </a:solidFill>
                <a:latin typeface="Calibri"/>
              </a:rPr>
              <a:t>TITLE GOES HERE</a:t>
            </a:r>
            <a:br>
              <a:rPr lang="en-US" sz="1270" b="1" dirty="0">
                <a:solidFill>
                  <a:srgbClr val="226BAB"/>
                </a:solidFill>
                <a:latin typeface="Calibri"/>
              </a:rPr>
            </a:br>
            <a:br>
              <a:rPr lang="en-US" sz="1111" b="1" dirty="0">
                <a:solidFill>
                  <a:srgbClr val="FFFFFF">
                    <a:lumMod val="50000"/>
                  </a:srgbClr>
                </a:solidFill>
                <a:latin typeface="Calibri"/>
              </a:rPr>
            </a:br>
            <a:r>
              <a:rPr lang="en-US" sz="873" dirty="0">
                <a:solidFill>
                  <a:srgbClr val="FFFFFF">
                    <a:lumMod val="50000"/>
                  </a:srgbClr>
                </a:solidFill>
                <a:latin typeface="Calibri"/>
              </a:rPr>
              <a:t>This is a sample text. You simply add your own text and description here. This text is fully editable. </a:t>
            </a:r>
          </a:p>
        </p:txBody>
      </p:sp>
      <p:sp>
        <p:nvSpPr>
          <p:cNvPr id="16" name="Inhaltsplatzhalter 4"/>
          <p:cNvSpPr txBox="1">
            <a:spLocks/>
          </p:cNvSpPr>
          <p:nvPr/>
        </p:nvSpPr>
        <p:spPr>
          <a:xfrm>
            <a:off x="2038257" y="4431267"/>
            <a:ext cx="1832245" cy="76937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725543" fontAlgn="base">
              <a:lnSpc>
                <a:spcPct val="100000"/>
              </a:lnSpc>
              <a:spcAft>
                <a:spcPts val="952"/>
              </a:spcAft>
              <a:buNone/>
            </a:pPr>
            <a:r>
              <a:rPr lang="en-US" sz="1270" b="1" dirty="0">
                <a:solidFill>
                  <a:srgbClr val="EE852A"/>
                </a:solidFill>
                <a:latin typeface="Calibri"/>
              </a:rPr>
              <a:t>TITLE GOES HERE</a:t>
            </a:r>
            <a:br>
              <a:rPr lang="en-US" sz="1270" b="1" dirty="0">
                <a:solidFill>
                  <a:srgbClr val="EE852A"/>
                </a:solidFill>
                <a:latin typeface="Calibri"/>
              </a:rPr>
            </a:br>
            <a:br>
              <a:rPr lang="en-US" sz="1111" b="1" dirty="0">
                <a:solidFill>
                  <a:srgbClr val="EE852A"/>
                </a:solidFill>
                <a:latin typeface="Calibri"/>
              </a:rPr>
            </a:br>
            <a:r>
              <a:rPr lang="en-US" sz="873" dirty="0">
                <a:solidFill>
                  <a:srgbClr val="FFFFFF">
                    <a:lumMod val="50000"/>
                  </a:srgbClr>
                </a:solidFill>
                <a:latin typeface="Calibri"/>
              </a:rPr>
              <a:t>This is a sample text. You simply add your own text and description here. This text is fully editable. </a:t>
            </a:r>
          </a:p>
        </p:txBody>
      </p:sp>
      <p:grpSp>
        <p:nvGrpSpPr>
          <p:cNvPr id="17" name="Group 23"/>
          <p:cNvGrpSpPr/>
          <p:nvPr/>
        </p:nvGrpSpPr>
        <p:grpSpPr>
          <a:xfrm>
            <a:off x="4005406" y="2067709"/>
            <a:ext cx="795715" cy="378622"/>
            <a:chOff x="3505569" y="2369185"/>
            <a:chExt cx="1002564" cy="477046"/>
          </a:xfrm>
        </p:grpSpPr>
        <p:cxnSp>
          <p:nvCxnSpPr>
            <p:cNvPr id="18" name="Straight Connector 19"/>
            <p:cNvCxnSpPr/>
            <p:nvPr/>
          </p:nvCxnSpPr>
          <p:spPr>
            <a:xfrm flipH="1" flipV="1">
              <a:off x="4031087" y="2369185"/>
              <a:ext cx="477046" cy="477046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21"/>
            <p:cNvCxnSpPr/>
            <p:nvPr/>
          </p:nvCxnSpPr>
          <p:spPr>
            <a:xfrm flipH="1">
              <a:off x="3505569" y="2369185"/>
              <a:ext cx="525518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24"/>
          <p:cNvGrpSpPr/>
          <p:nvPr/>
        </p:nvGrpSpPr>
        <p:grpSpPr>
          <a:xfrm flipV="1">
            <a:off x="4005406" y="4466961"/>
            <a:ext cx="795715" cy="378622"/>
            <a:chOff x="3505569" y="2369185"/>
            <a:chExt cx="1002564" cy="477046"/>
          </a:xfrm>
        </p:grpSpPr>
        <p:cxnSp>
          <p:nvCxnSpPr>
            <p:cNvPr id="21" name="Straight Connector 25"/>
            <p:cNvCxnSpPr/>
            <p:nvPr/>
          </p:nvCxnSpPr>
          <p:spPr>
            <a:xfrm flipH="1" flipV="1">
              <a:off x="4031087" y="2369185"/>
              <a:ext cx="477046" cy="477046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6"/>
            <p:cNvCxnSpPr/>
            <p:nvPr/>
          </p:nvCxnSpPr>
          <p:spPr>
            <a:xfrm flipH="1" flipV="1">
              <a:off x="3505569" y="2369185"/>
              <a:ext cx="525518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43"/>
          <p:cNvGrpSpPr/>
          <p:nvPr/>
        </p:nvGrpSpPr>
        <p:grpSpPr>
          <a:xfrm flipH="1">
            <a:off x="7307207" y="2067709"/>
            <a:ext cx="795715" cy="378622"/>
            <a:chOff x="3505569" y="2369185"/>
            <a:chExt cx="1002564" cy="477046"/>
          </a:xfrm>
        </p:grpSpPr>
        <p:cxnSp>
          <p:nvCxnSpPr>
            <p:cNvPr id="24" name="Straight Connector 47"/>
            <p:cNvCxnSpPr/>
            <p:nvPr/>
          </p:nvCxnSpPr>
          <p:spPr>
            <a:xfrm flipH="1" flipV="1">
              <a:off x="4031087" y="2369185"/>
              <a:ext cx="477046" cy="477046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48"/>
            <p:cNvCxnSpPr/>
            <p:nvPr/>
          </p:nvCxnSpPr>
          <p:spPr>
            <a:xfrm flipH="1">
              <a:off x="3505569" y="2369185"/>
              <a:ext cx="525518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44"/>
          <p:cNvGrpSpPr/>
          <p:nvPr/>
        </p:nvGrpSpPr>
        <p:grpSpPr>
          <a:xfrm flipH="1" flipV="1">
            <a:off x="7307207" y="4466961"/>
            <a:ext cx="795715" cy="378622"/>
            <a:chOff x="3505569" y="2369185"/>
            <a:chExt cx="1002564" cy="477046"/>
          </a:xfrm>
        </p:grpSpPr>
        <p:cxnSp>
          <p:nvCxnSpPr>
            <p:cNvPr id="27" name="Straight Connector 45"/>
            <p:cNvCxnSpPr/>
            <p:nvPr/>
          </p:nvCxnSpPr>
          <p:spPr>
            <a:xfrm flipH="1" flipV="1">
              <a:off x="4031087" y="2369185"/>
              <a:ext cx="477046" cy="477046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46"/>
            <p:cNvCxnSpPr/>
            <p:nvPr/>
          </p:nvCxnSpPr>
          <p:spPr>
            <a:xfrm flipH="1" flipV="1">
              <a:off x="3505569" y="2369185"/>
              <a:ext cx="525518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Inhaltsplatzhalter 4"/>
          <p:cNvSpPr txBox="1">
            <a:spLocks/>
          </p:cNvSpPr>
          <p:nvPr/>
        </p:nvSpPr>
        <p:spPr>
          <a:xfrm flipH="1">
            <a:off x="8248632" y="1665358"/>
            <a:ext cx="1832245" cy="76937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25543" fontAlgn="base">
              <a:lnSpc>
                <a:spcPct val="100000"/>
              </a:lnSpc>
              <a:spcAft>
                <a:spcPts val="952"/>
              </a:spcAft>
              <a:buNone/>
            </a:pPr>
            <a:r>
              <a:rPr lang="en-US" sz="1270" b="1" dirty="0">
                <a:solidFill>
                  <a:srgbClr val="2E9273"/>
                </a:solidFill>
                <a:latin typeface="Calibri"/>
              </a:rPr>
              <a:t>TITLE GOES HERE</a:t>
            </a:r>
            <a:br>
              <a:rPr lang="en-US" sz="1270" b="1" dirty="0">
                <a:solidFill>
                  <a:srgbClr val="226BAB"/>
                </a:solidFill>
                <a:latin typeface="Calibri"/>
              </a:rPr>
            </a:br>
            <a:br>
              <a:rPr lang="en-US" sz="1111" b="1" dirty="0">
                <a:solidFill>
                  <a:srgbClr val="FFFFFF">
                    <a:lumMod val="50000"/>
                  </a:srgbClr>
                </a:solidFill>
                <a:latin typeface="Calibri"/>
              </a:rPr>
            </a:br>
            <a:r>
              <a:rPr lang="en-US" sz="873" dirty="0">
                <a:solidFill>
                  <a:srgbClr val="FFFFFF">
                    <a:lumMod val="50000"/>
                  </a:srgbClr>
                </a:solidFill>
                <a:latin typeface="Calibri"/>
              </a:rPr>
              <a:t>This is a sample text. You simply add your own text and description here. This text is fully editable. </a:t>
            </a:r>
          </a:p>
        </p:txBody>
      </p:sp>
      <p:sp>
        <p:nvSpPr>
          <p:cNvPr id="30" name="Inhaltsplatzhalter 4"/>
          <p:cNvSpPr txBox="1">
            <a:spLocks/>
          </p:cNvSpPr>
          <p:nvPr/>
        </p:nvSpPr>
        <p:spPr>
          <a:xfrm flipH="1">
            <a:off x="8248632" y="4431267"/>
            <a:ext cx="1832245" cy="76937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25543" fontAlgn="base">
              <a:lnSpc>
                <a:spcPct val="100000"/>
              </a:lnSpc>
              <a:spcAft>
                <a:spcPts val="952"/>
              </a:spcAft>
              <a:buNone/>
            </a:pPr>
            <a:r>
              <a:rPr lang="en-US" sz="1270" b="1" dirty="0">
                <a:solidFill>
                  <a:srgbClr val="83AC3F"/>
                </a:solidFill>
                <a:latin typeface="Calibri"/>
              </a:rPr>
              <a:t>TITLE GOES HERE</a:t>
            </a:r>
            <a:br>
              <a:rPr lang="en-US" sz="1270" b="1" dirty="0">
                <a:solidFill>
                  <a:srgbClr val="226BAB"/>
                </a:solidFill>
                <a:latin typeface="Calibri"/>
              </a:rPr>
            </a:br>
            <a:br>
              <a:rPr lang="en-US" sz="1111" b="1" dirty="0">
                <a:solidFill>
                  <a:srgbClr val="FFFFFF">
                    <a:lumMod val="50000"/>
                  </a:srgbClr>
                </a:solidFill>
                <a:latin typeface="Calibri"/>
              </a:rPr>
            </a:br>
            <a:r>
              <a:rPr lang="en-US" sz="873" dirty="0">
                <a:solidFill>
                  <a:srgbClr val="FFFFFF">
                    <a:lumMod val="50000"/>
                  </a:srgbClr>
                </a:solidFill>
                <a:latin typeface="Calibri"/>
              </a:rPr>
              <a:t>This is a sample text. You simply add your own text and description here. This text is fully editable. </a:t>
            </a:r>
          </a:p>
        </p:txBody>
      </p:sp>
      <p:grpSp>
        <p:nvGrpSpPr>
          <p:cNvPr id="31" name="Group 54"/>
          <p:cNvGrpSpPr/>
          <p:nvPr/>
        </p:nvGrpSpPr>
        <p:grpSpPr>
          <a:xfrm>
            <a:off x="5684070" y="3004942"/>
            <a:ext cx="764698" cy="892145"/>
            <a:chOff x="10063163" y="1916113"/>
            <a:chExt cx="476250" cy="555625"/>
          </a:xfrm>
          <a:solidFill>
            <a:schemeClr val="bg1">
              <a:lumMod val="65000"/>
            </a:schemeClr>
          </a:solidFill>
        </p:grpSpPr>
        <p:sp>
          <p:nvSpPr>
            <p:cNvPr id="32" name="Freeform 14"/>
            <p:cNvSpPr>
              <a:spLocks noEditPoints="1"/>
            </p:cNvSpPr>
            <p:nvPr/>
          </p:nvSpPr>
          <p:spPr bwMode="auto">
            <a:xfrm>
              <a:off x="10063163" y="1916113"/>
              <a:ext cx="476250" cy="555625"/>
            </a:xfrm>
            <a:custGeom>
              <a:avLst/>
              <a:gdLst>
                <a:gd name="T0" fmla="*/ 670 w 2997"/>
                <a:gd name="T1" fmla="*/ 3206 h 3500"/>
                <a:gd name="T2" fmla="*/ 2327 w 2997"/>
                <a:gd name="T3" fmla="*/ 3186 h 3500"/>
                <a:gd name="T4" fmla="*/ 1060 w 2997"/>
                <a:gd name="T5" fmla="*/ 2694 h 3500"/>
                <a:gd name="T6" fmla="*/ 1546 w 2997"/>
                <a:gd name="T7" fmla="*/ 2186 h 3500"/>
                <a:gd name="T8" fmla="*/ 1389 w 2997"/>
                <a:gd name="T9" fmla="*/ 2326 h 3500"/>
                <a:gd name="T10" fmla="*/ 1733 w 2997"/>
                <a:gd name="T11" fmla="*/ 2532 h 3500"/>
                <a:gd name="T12" fmla="*/ 1597 w 2997"/>
                <a:gd name="T13" fmla="*/ 2237 h 3500"/>
                <a:gd name="T14" fmla="*/ 2477 w 2997"/>
                <a:gd name="T15" fmla="*/ 903 h 3500"/>
                <a:gd name="T16" fmla="*/ 2578 w 2997"/>
                <a:gd name="T17" fmla="*/ 1066 h 3500"/>
                <a:gd name="T18" fmla="*/ 2798 w 2997"/>
                <a:gd name="T19" fmla="*/ 665 h 3500"/>
                <a:gd name="T20" fmla="*/ 2813 w 2997"/>
                <a:gd name="T21" fmla="*/ 442 h 3500"/>
                <a:gd name="T22" fmla="*/ 253 w 2997"/>
                <a:gd name="T23" fmla="*/ 410 h 3500"/>
                <a:gd name="T24" fmla="*/ 165 w 2997"/>
                <a:gd name="T25" fmla="*/ 476 h 3500"/>
                <a:gd name="T26" fmla="*/ 254 w 2997"/>
                <a:gd name="T27" fmla="*/ 808 h 3500"/>
                <a:gd name="T28" fmla="*/ 525 w 2997"/>
                <a:gd name="T29" fmla="*/ 1176 h 3500"/>
                <a:gd name="T30" fmla="*/ 500 w 2997"/>
                <a:gd name="T31" fmla="*/ 676 h 3500"/>
                <a:gd name="T32" fmla="*/ 663 w 2997"/>
                <a:gd name="T33" fmla="*/ 164 h 3500"/>
                <a:gd name="T34" fmla="*/ 680 w 2997"/>
                <a:gd name="T35" fmla="*/ 879 h 3500"/>
                <a:gd name="T36" fmla="*/ 835 w 2997"/>
                <a:gd name="T37" fmla="*/ 1451 h 3500"/>
                <a:gd name="T38" fmla="*/ 1108 w 2997"/>
                <a:gd name="T39" fmla="*/ 1855 h 3500"/>
                <a:gd name="T40" fmla="*/ 1440 w 2997"/>
                <a:gd name="T41" fmla="*/ 2023 h 3500"/>
                <a:gd name="T42" fmla="*/ 1784 w 2997"/>
                <a:gd name="T43" fmla="*/ 1938 h 3500"/>
                <a:gd name="T44" fmla="*/ 2079 w 2997"/>
                <a:gd name="T45" fmla="*/ 1612 h 3500"/>
                <a:gd name="T46" fmla="*/ 2282 w 2997"/>
                <a:gd name="T47" fmla="*/ 1082 h 3500"/>
                <a:gd name="T48" fmla="*/ 2337 w 2997"/>
                <a:gd name="T49" fmla="*/ 172 h 3500"/>
                <a:gd name="T50" fmla="*/ 669 w 2997"/>
                <a:gd name="T51" fmla="*/ 0 h 3500"/>
                <a:gd name="T52" fmla="*/ 2459 w 2997"/>
                <a:gd name="T53" fmla="*/ 62 h 3500"/>
                <a:gd name="T54" fmla="*/ 2743 w 2997"/>
                <a:gd name="T55" fmla="*/ 248 h 3500"/>
                <a:gd name="T56" fmla="*/ 2937 w 2997"/>
                <a:gd name="T57" fmla="*/ 337 h 3500"/>
                <a:gd name="T58" fmla="*/ 2994 w 2997"/>
                <a:gd name="T59" fmla="*/ 540 h 3500"/>
                <a:gd name="T60" fmla="*/ 2815 w 2997"/>
                <a:gd name="T61" fmla="*/ 1014 h 3500"/>
                <a:gd name="T62" fmla="*/ 2473 w 2997"/>
                <a:gd name="T63" fmla="*/ 1384 h 3500"/>
                <a:gd name="T64" fmla="*/ 2175 w 2997"/>
                <a:gd name="T65" fmla="*/ 1765 h 3500"/>
                <a:gd name="T66" fmla="*/ 1872 w 2997"/>
                <a:gd name="T67" fmla="*/ 2073 h 3500"/>
                <a:gd name="T68" fmla="*/ 1781 w 2997"/>
                <a:gd name="T69" fmla="*/ 2310 h 3500"/>
                <a:gd name="T70" fmla="*/ 1956 w 2997"/>
                <a:gd name="T71" fmla="*/ 2502 h 3500"/>
                <a:gd name="T72" fmla="*/ 2094 w 2997"/>
                <a:gd name="T73" fmla="*/ 2571 h 3500"/>
                <a:gd name="T74" fmla="*/ 2333 w 2997"/>
                <a:gd name="T75" fmla="*/ 2996 h 3500"/>
                <a:gd name="T76" fmla="*/ 2487 w 2997"/>
                <a:gd name="T77" fmla="*/ 3150 h 3500"/>
                <a:gd name="T78" fmla="*/ 2475 w 2997"/>
                <a:gd name="T79" fmla="*/ 3477 h 3500"/>
                <a:gd name="T80" fmla="*/ 546 w 2997"/>
                <a:gd name="T81" fmla="*/ 3489 h 3500"/>
                <a:gd name="T82" fmla="*/ 509 w 2997"/>
                <a:gd name="T83" fmla="*/ 3188 h 3500"/>
                <a:gd name="T84" fmla="*/ 637 w 2997"/>
                <a:gd name="T85" fmla="*/ 3011 h 3500"/>
                <a:gd name="T86" fmla="*/ 902 w 2997"/>
                <a:gd name="T87" fmla="*/ 2590 h 3500"/>
                <a:gd name="T88" fmla="*/ 1006 w 2997"/>
                <a:gd name="T89" fmla="*/ 2521 h 3500"/>
                <a:gd name="T90" fmla="*/ 1204 w 2997"/>
                <a:gd name="T91" fmla="*/ 2351 h 3500"/>
                <a:gd name="T92" fmla="*/ 1189 w 2997"/>
                <a:gd name="T93" fmla="*/ 2111 h 3500"/>
                <a:gd name="T94" fmla="*/ 870 w 2997"/>
                <a:gd name="T95" fmla="*/ 1831 h 3500"/>
                <a:gd name="T96" fmla="*/ 595 w 2997"/>
                <a:gd name="T97" fmla="*/ 1432 h 3500"/>
                <a:gd name="T98" fmla="*/ 228 w 2997"/>
                <a:gd name="T99" fmla="*/ 1084 h 3500"/>
                <a:gd name="T100" fmla="*/ 20 w 2997"/>
                <a:gd name="T101" fmla="*/ 624 h 3500"/>
                <a:gd name="T102" fmla="*/ 38 w 2997"/>
                <a:gd name="T103" fmla="*/ 367 h 3500"/>
                <a:gd name="T104" fmla="*/ 216 w 2997"/>
                <a:gd name="T105" fmla="*/ 251 h 3500"/>
                <a:gd name="T106" fmla="*/ 522 w 2997"/>
                <a:gd name="T107" fmla="*/ 85 h 3500"/>
                <a:gd name="T108" fmla="*/ 669 w 2997"/>
                <a:gd name="T109" fmla="*/ 0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97" h="3500">
                  <a:moveTo>
                    <a:pt x="749" y="3146"/>
                  </a:moveTo>
                  <a:lnTo>
                    <a:pt x="727" y="3149"/>
                  </a:lnTo>
                  <a:lnTo>
                    <a:pt x="707" y="3157"/>
                  </a:lnTo>
                  <a:lnTo>
                    <a:pt x="691" y="3170"/>
                  </a:lnTo>
                  <a:lnTo>
                    <a:pt x="679" y="3186"/>
                  </a:lnTo>
                  <a:lnTo>
                    <a:pt x="670" y="3206"/>
                  </a:lnTo>
                  <a:lnTo>
                    <a:pt x="668" y="3227"/>
                  </a:lnTo>
                  <a:lnTo>
                    <a:pt x="668" y="3338"/>
                  </a:lnTo>
                  <a:lnTo>
                    <a:pt x="2337" y="3338"/>
                  </a:lnTo>
                  <a:lnTo>
                    <a:pt x="2337" y="3227"/>
                  </a:lnTo>
                  <a:lnTo>
                    <a:pt x="2334" y="3206"/>
                  </a:lnTo>
                  <a:lnTo>
                    <a:pt x="2327" y="3186"/>
                  </a:lnTo>
                  <a:lnTo>
                    <a:pt x="2314" y="3170"/>
                  </a:lnTo>
                  <a:lnTo>
                    <a:pt x="2297" y="3157"/>
                  </a:lnTo>
                  <a:lnTo>
                    <a:pt x="2278" y="3149"/>
                  </a:lnTo>
                  <a:lnTo>
                    <a:pt x="2257" y="3146"/>
                  </a:lnTo>
                  <a:lnTo>
                    <a:pt x="749" y="3146"/>
                  </a:lnTo>
                  <a:close/>
                  <a:moveTo>
                    <a:pt x="1060" y="2694"/>
                  </a:moveTo>
                  <a:lnTo>
                    <a:pt x="1060" y="2985"/>
                  </a:lnTo>
                  <a:lnTo>
                    <a:pt x="1944" y="2985"/>
                  </a:lnTo>
                  <a:lnTo>
                    <a:pt x="1944" y="2694"/>
                  </a:lnTo>
                  <a:lnTo>
                    <a:pt x="1060" y="2694"/>
                  </a:lnTo>
                  <a:close/>
                  <a:moveTo>
                    <a:pt x="1593" y="2181"/>
                  </a:moveTo>
                  <a:lnTo>
                    <a:pt x="1546" y="2186"/>
                  </a:lnTo>
                  <a:lnTo>
                    <a:pt x="1498" y="2188"/>
                  </a:lnTo>
                  <a:lnTo>
                    <a:pt x="1455" y="2187"/>
                  </a:lnTo>
                  <a:lnTo>
                    <a:pt x="1411" y="2182"/>
                  </a:lnTo>
                  <a:lnTo>
                    <a:pt x="1408" y="2230"/>
                  </a:lnTo>
                  <a:lnTo>
                    <a:pt x="1401" y="2279"/>
                  </a:lnTo>
                  <a:lnTo>
                    <a:pt x="1389" y="2326"/>
                  </a:lnTo>
                  <a:lnTo>
                    <a:pt x="1373" y="2373"/>
                  </a:lnTo>
                  <a:lnTo>
                    <a:pt x="1353" y="2417"/>
                  </a:lnTo>
                  <a:lnTo>
                    <a:pt x="1328" y="2460"/>
                  </a:lnTo>
                  <a:lnTo>
                    <a:pt x="1302" y="2497"/>
                  </a:lnTo>
                  <a:lnTo>
                    <a:pt x="1274" y="2532"/>
                  </a:lnTo>
                  <a:lnTo>
                    <a:pt x="1733" y="2532"/>
                  </a:lnTo>
                  <a:lnTo>
                    <a:pt x="1698" y="2489"/>
                  </a:lnTo>
                  <a:lnTo>
                    <a:pt x="1667" y="2444"/>
                  </a:lnTo>
                  <a:lnTo>
                    <a:pt x="1643" y="2395"/>
                  </a:lnTo>
                  <a:lnTo>
                    <a:pt x="1621" y="2344"/>
                  </a:lnTo>
                  <a:lnTo>
                    <a:pt x="1607" y="2291"/>
                  </a:lnTo>
                  <a:lnTo>
                    <a:pt x="1597" y="2237"/>
                  </a:lnTo>
                  <a:lnTo>
                    <a:pt x="1593" y="2181"/>
                  </a:lnTo>
                  <a:close/>
                  <a:moveTo>
                    <a:pt x="2499" y="410"/>
                  </a:moveTo>
                  <a:lnTo>
                    <a:pt x="2499" y="559"/>
                  </a:lnTo>
                  <a:lnTo>
                    <a:pt x="2496" y="676"/>
                  </a:lnTo>
                  <a:lnTo>
                    <a:pt x="2490" y="790"/>
                  </a:lnTo>
                  <a:lnTo>
                    <a:pt x="2477" y="903"/>
                  </a:lnTo>
                  <a:lnTo>
                    <a:pt x="2460" y="1013"/>
                  </a:lnTo>
                  <a:lnTo>
                    <a:pt x="2439" y="1121"/>
                  </a:lnTo>
                  <a:lnTo>
                    <a:pt x="2412" y="1226"/>
                  </a:lnTo>
                  <a:lnTo>
                    <a:pt x="2472" y="1176"/>
                  </a:lnTo>
                  <a:lnTo>
                    <a:pt x="2527" y="1123"/>
                  </a:lnTo>
                  <a:lnTo>
                    <a:pt x="2578" y="1066"/>
                  </a:lnTo>
                  <a:lnTo>
                    <a:pt x="2626" y="1005"/>
                  </a:lnTo>
                  <a:lnTo>
                    <a:pt x="2669" y="943"/>
                  </a:lnTo>
                  <a:lnTo>
                    <a:pt x="2708" y="877"/>
                  </a:lnTo>
                  <a:lnTo>
                    <a:pt x="2743" y="808"/>
                  </a:lnTo>
                  <a:lnTo>
                    <a:pt x="2773" y="737"/>
                  </a:lnTo>
                  <a:lnTo>
                    <a:pt x="2798" y="665"/>
                  </a:lnTo>
                  <a:lnTo>
                    <a:pt x="2819" y="590"/>
                  </a:lnTo>
                  <a:lnTo>
                    <a:pt x="2833" y="514"/>
                  </a:lnTo>
                  <a:lnTo>
                    <a:pt x="2835" y="494"/>
                  </a:lnTo>
                  <a:lnTo>
                    <a:pt x="2831" y="476"/>
                  </a:lnTo>
                  <a:lnTo>
                    <a:pt x="2825" y="458"/>
                  </a:lnTo>
                  <a:lnTo>
                    <a:pt x="2813" y="442"/>
                  </a:lnTo>
                  <a:lnTo>
                    <a:pt x="2800" y="428"/>
                  </a:lnTo>
                  <a:lnTo>
                    <a:pt x="2783" y="419"/>
                  </a:lnTo>
                  <a:lnTo>
                    <a:pt x="2763" y="413"/>
                  </a:lnTo>
                  <a:lnTo>
                    <a:pt x="2743" y="410"/>
                  </a:lnTo>
                  <a:lnTo>
                    <a:pt x="2499" y="410"/>
                  </a:lnTo>
                  <a:close/>
                  <a:moveTo>
                    <a:pt x="253" y="410"/>
                  </a:moveTo>
                  <a:lnTo>
                    <a:pt x="233" y="413"/>
                  </a:lnTo>
                  <a:lnTo>
                    <a:pt x="215" y="419"/>
                  </a:lnTo>
                  <a:lnTo>
                    <a:pt x="198" y="428"/>
                  </a:lnTo>
                  <a:lnTo>
                    <a:pt x="183" y="442"/>
                  </a:lnTo>
                  <a:lnTo>
                    <a:pt x="173" y="458"/>
                  </a:lnTo>
                  <a:lnTo>
                    <a:pt x="165" y="476"/>
                  </a:lnTo>
                  <a:lnTo>
                    <a:pt x="162" y="494"/>
                  </a:lnTo>
                  <a:lnTo>
                    <a:pt x="163" y="514"/>
                  </a:lnTo>
                  <a:lnTo>
                    <a:pt x="178" y="590"/>
                  </a:lnTo>
                  <a:lnTo>
                    <a:pt x="198" y="665"/>
                  </a:lnTo>
                  <a:lnTo>
                    <a:pt x="224" y="737"/>
                  </a:lnTo>
                  <a:lnTo>
                    <a:pt x="254" y="808"/>
                  </a:lnTo>
                  <a:lnTo>
                    <a:pt x="288" y="877"/>
                  </a:lnTo>
                  <a:lnTo>
                    <a:pt x="328" y="943"/>
                  </a:lnTo>
                  <a:lnTo>
                    <a:pt x="371" y="1005"/>
                  </a:lnTo>
                  <a:lnTo>
                    <a:pt x="419" y="1066"/>
                  </a:lnTo>
                  <a:lnTo>
                    <a:pt x="470" y="1123"/>
                  </a:lnTo>
                  <a:lnTo>
                    <a:pt x="525" y="1176"/>
                  </a:lnTo>
                  <a:lnTo>
                    <a:pt x="584" y="1226"/>
                  </a:lnTo>
                  <a:lnTo>
                    <a:pt x="558" y="1121"/>
                  </a:lnTo>
                  <a:lnTo>
                    <a:pt x="537" y="1013"/>
                  </a:lnTo>
                  <a:lnTo>
                    <a:pt x="520" y="903"/>
                  </a:lnTo>
                  <a:lnTo>
                    <a:pt x="508" y="790"/>
                  </a:lnTo>
                  <a:lnTo>
                    <a:pt x="500" y="676"/>
                  </a:lnTo>
                  <a:lnTo>
                    <a:pt x="498" y="559"/>
                  </a:lnTo>
                  <a:lnTo>
                    <a:pt x="498" y="410"/>
                  </a:lnTo>
                  <a:lnTo>
                    <a:pt x="253" y="410"/>
                  </a:lnTo>
                  <a:close/>
                  <a:moveTo>
                    <a:pt x="669" y="162"/>
                  </a:moveTo>
                  <a:lnTo>
                    <a:pt x="666" y="162"/>
                  </a:lnTo>
                  <a:lnTo>
                    <a:pt x="663" y="164"/>
                  </a:lnTo>
                  <a:lnTo>
                    <a:pt x="661" y="168"/>
                  </a:lnTo>
                  <a:lnTo>
                    <a:pt x="660" y="172"/>
                  </a:lnTo>
                  <a:lnTo>
                    <a:pt x="660" y="559"/>
                  </a:lnTo>
                  <a:lnTo>
                    <a:pt x="662" y="667"/>
                  </a:lnTo>
                  <a:lnTo>
                    <a:pt x="669" y="774"/>
                  </a:lnTo>
                  <a:lnTo>
                    <a:pt x="680" y="879"/>
                  </a:lnTo>
                  <a:lnTo>
                    <a:pt x="696" y="981"/>
                  </a:lnTo>
                  <a:lnTo>
                    <a:pt x="715" y="1082"/>
                  </a:lnTo>
                  <a:lnTo>
                    <a:pt x="739" y="1178"/>
                  </a:lnTo>
                  <a:lnTo>
                    <a:pt x="767" y="1273"/>
                  </a:lnTo>
                  <a:lnTo>
                    <a:pt x="798" y="1364"/>
                  </a:lnTo>
                  <a:lnTo>
                    <a:pt x="835" y="1451"/>
                  </a:lnTo>
                  <a:lnTo>
                    <a:pt x="875" y="1534"/>
                  </a:lnTo>
                  <a:lnTo>
                    <a:pt x="918" y="1612"/>
                  </a:lnTo>
                  <a:lnTo>
                    <a:pt x="962" y="1682"/>
                  </a:lnTo>
                  <a:lnTo>
                    <a:pt x="1008" y="1746"/>
                  </a:lnTo>
                  <a:lnTo>
                    <a:pt x="1057" y="1803"/>
                  </a:lnTo>
                  <a:lnTo>
                    <a:pt x="1108" y="1855"/>
                  </a:lnTo>
                  <a:lnTo>
                    <a:pt x="1160" y="1900"/>
                  </a:lnTo>
                  <a:lnTo>
                    <a:pt x="1214" y="1938"/>
                  </a:lnTo>
                  <a:lnTo>
                    <a:pt x="1268" y="1970"/>
                  </a:lnTo>
                  <a:lnTo>
                    <a:pt x="1324" y="1994"/>
                  </a:lnTo>
                  <a:lnTo>
                    <a:pt x="1382" y="2012"/>
                  </a:lnTo>
                  <a:lnTo>
                    <a:pt x="1440" y="2023"/>
                  </a:lnTo>
                  <a:lnTo>
                    <a:pt x="1498" y="2026"/>
                  </a:lnTo>
                  <a:lnTo>
                    <a:pt x="1557" y="2023"/>
                  </a:lnTo>
                  <a:lnTo>
                    <a:pt x="1615" y="2012"/>
                  </a:lnTo>
                  <a:lnTo>
                    <a:pt x="1672" y="1994"/>
                  </a:lnTo>
                  <a:lnTo>
                    <a:pt x="1728" y="1970"/>
                  </a:lnTo>
                  <a:lnTo>
                    <a:pt x="1784" y="1938"/>
                  </a:lnTo>
                  <a:lnTo>
                    <a:pt x="1837" y="1900"/>
                  </a:lnTo>
                  <a:lnTo>
                    <a:pt x="1890" y="1855"/>
                  </a:lnTo>
                  <a:lnTo>
                    <a:pt x="1939" y="1803"/>
                  </a:lnTo>
                  <a:lnTo>
                    <a:pt x="1988" y="1746"/>
                  </a:lnTo>
                  <a:lnTo>
                    <a:pt x="2035" y="1682"/>
                  </a:lnTo>
                  <a:lnTo>
                    <a:pt x="2079" y="1612"/>
                  </a:lnTo>
                  <a:lnTo>
                    <a:pt x="2123" y="1534"/>
                  </a:lnTo>
                  <a:lnTo>
                    <a:pt x="2162" y="1451"/>
                  </a:lnTo>
                  <a:lnTo>
                    <a:pt x="2198" y="1364"/>
                  </a:lnTo>
                  <a:lnTo>
                    <a:pt x="2230" y="1273"/>
                  </a:lnTo>
                  <a:lnTo>
                    <a:pt x="2259" y="1178"/>
                  </a:lnTo>
                  <a:lnTo>
                    <a:pt x="2282" y="1082"/>
                  </a:lnTo>
                  <a:lnTo>
                    <a:pt x="2302" y="981"/>
                  </a:lnTo>
                  <a:lnTo>
                    <a:pt x="2317" y="879"/>
                  </a:lnTo>
                  <a:lnTo>
                    <a:pt x="2329" y="774"/>
                  </a:lnTo>
                  <a:lnTo>
                    <a:pt x="2335" y="667"/>
                  </a:lnTo>
                  <a:lnTo>
                    <a:pt x="2337" y="559"/>
                  </a:lnTo>
                  <a:lnTo>
                    <a:pt x="2337" y="172"/>
                  </a:lnTo>
                  <a:lnTo>
                    <a:pt x="2336" y="168"/>
                  </a:lnTo>
                  <a:lnTo>
                    <a:pt x="2334" y="164"/>
                  </a:lnTo>
                  <a:lnTo>
                    <a:pt x="2331" y="162"/>
                  </a:lnTo>
                  <a:lnTo>
                    <a:pt x="2328" y="162"/>
                  </a:lnTo>
                  <a:lnTo>
                    <a:pt x="669" y="162"/>
                  </a:lnTo>
                  <a:close/>
                  <a:moveTo>
                    <a:pt x="669" y="0"/>
                  </a:moveTo>
                  <a:lnTo>
                    <a:pt x="2328" y="0"/>
                  </a:lnTo>
                  <a:lnTo>
                    <a:pt x="2358" y="3"/>
                  </a:lnTo>
                  <a:lnTo>
                    <a:pt x="2387" y="11"/>
                  </a:lnTo>
                  <a:lnTo>
                    <a:pt x="2415" y="23"/>
                  </a:lnTo>
                  <a:lnTo>
                    <a:pt x="2438" y="40"/>
                  </a:lnTo>
                  <a:lnTo>
                    <a:pt x="2459" y="62"/>
                  </a:lnTo>
                  <a:lnTo>
                    <a:pt x="2476" y="85"/>
                  </a:lnTo>
                  <a:lnTo>
                    <a:pt x="2489" y="111"/>
                  </a:lnTo>
                  <a:lnTo>
                    <a:pt x="2496" y="141"/>
                  </a:lnTo>
                  <a:lnTo>
                    <a:pt x="2499" y="172"/>
                  </a:lnTo>
                  <a:lnTo>
                    <a:pt x="2499" y="248"/>
                  </a:lnTo>
                  <a:lnTo>
                    <a:pt x="2743" y="248"/>
                  </a:lnTo>
                  <a:lnTo>
                    <a:pt x="2780" y="251"/>
                  </a:lnTo>
                  <a:lnTo>
                    <a:pt x="2816" y="259"/>
                  </a:lnTo>
                  <a:lnTo>
                    <a:pt x="2850" y="272"/>
                  </a:lnTo>
                  <a:lnTo>
                    <a:pt x="2882" y="290"/>
                  </a:lnTo>
                  <a:lnTo>
                    <a:pt x="2911" y="311"/>
                  </a:lnTo>
                  <a:lnTo>
                    <a:pt x="2937" y="337"/>
                  </a:lnTo>
                  <a:lnTo>
                    <a:pt x="2959" y="367"/>
                  </a:lnTo>
                  <a:lnTo>
                    <a:pt x="2976" y="399"/>
                  </a:lnTo>
                  <a:lnTo>
                    <a:pt x="2987" y="433"/>
                  </a:lnTo>
                  <a:lnTo>
                    <a:pt x="2995" y="468"/>
                  </a:lnTo>
                  <a:lnTo>
                    <a:pt x="2997" y="504"/>
                  </a:lnTo>
                  <a:lnTo>
                    <a:pt x="2994" y="540"/>
                  </a:lnTo>
                  <a:lnTo>
                    <a:pt x="2977" y="624"/>
                  </a:lnTo>
                  <a:lnTo>
                    <a:pt x="2955" y="706"/>
                  </a:lnTo>
                  <a:lnTo>
                    <a:pt x="2928" y="787"/>
                  </a:lnTo>
                  <a:lnTo>
                    <a:pt x="2895" y="864"/>
                  </a:lnTo>
                  <a:lnTo>
                    <a:pt x="2858" y="941"/>
                  </a:lnTo>
                  <a:lnTo>
                    <a:pt x="2815" y="1014"/>
                  </a:lnTo>
                  <a:lnTo>
                    <a:pt x="2769" y="1084"/>
                  </a:lnTo>
                  <a:lnTo>
                    <a:pt x="2718" y="1152"/>
                  </a:lnTo>
                  <a:lnTo>
                    <a:pt x="2663" y="1215"/>
                  </a:lnTo>
                  <a:lnTo>
                    <a:pt x="2603" y="1276"/>
                  </a:lnTo>
                  <a:lnTo>
                    <a:pt x="2540" y="1332"/>
                  </a:lnTo>
                  <a:lnTo>
                    <a:pt x="2473" y="1384"/>
                  </a:lnTo>
                  <a:lnTo>
                    <a:pt x="2402" y="1432"/>
                  </a:lnTo>
                  <a:lnTo>
                    <a:pt x="2328" y="1475"/>
                  </a:lnTo>
                  <a:lnTo>
                    <a:pt x="2295" y="1552"/>
                  </a:lnTo>
                  <a:lnTo>
                    <a:pt x="2258" y="1625"/>
                  </a:lnTo>
                  <a:lnTo>
                    <a:pt x="2218" y="1695"/>
                  </a:lnTo>
                  <a:lnTo>
                    <a:pt x="2175" y="1765"/>
                  </a:lnTo>
                  <a:lnTo>
                    <a:pt x="2129" y="1828"/>
                  </a:lnTo>
                  <a:lnTo>
                    <a:pt x="2081" y="1888"/>
                  </a:lnTo>
                  <a:lnTo>
                    <a:pt x="2031" y="1942"/>
                  </a:lnTo>
                  <a:lnTo>
                    <a:pt x="1980" y="1992"/>
                  </a:lnTo>
                  <a:lnTo>
                    <a:pt x="1926" y="2035"/>
                  </a:lnTo>
                  <a:lnTo>
                    <a:pt x="1872" y="2073"/>
                  </a:lnTo>
                  <a:lnTo>
                    <a:pt x="1814" y="2106"/>
                  </a:lnTo>
                  <a:lnTo>
                    <a:pt x="1757" y="2134"/>
                  </a:lnTo>
                  <a:lnTo>
                    <a:pt x="1755" y="2180"/>
                  </a:lnTo>
                  <a:lnTo>
                    <a:pt x="1759" y="2225"/>
                  </a:lnTo>
                  <a:lnTo>
                    <a:pt x="1768" y="2269"/>
                  </a:lnTo>
                  <a:lnTo>
                    <a:pt x="1781" y="2310"/>
                  </a:lnTo>
                  <a:lnTo>
                    <a:pt x="1801" y="2350"/>
                  </a:lnTo>
                  <a:lnTo>
                    <a:pt x="1824" y="2387"/>
                  </a:lnTo>
                  <a:lnTo>
                    <a:pt x="1851" y="2421"/>
                  </a:lnTo>
                  <a:lnTo>
                    <a:pt x="1882" y="2452"/>
                  </a:lnTo>
                  <a:lnTo>
                    <a:pt x="1917" y="2480"/>
                  </a:lnTo>
                  <a:lnTo>
                    <a:pt x="1956" y="2502"/>
                  </a:lnTo>
                  <a:lnTo>
                    <a:pt x="1998" y="2520"/>
                  </a:lnTo>
                  <a:lnTo>
                    <a:pt x="2042" y="2534"/>
                  </a:lnTo>
                  <a:lnTo>
                    <a:pt x="2043" y="2534"/>
                  </a:lnTo>
                  <a:lnTo>
                    <a:pt x="2064" y="2541"/>
                  </a:lnTo>
                  <a:lnTo>
                    <a:pt x="2081" y="2554"/>
                  </a:lnTo>
                  <a:lnTo>
                    <a:pt x="2094" y="2571"/>
                  </a:lnTo>
                  <a:lnTo>
                    <a:pt x="2103" y="2590"/>
                  </a:lnTo>
                  <a:lnTo>
                    <a:pt x="2106" y="2612"/>
                  </a:lnTo>
                  <a:lnTo>
                    <a:pt x="2106" y="2985"/>
                  </a:lnTo>
                  <a:lnTo>
                    <a:pt x="2257" y="2985"/>
                  </a:lnTo>
                  <a:lnTo>
                    <a:pt x="2296" y="2988"/>
                  </a:lnTo>
                  <a:lnTo>
                    <a:pt x="2333" y="2996"/>
                  </a:lnTo>
                  <a:lnTo>
                    <a:pt x="2368" y="3011"/>
                  </a:lnTo>
                  <a:lnTo>
                    <a:pt x="2400" y="3031"/>
                  </a:lnTo>
                  <a:lnTo>
                    <a:pt x="2428" y="3056"/>
                  </a:lnTo>
                  <a:lnTo>
                    <a:pt x="2453" y="3084"/>
                  </a:lnTo>
                  <a:lnTo>
                    <a:pt x="2472" y="3116"/>
                  </a:lnTo>
                  <a:lnTo>
                    <a:pt x="2487" y="3150"/>
                  </a:lnTo>
                  <a:lnTo>
                    <a:pt x="2496" y="3188"/>
                  </a:lnTo>
                  <a:lnTo>
                    <a:pt x="2499" y="3227"/>
                  </a:lnTo>
                  <a:lnTo>
                    <a:pt x="2499" y="3419"/>
                  </a:lnTo>
                  <a:lnTo>
                    <a:pt x="2496" y="3441"/>
                  </a:lnTo>
                  <a:lnTo>
                    <a:pt x="2488" y="3460"/>
                  </a:lnTo>
                  <a:lnTo>
                    <a:pt x="2475" y="3477"/>
                  </a:lnTo>
                  <a:lnTo>
                    <a:pt x="2459" y="3489"/>
                  </a:lnTo>
                  <a:lnTo>
                    <a:pt x="2440" y="3497"/>
                  </a:lnTo>
                  <a:lnTo>
                    <a:pt x="2418" y="3500"/>
                  </a:lnTo>
                  <a:lnTo>
                    <a:pt x="586" y="3500"/>
                  </a:lnTo>
                  <a:lnTo>
                    <a:pt x="565" y="3497"/>
                  </a:lnTo>
                  <a:lnTo>
                    <a:pt x="546" y="3489"/>
                  </a:lnTo>
                  <a:lnTo>
                    <a:pt x="529" y="3477"/>
                  </a:lnTo>
                  <a:lnTo>
                    <a:pt x="516" y="3460"/>
                  </a:lnTo>
                  <a:lnTo>
                    <a:pt x="509" y="3441"/>
                  </a:lnTo>
                  <a:lnTo>
                    <a:pt x="506" y="3419"/>
                  </a:lnTo>
                  <a:lnTo>
                    <a:pt x="506" y="3227"/>
                  </a:lnTo>
                  <a:lnTo>
                    <a:pt x="509" y="3188"/>
                  </a:lnTo>
                  <a:lnTo>
                    <a:pt x="518" y="3150"/>
                  </a:lnTo>
                  <a:lnTo>
                    <a:pt x="532" y="3116"/>
                  </a:lnTo>
                  <a:lnTo>
                    <a:pt x="552" y="3084"/>
                  </a:lnTo>
                  <a:lnTo>
                    <a:pt x="577" y="3056"/>
                  </a:lnTo>
                  <a:lnTo>
                    <a:pt x="605" y="3031"/>
                  </a:lnTo>
                  <a:lnTo>
                    <a:pt x="637" y="3011"/>
                  </a:lnTo>
                  <a:lnTo>
                    <a:pt x="672" y="2996"/>
                  </a:lnTo>
                  <a:lnTo>
                    <a:pt x="709" y="2988"/>
                  </a:lnTo>
                  <a:lnTo>
                    <a:pt x="749" y="2985"/>
                  </a:lnTo>
                  <a:lnTo>
                    <a:pt x="899" y="2985"/>
                  </a:lnTo>
                  <a:lnTo>
                    <a:pt x="899" y="2612"/>
                  </a:lnTo>
                  <a:lnTo>
                    <a:pt x="902" y="2590"/>
                  </a:lnTo>
                  <a:lnTo>
                    <a:pt x="911" y="2571"/>
                  </a:lnTo>
                  <a:lnTo>
                    <a:pt x="924" y="2554"/>
                  </a:lnTo>
                  <a:lnTo>
                    <a:pt x="941" y="2541"/>
                  </a:lnTo>
                  <a:lnTo>
                    <a:pt x="961" y="2534"/>
                  </a:lnTo>
                  <a:lnTo>
                    <a:pt x="962" y="2534"/>
                  </a:lnTo>
                  <a:lnTo>
                    <a:pt x="1006" y="2521"/>
                  </a:lnTo>
                  <a:lnTo>
                    <a:pt x="1048" y="2503"/>
                  </a:lnTo>
                  <a:lnTo>
                    <a:pt x="1086" y="2480"/>
                  </a:lnTo>
                  <a:lnTo>
                    <a:pt x="1121" y="2453"/>
                  </a:lnTo>
                  <a:lnTo>
                    <a:pt x="1153" y="2422"/>
                  </a:lnTo>
                  <a:lnTo>
                    <a:pt x="1180" y="2388"/>
                  </a:lnTo>
                  <a:lnTo>
                    <a:pt x="1204" y="2351"/>
                  </a:lnTo>
                  <a:lnTo>
                    <a:pt x="1223" y="2312"/>
                  </a:lnTo>
                  <a:lnTo>
                    <a:pt x="1236" y="2271"/>
                  </a:lnTo>
                  <a:lnTo>
                    <a:pt x="1245" y="2227"/>
                  </a:lnTo>
                  <a:lnTo>
                    <a:pt x="1249" y="2183"/>
                  </a:lnTo>
                  <a:lnTo>
                    <a:pt x="1248" y="2138"/>
                  </a:lnTo>
                  <a:lnTo>
                    <a:pt x="1189" y="2111"/>
                  </a:lnTo>
                  <a:lnTo>
                    <a:pt x="1131" y="2078"/>
                  </a:lnTo>
                  <a:lnTo>
                    <a:pt x="1076" y="2040"/>
                  </a:lnTo>
                  <a:lnTo>
                    <a:pt x="1021" y="1995"/>
                  </a:lnTo>
                  <a:lnTo>
                    <a:pt x="969" y="1945"/>
                  </a:lnTo>
                  <a:lnTo>
                    <a:pt x="918" y="1891"/>
                  </a:lnTo>
                  <a:lnTo>
                    <a:pt x="870" y="1831"/>
                  </a:lnTo>
                  <a:lnTo>
                    <a:pt x="823" y="1766"/>
                  </a:lnTo>
                  <a:lnTo>
                    <a:pt x="778" y="1695"/>
                  </a:lnTo>
                  <a:lnTo>
                    <a:pt x="739" y="1625"/>
                  </a:lnTo>
                  <a:lnTo>
                    <a:pt x="703" y="1552"/>
                  </a:lnTo>
                  <a:lnTo>
                    <a:pt x="669" y="1475"/>
                  </a:lnTo>
                  <a:lnTo>
                    <a:pt x="595" y="1432"/>
                  </a:lnTo>
                  <a:lnTo>
                    <a:pt x="525" y="1384"/>
                  </a:lnTo>
                  <a:lnTo>
                    <a:pt x="457" y="1332"/>
                  </a:lnTo>
                  <a:lnTo>
                    <a:pt x="394" y="1276"/>
                  </a:lnTo>
                  <a:lnTo>
                    <a:pt x="335" y="1215"/>
                  </a:lnTo>
                  <a:lnTo>
                    <a:pt x="279" y="1152"/>
                  </a:lnTo>
                  <a:lnTo>
                    <a:pt x="228" y="1084"/>
                  </a:lnTo>
                  <a:lnTo>
                    <a:pt x="181" y="1014"/>
                  </a:lnTo>
                  <a:lnTo>
                    <a:pt x="139" y="941"/>
                  </a:lnTo>
                  <a:lnTo>
                    <a:pt x="102" y="864"/>
                  </a:lnTo>
                  <a:lnTo>
                    <a:pt x="69" y="787"/>
                  </a:lnTo>
                  <a:lnTo>
                    <a:pt x="42" y="706"/>
                  </a:lnTo>
                  <a:lnTo>
                    <a:pt x="20" y="624"/>
                  </a:lnTo>
                  <a:lnTo>
                    <a:pt x="3" y="540"/>
                  </a:lnTo>
                  <a:lnTo>
                    <a:pt x="0" y="504"/>
                  </a:lnTo>
                  <a:lnTo>
                    <a:pt x="2" y="468"/>
                  </a:lnTo>
                  <a:lnTo>
                    <a:pt x="9" y="433"/>
                  </a:lnTo>
                  <a:lnTo>
                    <a:pt x="21" y="399"/>
                  </a:lnTo>
                  <a:lnTo>
                    <a:pt x="38" y="367"/>
                  </a:lnTo>
                  <a:lnTo>
                    <a:pt x="60" y="337"/>
                  </a:lnTo>
                  <a:lnTo>
                    <a:pt x="86" y="311"/>
                  </a:lnTo>
                  <a:lnTo>
                    <a:pt x="116" y="290"/>
                  </a:lnTo>
                  <a:lnTo>
                    <a:pt x="147" y="272"/>
                  </a:lnTo>
                  <a:lnTo>
                    <a:pt x="181" y="259"/>
                  </a:lnTo>
                  <a:lnTo>
                    <a:pt x="216" y="251"/>
                  </a:lnTo>
                  <a:lnTo>
                    <a:pt x="253" y="248"/>
                  </a:lnTo>
                  <a:lnTo>
                    <a:pt x="498" y="248"/>
                  </a:lnTo>
                  <a:lnTo>
                    <a:pt x="498" y="172"/>
                  </a:lnTo>
                  <a:lnTo>
                    <a:pt x="500" y="141"/>
                  </a:lnTo>
                  <a:lnTo>
                    <a:pt x="509" y="111"/>
                  </a:lnTo>
                  <a:lnTo>
                    <a:pt x="522" y="85"/>
                  </a:lnTo>
                  <a:lnTo>
                    <a:pt x="539" y="62"/>
                  </a:lnTo>
                  <a:lnTo>
                    <a:pt x="559" y="40"/>
                  </a:lnTo>
                  <a:lnTo>
                    <a:pt x="583" y="23"/>
                  </a:lnTo>
                  <a:lnTo>
                    <a:pt x="610" y="11"/>
                  </a:lnTo>
                  <a:lnTo>
                    <a:pt x="638" y="3"/>
                  </a:lnTo>
                  <a:lnTo>
                    <a:pt x="6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3" name="Freeform 15"/>
            <p:cNvSpPr>
              <a:spLocks noEditPoints="1"/>
            </p:cNvSpPr>
            <p:nvPr/>
          </p:nvSpPr>
          <p:spPr bwMode="auto">
            <a:xfrm>
              <a:off x="10221913" y="1990726"/>
              <a:ext cx="157163" cy="152400"/>
            </a:xfrm>
            <a:custGeom>
              <a:avLst/>
              <a:gdLst>
                <a:gd name="T0" fmla="*/ 440 w 991"/>
                <a:gd name="T1" fmla="*/ 377 h 951"/>
                <a:gd name="T2" fmla="*/ 415 w 991"/>
                <a:gd name="T3" fmla="*/ 406 h 951"/>
                <a:gd name="T4" fmla="*/ 379 w 991"/>
                <a:gd name="T5" fmla="*/ 421 h 951"/>
                <a:gd name="T6" fmla="*/ 345 w 991"/>
                <a:gd name="T7" fmla="*/ 527 h 951"/>
                <a:gd name="T8" fmla="*/ 365 w 991"/>
                <a:gd name="T9" fmla="*/ 560 h 951"/>
                <a:gd name="T10" fmla="*/ 368 w 991"/>
                <a:gd name="T11" fmla="*/ 598 h 951"/>
                <a:gd name="T12" fmla="*/ 458 w 991"/>
                <a:gd name="T13" fmla="*/ 664 h 951"/>
                <a:gd name="T14" fmla="*/ 495 w 991"/>
                <a:gd name="T15" fmla="*/ 654 h 951"/>
                <a:gd name="T16" fmla="*/ 534 w 991"/>
                <a:gd name="T17" fmla="*/ 664 h 951"/>
                <a:gd name="T18" fmla="*/ 623 w 991"/>
                <a:gd name="T19" fmla="*/ 598 h 951"/>
                <a:gd name="T20" fmla="*/ 626 w 991"/>
                <a:gd name="T21" fmla="*/ 560 h 951"/>
                <a:gd name="T22" fmla="*/ 646 w 991"/>
                <a:gd name="T23" fmla="*/ 527 h 951"/>
                <a:gd name="T24" fmla="*/ 612 w 991"/>
                <a:gd name="T25" fmla="*/ 421 h 951"/>
                <a:gd name="T26" fmla="*/ 576 w 991"/>
                <a:gd name="T27" fmla="*/ 406 h 951"/>
                <a:gd name="T28" fmla="*/ 552 w 991"/>
                <a:gd name="T29" fmla="*/ 377 h 951"/>
                <a:gd name="T30" fmla="*/ 495 w 991"/>
                <a:gd name="T31" fmla="*/ 0 h 951"/>
                <a:gd name="T32" fmla="*/ 530 w 991"/>
                <a:gd name="T33" fmla="*/ 9 h 951"/>
                <a:gd name="T34" fmla="*/ 558 w 991"/>
                <a:gd name="T35" fmla="*/ 30 h 951"/>
                <a:gd name="T36" fmla="*/ 678 w 991"/>
                <a:gd name="T37" fmla="*/ 267 h 951"/>
                <a:gd name="T38" fmla="*/ 940 w 991"/>
                <a:gd name="T39" fmla="*/ 308 h 951"/>
                <a:gd name="T40" fmla="*/ 969 w 991"/>
                <a:gd name="T41" fmla="*/ 327 h 951"/>
                <a:gd name="T42" fmla="*/ 987 w 991"/>
                <a:gd name="T43" fmla="*/ 358 h 951"/>
                <a:gd name="T44" fmla="*/ 991 w 991"/>
                <a:gd name="T45" fmla="*/ 394 h 951"/>
                <a:gd name="T46" fmla="*/ 978 w 991"/>
                <a:gd name="T47" fmla="*/ 426 h 951"/>
                <a:gd name="T48" fmla="*/ 790 w 991"/>
                <a:gd name="T49" fmla="*/ 613 h 951"/>
                <a:gd name="T50" fmla="*/ 833 w 991"/>
                <a:gd name="T51" fmla="*/ 875 h 951"/>
                <a:gd name="T52" fmla="*/ 823 w 991"/>
                <a:gd name="T53" fmla="*/ 909 h 951"/>
                <a:gd name="T54" fmla="*/ 800 w 991"/>
                <a:gd name="T55" fmla="*/ 936 h 951"/>
                <a:gd name="T56" fmla="*/ 769 w 991"/>
                <a:gd name="T57" fmla="*/ 949 h 951"/>
                <a:gd name="T58" fmla="*/ 733 w 991"/>
                <a:gd name="T59" fmla="*/ 949 h 951"/>
                <a:gd name="T60" fmla="*/ 495 w 991"/>
                <a:gd name="T61" fmla="*/ 827 h 951"/>
                <a:gd name="T62" fmla="*/ 260 w 991"/>
                <a:gd name="T63" fmla="*/ 948 h 951"/>
                <a:gd name="T64" fmla="*/ 225 w 991"/>
                <a:gd name="T65" fmla="*/ 950 h 951"/>
                <a:gd name="T66" fmla="*/ 192 w 991"/>
                <a:gd name="T67" fmla="*/ 936 h 951"/>
                <a:gd name="T68" fmla="*/ 168 w 991"/>
                <a:gd name="T69" fmla="*/ 909 h 951"/>
                <a:gd name="T70" fmla="*/ 158 w 991"/>
                <a:gd name="T71" fmla="*/ 875 h 951"/>
                <a:gd name="T72" fmla="*/ 202 w 991"/>
                <a:gd name="T73" fmla="*/ 613 h 951"/>
                <a:gd name="T74" fmla="*/ 13 w 991"/>
                <a:gd name="T75" fmla="*/ 426 h 951"/>
                <a:gd name="T76" fmla="*/ 0 w 991"/>
                <a:gd name="T77" fmla="*/ 394 h 951"/>
                <a:gd name="T78" fmla="*/ 3 w 991"/>
                <a:gd name="T79" fmla="*/ 358 h 951"/>
                <a:gd name="T80" fmla="*/ 22 w 991"/>
                <a:gd name="T81" fmla="*/ 327 h 951"/>
                <a:gd name="T82" fmla="*/ 52 w 991"/>
                <a:gd name="T83" fmla="*/ 308 h 951"/>
                <a:gd name="T84" fmla="*/ 314 w 991"/>
                <a:gd name="T85" fmla="*/ 267 h 951"/>
                <a:gd name="T86" fmla="*/ 433 w 991"/>
                <a:gd name="T87" fmla="*/ 30 h 951"/>
                <a:gd name="T88" fmla="*/ 460 w 991"/>
                <a:gd name="T89" fmla="*/ 9 h 951"/>
                <a:gd name="T90" fmla="*/ 495 w 991"/>
                <a:gd name="T91" fmla="*/ 0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1" h="951">
                  <a:moveTo>
                    <a:pt x="495" y="264"/>
                  </a:moveTo>
                  <a:lnTo>
                    <a:pt x="440" y="377"/>
                  </a:lnTo>
                  <a:lnTo>
                    <a:pt x="430" y="394"/>
                  </a:lnTo>
                  <a:lnTo>
                    <a:pt x="415" y="406"/>
                  </a:lnTo>
                  <a:lnTo>
                    <a:pt x="398" y="416"/>
                  </a:lnTo>
                  <a:lnTo>
                    <a:pt x="379" y="421"/>
                  </a:lnTo>
                  <a:lnTo>
                    <a:pt x="255" y="439"/>
                  </a:lnTo>
                  <a:lnTo>
                    <a:pt x="345" y="527"/>
                  </a:lnTo>
                  <a:lnTo>
                    <a:pt x="357" y="542"/>
                  </a:lnTo>
                  <a:lnTo>
                    <a:pt x="365" y="560"/>
                  </a:lnTo>
                  <a:lnTo>
                    <a:pt x="369" y="579"/>
                  </a:lnTo>
                  <a:lnTo>
                    <a:pt x="368" y="598"/>
                  </a:lnTo>
                  <a:lnTo>
                    <a:pt x="347" y="722"/>
                  </a:lnTo>
                  <a:lnTo>
                    <a:pt x="458" y="664"/>
                  </a:lnTo>
                  <a:lnTo>
                    <a:pt x="476" y="657"/>
                  </a:lnTo>
                  <a:lnTo>
                    <a:pt x="495" y="654"/>
                  </a:lnTo>
                  <a:lnTo>
                    <a:pt x="514" y="657"/>
                  </a:lnTo>
                  <a:lnTo>
                    <a:pt x="534" y="664"/>
                  </a:lnTo>
                  <a:lnTo>
                    <a:pt x="644" y="722"/>
                  </a:lnTo>
                  <a:lnTo>
                    <a:pt x="623" y="598"/>
                  </a:lnTo>
                  <a:lnTo>
                    <a:pt x="623" y="579"/>
                  </a:lnTo>
                  <a:lnTo>
                    <a:pt x="626" y="560"/>
                  </a:lnTo>
                  <a:lnTo>
                    <a:pt x="634" y="542"/>
                  </a:lnTo>
                  <a:lnTo>
                    <a:pt x="646" y="527"/>
                  </a:lnTo>
                  <a:lnTo>
                    <a:pt x="736" y="439"/>
                  </a:lnTo>
                  <a:lnTo>
                    <a:pt x="612" y="421"/>
                  </a:lnTo>
                  <a:lnTo>
                    <a:pt x="593" y="416"/>
                  </a:lnTo>
                  <a:lnTo>
                    <a:pt x="576" y="406"/>
                  </a:lnTo>
                  <a:lnTo>
                    <a:pt x="562" y="394"/>
                  </a:lnTo>
                  <a:lnTo>
                    <a:pt x="552" y="377"/>
                  </a:lnTo>
                  <a:lnTo>
                    <a:pt x="495" y="264"/>
                  </a:lnTo>
                  <a:close/>
                  <a:moveTo>
                    <a:pt x="495" y="0"/>
                  </a:moveTo>
                  <a:lnTo>
                    <a:pt x="513" y="2"/>
                  </a:lnTo>
                  <a:lnTo>
                    <a:pt x="530" y="9"/>
                  </a:lnTo>
                  <a:lnTo>
                    <a:pt x="545" y="18"/>
                  </a:lnTo>
                  <a:lnTo>
                    <a:pt x="558" y="30"/>
                  </a:lnTo>
                  <a:lnTo>
                    <a:pt x="569" y="46"/>
                  </a:lnTo>
                  <a:lnTo>
                    <a:pt x="678" y="267"/>
                  </a:lnTo>
                  <a:lnTo>
                    <a:pt x="922" y="302"/>
                  </a:lnTo>
                  <a:lnTo>
                    <a:pt x="940" y="308"/>
                  </a:lnTo>
                  <a:lnTo>
                    <a:pt x="956" y="315"/>
                  </a:lnTo>
                  <a:lnTo>
                    <a:pt x="969" y="327"/>
                  </a:lnTo>
                  <a:lnTo>
                    <a:pt x="980" y="342"/>
                  </a:lnTo>
                  <a:lnTo>
                    <a:pt x="987" y="358"/>
                  </a:lnTo>
                  <a:lnTo>
                    <a:pt x="991" y="376"/>
                  </a:lnTo>
                  <a:lnTo>
                    <a:pt x="991" y="394"/>
                  </a:lnTo>
                  <a:lnTo>
                    <a:pt x="986" y="411"/>
                  </a:lnTo>
                  <a:lnTo>
                    <a:pt x="978" y="426"/>
                  </a:lnTo>
                  <a:lnTo>
                    <a:pt x="967" y="440"/>
                  </a:lnTo>
                  <a:lnTo>
                    <a:pt x="790" y="613"/>
                  </a:lnTo>
                  <a:lnTo>
                    <a:pt x="832" y="857"/>
                  </a:lnTo>
                  <a:lnTo>
                    <a:pt x="833" y="875"/>
                  </a:lnTo>
                  <a:lnTo>
                    <a:pt x="829" y="892"/>
                  </a:lnTo>
                  <a:lnTo>
                    <a:pt x="823" y="909"/>
                  </a:lnTo>
                  <a:lnTo>
                    <a:pt x="812" y="924"/>
                  </a:lnTo>
                  <a:lnTo>
                    <a:pt x="800" y="936"/>
                  </a:lnTo>
                  <a:lnTo>
                    <a:pt x="785" y="944"/>
                  </a:lnTo>
                  <a:lnTo>
                    <a:pt x="769" y="949"/>
                  </a:lnTo>
                  <a:lnTo>
                    <a:pt x="752" y="951"/>
                  </a:lnTo>
                  <a:lnTo>
                    <a:pt x="733" y="949"/>
                  </a:lnTo>
                  <a:lnTo>
                    <a:pt x="714" y="942"/>
                  </a:lnTo>
                  <a:lnTo>
                    <a:pt x="495" y="827"/>
                  </a:lnTo>
                  <a:lnTo>
                    <a:pt x="277" y="942"/>
                  </a:lnTo>
                  <a:lnTo>
                    <a:pt x="260" y="948"/>
                  </a:lnTo>
                  <a:lnTo>
                    <a:pt x="242" y="951"/>
                  </a:lnTo>
                  <a:lnTo>
                    <a:pt x="225" y="950"/>
                  </a:lnTo>
                  <a:lnTo>
                    <a:pt x="208" y="945"/>
                  </a:lnTo>
                  <a:lnTo>
                    <a:pt x="192" y="936"/>
                  </a:lnTo>
                  <a:lnTo>
                    <a:pt x="178" y="924"/>
                  </a:lnTo>
                  <a:lnTo>
                    <a:pt x="168" y="909"/>
                  </a:lnTo>
                  <a:lnTo>
                    <a:pt x="161" y="892"/>
                  </a:lnTo>
                  <a:lnTo>
                    <a:pt x="158" y="875"/>
                  </a:lnTo>
                  <a:lnTo>
                    <a:pt x="159" y="857"/>
                  </a:lnTo>
                  <a:lnTo>
                    <a:pt x="202" y="613"/>
                  </a:lnTo>
                  <a:lnTo>
                    <a:pt x="25" y="440"/>
                  </a:lnTo>
                  <a:lnTo>
                    <a:pt x="13" y="426"/>
                  </a:lnTo>
                  <a:lnTo>
                    <a:pt x="4" y="411"/>
                  </a:lnTo>
                  <a:lnTo>
                    <a:pt x="0" y="394"/>
                  </a:lnTo>
                  <a:lnTo>
                    <a:pt x="0" y="376"/>
                  </a:lnTo>
                  <a:lnTo>
                    <a:pt x="3" y="358"/>
                  </a:lnTo>
                  <a:lnTo>
                    <a:pt x="12" y="342"/>
                  </a:lnTo>
                  <a:lnTo>
                    <a:pt x="22" y="327"/>
                  </a:lnTo>
                  <a:lnTo>
                    <a:pt x="36" y="315"/>
                  </a:lnTo>
                  <a:lnTo>
                    <a:pt x="52" y="308"/>
                  </a:lnTo>
                  <a:lnTo>
                    <a:pt x="69" y="302"/>
                  </a:lnTo>
                  <a:lnTo>
                    <a:pt x="314" y="267"/>
                  </a:lnTo>
                  <a:lnTo>
                    <a:pt x="423" y="46"/>
                  </a:lnTo>
                  <a:lnTo>
                    <a:pt x="433" y="30"/>
                  </a:lnTo>
                  <a:lnTo>
                    <a:pt x="446" y="18"/>
                  </a:lnTo>
                  <a:lnTo>
                    <a:pt x="460" y="9"/>
                  </a:lnTo>
                  <a:lnTo>
                    <a:pt x="477" y="2"/>
                  </a:lnTo>
                  <a:lnTo>
                    <a:pt x="4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34" name="Group 57"/>
          <p:cNvGrpSpPr/>
          <p:nvPr/>
        </p:nvGrpSpPr>
        <p:grpSpPr>
          <a:xfrm>
            <a:off x="7594805" y="2160987"/>
            <a:ext cx="442249" cy="440988"/>
            <a:chOff x="1603375" y="1916113"/>
            <a:chExt cx="557213" cy="555625"/>
          </a:xfrm>
          <a:solidFill>
            <a:schemeClr val="accent2"/>
          </a:solidFill>
        </p:grpSpPr>
        <p:sp>
          <p:nvSpPr>
            <p:cNvPr id="35" name="Freeform 74"/>
            <p:cNvSpPr>
              <a:spLocks noEditPoints="1"/>
            </p:cNvSpPr>
            <p:nvPr/>
          </p:nvSpPr>
          <p:spPr bwMode="auto">
            <a:xfrm>
              <a:off x="1603375" y="1916113"/>
              <a:ext cx="557213" cy="555625"/>
            </a:xfrm>
            <a:custGeom>
              <a:avLst/>
              <a:gdLst>
                <a:gd name="T0" fmla="*/ 190 w 3510"/>
                <a:gd name="T1" fmla="*/ 3035 h 3500"/>
                <a:gd name="T2" fmla="*/ 203 w 3510"/>
                <a:gd name="T3" fmla="*/ 3200 h 3500"/>
                <a:gd name="T4" fmla="*/ 333 w 3510"/>
                <a:gd name="T5" fmla="*/ 3310 h 3500"/>
                <a:gd name="T6" fmla="*/ 497 w 3510"/>
                <a:gd name="T7" fmla="*/ 3297 h 3500"/>
                <a:gd name="T8" fmla="*/ 905 w 3510"/>
                <a:gd name="T9" fmla="*/ 2290 h 3500"/>
                <a:gd name="T10" fmla="*/ 2237 w 3510"/>
                <a:gd name="T11" fmla="*/ 180 h 3500"/>
                <a:gd name="T12" fmla="*/ 1892 w 3510"/>
                <a:gd name="T13" fmla="*/ 235 h 3500"/>
                <a:gd name="T14" fmla="*/ 1576 w 3510"/>
                <a:gd name="T15" fmla="*/ 401 h 3500"/>
                <a:gd name="T16" fmla="*/ 1319 w 3510"/>
                <a:gd name="T17" fmla="*/ 678 h 3500"/>
                <a:gd name="T18" fmla="*/ 1174 w 3510"/>
                <a:gd name="T19" fmla="*/ 1016 h 3500"/>
                <a:gd name="T20" fmla="*/ 1150 w 3510"/>
                <a:gd name="T21" fmla="*/ 1379 h 3500"/>
                <a:gd name="T22" fmla="*/ 1247 w 3510"/>
                <a:gd name="T23" fmla="*/ 1731 h 3500"/>
                <a:gd name="T24" fmla="*/ 1465 w 3510"/>
                <a:gd name="T25" fmla="*/ 2040 h 3500"/>
                <a:gd name="T26" fmla="*/ 1774 w 3510"/>
                <a:gd name="T27" fmla="*/ 2257 h 3500"/>
                <a:gd name="T28" fmla="*/ 2127 w 3510"/>
                <a:gd name="T29" fmla="*/ 2353 h 3500"/>
                <a:gd name="T30" fmla="*/ 2491 w 3510"/>
                <a:gd name="T31" fmla="*/ 2329 h 3500"/>
                <a:gd name="T32" fmla="*/ 2830 w 3510"/>
                <a:gd name="T33" fmla="*/ 2185 h 3500"/>
                <a:gd name="T34" fmla="*/ 3111 w 3510"/>
                <a:gd name="T35" fmla="*/ 1923 h 3500"/>
                <a:gd name="T36" fmla="*/ 3280 w 3510"/>
                <a:gd name="T37" fmla="*/ 1593 h 3500"/>
                <a:gd name="T38" fmla="*/ 3329 w 3510"/>
                <a:gd name="T39" fmla="*/ 1232 h 3500"/>
                <a:gd name="T40" fmla="*/ 3257 w 3510"/>
                <a:gd name="T41" fmla="*/ 876 h 3500"/>
                <a:gd name="T42" fmla="*/ 3063 w 3510"/>
                <a:gd name="T43" fmla="*/ 556 h 3500"/>
                <a:gd name="T44" fmla="*/ 2777 w 3510"/>
                <a:gd name="T45" fmla="*/ 321 h 3500"/>
                <a:gd name="T46" fmla="*/ 2446 w 3510"/>
                <a:gd name="T47" fmla="*/ 200 h 3500"/>
                <a:gd name="T48" fmla="*/ 2319 w 3510"/>
                <a:gd name="T49" fmla="*/ 2 h 3500"/>
                <a:gd name="T50" fmla="*/ 2717 w 3510"/>
                <a:gd name="T51" fmla="*/ 93 h 3500"/>
                <a:gd name="T52" fmla="*/ 3074 w 3510"/>
                <a:gd name="T53" fmla="*/ 312 h 3500"/>
                <a:gd name="T54" fmla="*/ 3344 w 3510"/>
                <a:gd name="T55" fmla="*/ 642 h 3500"/>
                <a:gd name="T56" fmla="*/ 3487 w 3510"/>
                <a:gd name="T57" fmla="*/ 1027 h 3500"/>
                <a:gd name="T58" fmla="*/ 3508 w 3510"/>
                <a:gd name="T59" fmla="*/ 1350 h 3500"/>
                <a:gd name="T60" fmla="*/ 3416 w 3510"/>
                <a:gd name="T61" fmla="*/ 1748 h 3500"/>
                <a:gd name="T62" fmla="*/ 3197 w 3510"/>
                <a:gd name="T63" fmla="*/ 2104 h 3500"/>
                <a:gd name="T64" fmla="*/ 2867 w 3510"/>
                <a:gd name="T65" fmla="*/ 2374 h 3500"/>
                <a:gd name="T66" fmla="*/ 2480 w 3510"/>
                <a:gd name="T67" fmla="*/ 2516 h 3500"/>
                <a:gd name="T68" fmla="*/ 2075 w 3510"/>
                <a:gd name="T69" fmla="*/ 2528 h 3500"/>
                <a:gd name="T70" fmla="*/ 1684 w 3510"/>
                <a:gd name="T71" fmla="*/ 2413 h 3500"/>
                <a:gd name="T72" fmla="*/ 1251 w 3510"/>
                <a:gd name="T73" fmla="*/ 2380 h 3500"/>
                <a:gd name="T74" fmla="*/ 1432 w 3510"/>
                <a:gd name="T75" fmla="*/ 2608 h 3500"/>
                <a:gd name="T76" fmla="*/ 647 w 3510"/>
                <a:gd name="T77" fmla="*/ 3414 h 3500"/>
                <a:gd name="T78" fmla="*/ 442 w 3510"/>
                <a:gd name="T79" fmla="*/ 3498 h 3500"/>
                <a:gd name="T80" fmla="*/ 229 w 3510"/>
                <a:gd name="T81" fmla="*/ 3462 h 3500"/>
                <a:gd name="T82" fmla="*/ 60 w 3510"/>
                <a:gd name="T83" fmla="*/ 3311 h 3500"/>
                <a:gd name="T84" fmla="*/ 0 w 3510"/>
                <a:gd name="T85" fmla="*/ 3102 h 3500"/>
                <a:gd name="T86" fmla="*/ 38 w 3510"/>
                <a:gd name="T87" fmla="*/ 2932 h 3500"/>
                <a:gd name="T88" fmla="*/ 857 w 3510"/>
                <a:gd name="T89" fmla="*/ 2085 h 3500"/>
                <a:gd name="T90" fmla="*/ 952 w 3510"/>
                <a:gd name="T91" fmla="*/ 2085 h 3500"/>
                <a:gd name="T92" fmla="*/ 1172 w 3510"/>
                <a:gd name="T93" fmla="*/ 1965 h 3500"/>
                <a:gd name="T94" fmla="*/ 1005 w 3510"/>
                <a:gd name="T95" fmla="*/ 1590 h 3500"/>
                <a:gd name="T96" fmla="*/ 967 w 3510"/>
                <a:gd name="T97" fmla="*/ 1187 h 3500"/>
                <a:gd name="T98" fmla="*/ 1057 w 3510"/>
                <a:gd name="T99" fmla="*/ 790 h 3500"/>
                <a:gd name="T100" fmla="*/ 1277 w 3510"/>
                <a:gd name="T101" fmla="*/ 435 h 3500"/>
                <a:gd name="T102" fmla="*/ 1608 w 3510"/>
                <a:gd name="T103" fmla="*/ 165 h 3500"/>
                <a:gd name="T104" fmla="*/ 1993 w 3510"/>
                <a:gd name="T105" fmla="*/ 23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10" h="3500">
                  <a:moveTo>
                    <a:pt x="649" y="2545"/>
                  </a:moveTo>
                  <a:lnTo>
                    <a:pt x="245" y="2947"/>
                  </a:lnTo>
                  <a:lnTo>
                    <a:pt x="221" y="2975"/>
                  </a:lnTo>
                  <a:lnTo>
                    <a:pt x="203" y="3005"/>
                  </a:lnTo>
                  <a:lnTo>
                    <a:pt x="190" y="3035"/>
                  </a:lnTo>
                  <a:lnTo>
                    <a:pt x="183" y="3068"/>
                  </a:lnTo>
                  <a:lnTo>
                    <a:pt x="181" y="3102"/>
                  </a:lnTo>
                  <a:lnTo>
                    <a:pt x="183" y="3135"/>
                  </a:lnTo>
                  <a:lnTo>
                    <a:pt x="190" y="3168"/>
                  </a:lnTo>
                  <a:lnTo>
                    <a:pt x="203" y="3200"/>
                  </a:lnTo>
                  <a:lnTo>
                    <a:pt x="221" y="3230"/>
                  </a:lnTo>
                  <a:lnTo>
                    <a:pt x="245" y="3256"/>
                  </a:lnTo>
                  <a:lnTo>
                    <a:pt x="271" y="3279"/>
                  </a:lnTo>
                  <a:lnTo>
                    <a:pt x="301" y="3297"/>
                  </a:lnTo>
                  <a:lnTo>
                    <a:pt x="333" y="3310"/>
                  </a:lnTo>
                  <a:lnTo>
                    <a:pt x="366" y="3318"/>
                  </a:lnTo>
                  <a:lnTo>
                    <a:pt x="399" y="3320"/>
                  </a:lnTo>
                  <a:lnTo>
                    <a:pt x="433" y="3318"/>
                  </a:lnTo>
                  <a:lnTo>
                    <a:pt x="466" y="3310"/>
                  </a:lnTo>
                  <a:lnTo>
                    <a:pt x="497" y="3297"/>
                  </a:lnTo>
                  <a:lnTo>
                    <a:pt x="527" y="3279"/>
                  </a:lnTo>
                  <a:lnTo>
                    <a:pt x="553" y="3256"/>
                  </a:lnTo>
                  <a:lnTo>
                    <a:pt x="957" y="2853"/>
                  </a:lnTo>
                  <a:lnTo>
                    <a:pt x="649" y="2545"/>
                  </a:lnTo>
                  <a:close/>
                  <a:moveTo>
                    <a:pt x="905" y="2290"/>
                  </a:moveTo>
                  <a:lnTo>
                    <a:pt x="776" y="2417"/>
                  </a:lnTo>
                  <a:lnTo>
                    <a:pt x="1086" y="2726"/>
                  </a:lnTo>
                  <a:lnTo>
                    <a:pt x="1214" y="2597"/>
                  </a:lnTo>
                  <a:lnTo>
                    <a:pt x="905" y="2290"/>
                  </a:lnTo>
                  <a:close/>
                  <a:moveTo>
                    <a:pt x="2237" y="180"/>
                  </a:moveTo>
                  <a:lnTo>
                    <a:pt x="2167" y="182"/>
                  </a:lnTo>
                  <a:lnTo>
                    <a:pt x="2097" y="189"/>
                  </a:lnTo>
                  <a:lnTo>
                    <a:pt x="2028" y="200"/>
                  </a:lnTo>
                  <a:lnTo>
                    <a:pt x="1959" y="215"/>
                  </a:lnTo>
                  <a:lnTo>
                    <a:pt x="1892" y="235"/>
                  </a:lnTo>
                  <a:lnTo>
                    <a:pt x="1825" y="260"/>
                  </a:lnTo>
                  <a:lnTo>
                    <a:pt x="1760" y="288"/>
                  </a:lnTo>
                  <a:lnTo>
                    <a:pt x="1698" y="321"/>
                  </a:lnTo>
                  <a:lnTo>
                    <a:pt x="1636" y="360"/>
                  </a:lnTo>
                  <a:lnTo>
                    <a:pt x="1576" y="401"/>
                  </a:lnTo>
                  <a:lnTo>
                    <a:pt x="1519" y="448"/>
                  </a:lnTo>
                  <a:lnTo>
                    <a:pt x="1465" y="498"/>
                  </a:lnTo>
                  <a:lnTo>
                    <a:pt x="1411" y="556"/>
                  </a:lnTo>
                  <a:lnTo>
                    <a:pt x="1363" y="615"/>
                  </a:lnTo>
                  <a:lnTo>
                    <a:pt x="1319" y="678"/>
                  </a:lnTo>
                  <a:lnTo>
                    <a:pt x="1281" y="741"/>
                  </a:lnTo>
                  <a:lnTo>
                    <a:pt x="1247" y="808"/>
                  </a:lnTo>
                  <a:lnTo>
                    <a:pt x="1218" y="876"/>
                  </a:lnTo>
                  <a:lnTo>
                    <a:pt x="1193" y="946"/>
                  </a:lnTo>
                  <a:lnTo>
                    <a:pt x="1174" y="1016"/>
                  </a:lnTo>
                  <a:lnTo>
                    <a:pt x="1159" y="1088"/>
                  </a:lnTo>
                  <a:lnTo>
                    <a:pt x="1150" y="1160"/>
                  </a:lnTo>
                  <a:lnTo>
                    <a:pt x="1146" y="1232"/>
                  </a:lnTo>
                  <a:lnTo>
                    <a:pt x="1146" y="1306"/>
                  </a:lnTo>
                  <a:lnTo>
                    <a:pt x="1150" y="1379"/>
                  </a:lnTo>
                  <a:lnTo>
                    <a:pt x="1159" y="1451"/>
                  </a:lnTo>
                  <a:lnTo>
                    <a:pt x="1174" y="1522"/>
                  </a:lnTo>
                  <a:lnTo>
                    <a:pt x="1193" y="1593"/>
                  </a:lnTo>
                  <a:lnTo>
                    <a:pt x="1218" y="1662"/>
                  </a:lnTo>
                  <a:lnTo>
                    <a:pt x="1247" y="1731"/>
                  </a:lnTo>
                  <a:lnTo>
                    <a:pt x="1281" y="1797"/>
                  </a:lnTo>
                  <a:lnTo>
                    <a:pt x="1319" y="1861"/>
                  </a:lnTo>
                  <a:lnTo>
                    <a:pt x="1363" y="1923"/>
                  </a:lnTo>
                  <a:lnTo>
                    <a:pt x="1411" y="1983"/>
                  </a:lnTo>
                  <a:lnTo>
                    <a:pt x="1465" y="2040"/>
                  </a:lnTo>
                  <a:lnTo>
                    <a:pt x="1521" y="2093"/>
                  </a:lnTo>
                  <a:lnTo>
                    <a:pt x="1582" y="2141"/>
                  </a:lnTo>
                  <a:lnTo>
                    <a:pt x="1643" y="2185"/>
                  </a:lnTo>
                  <a:lnTo>
                    <a:pt x="1708" y="2223"/>
                  </a:lnTo>
                  <a:lnTo>
                    <a:pt x="1774" y="2257"/>
                  </a:lnTo>
                  <a:lnTo>
                    <a:pt x="1843" y="2286"/>
                  </a:lnTo>
                  <a:lnTo>
                    <a:pt x="1912" y="2310"/>
                  </a:lnTo>
                  <a:lnTo>
                    <a:pt x="1984" y="2329"/>
                  </a:lnTo>
                  <a:lnTo>
                    <a:pt x="2055" y="2344"/>
                  </a:lnTo>
                  <a:lnTo>
                    <a:pt x="2127" y="2353"/>
                  </a:lnTo>
                  <a:lnTo>
                    <a:pt x="2201" y="2358"/>
                  </a:lnTo>
                  <a:lnTo>
                    <a:pt x="2274" y="2358"/>
                  </a:lnTo>
                  <a:lnTo>
                    <a:pt x="2346" y="2353"/>
                  </a:lnTo>
                  <a:lnTo>
                    <a:pt x="2419" y="2344"/>
                  </a:lnTo>
                  <a:lnTo>
                    <a:pt x="2491" y="2329"/>
                  </a:lnTo>
                  <a:lnTo>
                    <a:pt x="2561" y="2310"/>
                  </a:lnTo>
                  <a:lnTo>
                    <a:pt x="2631" y="2286"/>
                  </a:lnTo>
                  <a:lnTo>
                    <a:pt x="2700" y="2257"/>
                  </a:lnTo>
                  <a:lnTo>
                    <a:pt x="2767" y="2223"/>
                  </a:lnTo>
                  <a:lnTo>
                    <a:pt x="2830" y="2185"/>
                  </a:lnTo>
                  <a:lnTo>
                    <a:pt x="2893" y="2141"/>
                  </a:lnTo>
                  <a:lnTo>
                    <a:pt x="2953" y="2093"/>
                  </a:lnTo>
                  <a:lnTo>
                    <a:pt x="3010" y="2040"/>
                  </a:lnTo>
                  <a:lnTo>
                    <a:pt x="3063" y="1983"/>
                  </a:lnTo>
                  <a:lnTo>
                    <a:pt x="3111" y="1923"/>
                  </a:lnTo>
                  <a:lnTo>
                    <a:pt x="3155" y="1861"/>
                  </a:lnTo>
                  <a:lnTo>
                    <a:pt x="3193" y="1797"/>
                  </a:lnTo>
                  <a:lnTo>
                    <a:pt x="3227" y="1731"/>
                  </a:lnTo>
                  <a:lnTo>
                    <a:pt x="3257" y="1662"/>
                  </a:lnTo>
                  <a:lnTo>
                    <a:pt x="3280" y="1593"/>
                  </a:lnTo>
                  <a:lnTo>
                    <a:pt x="3299" y="1522"/>
                  </a:lnTo>
                  <a:lnTo>
                    <a:pt x="3314" y="1451"/>
                  </a:lnTo>
                  <a:lnTo>
                    <a:pt x="3324" y="1379"/>
                  </a:lnTo>
                  <a:lnTo>
                    <a:pt x="3329" y="1306"/>
                  </a:lnTo>
                  <a:lnTo>
                    <a:pt x="3329" y="1232"/>
                  </a:lnTo>
                  <a:lnTo>
                    <a:pt x="3324" y="1160"/>
                  </a:lnTo>
                  <a:lnTo>
                    <a:pt x="3314" y="1088"/>
                  </a:lnTo>
                  <a:lnTo>
                    <a:pt x="3299" y="1016"/>
                  </a:lnTo>
                  <a:lnTo>
                    <a:pt x="3280" y="946"/>
                  </a:lnTo>
                  <a:lnTo>
                    <a:pt x="3257" y="876"/>
                  </a:lnTo>
                  <a:lnTo>
                    <a:pt x="3227" y="808"/>
                  </a:lnTo>
                  <a:lnTo>
                    <a:pt x="3193" y="741"/>
                  </a:lnTo>
                  <a:lnTo>
                    <a:pt x="3155" y="678"/>
                  </a:lnTo>
                  <a:lnTo>
                    <a:pt x="3111" y="615"/>
                  </a:lnTo>
                  <a:lnTo>
                    <a:pt x="3063" y="556"/>
                  </a:lnTo>
                  <a:lnTo>
                    <a:pt x="3010" y="498"/>
                  </a:lnTo>
                  <a:lnTo>
                    <a:pt x="2955" y="448"/>
                  </a:lnTo>
                  <a:lnTo>
                    <a:pt x="2898" y="401"/>
                  </a:lnTo>
                  <a:lnTo>
                    <a:pt x="2839" y="360"/>
                  </a:lnTo>
                  <a:lnTo>
                    <a:pt x="2777" y="321"/>
                  </a:lnTo>
                  <a:lnTo>
                    <a:pt x="2713" y="288"/>
                  </a:lnTo>
                  <a:lnTo>
                    <a:pt x="2648" y="260"/>
                  </a:lnTo>
                  <a:lnTo>
                    <a:pt x="2583" y="235"/>
                  </a:lnTo>
                  <a:lnTo>
                    <a:pt x="2514" y="215"/>
                  </a:lnTo>
                  <a:lnTo>
                    <a:pt x="2446" y="200"/>
                  </a:lnTo>
                  <a:lnTo>
                    <a:pt x="2376" y="189"/>
                  </a:lnTo>
                  <a:lnTo>
                    <a:pt x="2307" y="182"/>
                  </a:lnTo>
                  <a:lnTo>
                    <a:pt x="2237" y="180"/>
                  </a:lnTo>
                  <a:close/>
                  <a:moveTo>
                    <a:pt x="2237" y="0"/>
                  </a:moveTo>
                  <a:lnTo>
                    <a:pt x="2319" y="2"/>
                  </a:lnTo>
                  <a:lnTo>
                    <a:pt x="2400" y="11"/>
                  </a:lnTo>
                  <a:lnTo>
                    <a:pt x="2480" y="23"/>
                  </a:lnTo>
                  <a:lnTo>
                    <a:pt x="2560" y="41"/>
                  </a:lnTo>
                  <a:lnTo>
                    <a:pt x="2639" y="65"/>
                  </a:lnTo>
                  <a:lnTo>
                    <a:pt x="2717" y="93"/>
                  </a:lnTo>
                  <a:lnTo>
                    <a:pt x="2792" y="126"/>
                  </a:lnTo>
                  <a:lnTo>
                    <a:pt x="2867" y="165"/>
                  </a:lnTo>
                  <a:lnTo>
                    <a:pt x="2938" y="209"/>
                  </a:lnTo>
                  <a:lnTo>
                    <a:pt x="3007" y="258"/>
                  </a:lnTo>
                  <a:lnTo>
                    <a:pt x="3074" y="312"/>
                  </a:lnTo>
                  <a:lnTo>
                    <a:pt x="3138" y="371"/>
                  </a:lnTo>
                  <a:lnTo>
                    <a:pt x="3197" y="435"/>
                  </a:lnTo>
                  <a:lnTo>
                    <a:pt x="3252" y="502"/>
                  </a:lnTo>
                  <a:lnTo>
                    <a:pt x="3300" y="571"/>
                  </a:lnTo>
                  <a:lnTo>
                    <a:pt x="3344" y="642"/>
                  </a:lnTo>
                  <a:lnTo>
                    <a:pt x="3383" y="716"/>
                  </a:lnTo>
                  <a:lnTo>
                    <a:pt x="3416" y="791"/>
                  </a:lnTo>
                  <a:lnTo>
                    <a:pt x="3445" y="869"/>
                  </a:lnTo>
                  <a:lnTo>
                    <a:pt x="3469" y="947"/>
                  </a:lnTo>
                  <a:lnTo>
                    <a:pt x="3487" y="1027"/>
                  </a:lnTo>
                  <a:lnTo>
                    <a:pt x="3499" y="1107"/>
                  </a:lnTo>
                  <a:lnTo>
                    <a:pt x="3508" y="1188"/>
                  </a:lnTo>
                  <a:lnTo>
                    <a:pt x="3510" y="1270"/>
                  </a:lnTo>
                  <a:lnTo>
                    <a:pt x="3510" y="1270"/>
                  </a:lnTo>
                  <a:lnTo>
                    <a:pt x="3508" y="1350"/>
                  </a:lnTo>
                  <a:lnTo>
                    <a:pt x="3499" y="1432"/>
                  </a:lnTo>
                  <a:lnTo>
                    <a:pt x="3487" y="1512"/>
                  </a:lnTo>
                  <a:lnTo>
                    <a:pt x="3469" y="1592"/>
                  </a:lnTo>
                  <a:lnTo>
                    <a:pt x="3445" y="1670"/>
                  </a:lnTo>
                  <a:lnTo>
                    <a:pt x="3416" y="1748"/>
                  </a:lnTo>
                  <a:lnTo>
                    <a:pt x="3383" y="1823"/>
                  </a:lnTo>
                  <a:lnTo>
                    <a:pt x="3344" y="1896"/>
                  </a:lnTo>
                  <a:lnTo>
                    <a:pt x="3300" y="1968"/>
                  </a:lnTo>
                  <a:lnTo>
                    <a:pt x="3252" y="2037"/>
                  </a:lnTo>
                  <a:lnTo>
                    <a:pt x="3197" y="2104"/>
                  </a:lnTo>
                  <a:lnTo>
                    <a:pt x="3138" y="2167"/>
                  </a:lnTo>
                  <a:lnTo>
                    <a:pt x="3074" y="2226"/>
                  </a:lnTo>
                  <a:lnTo>
                    <a:pt x="3007" y="2280"/>
                  </a:lnTo>
                  <a:lnTo>
                    <a:pt x="2938" y="2330"/>
                  </a:lnTo>
                  <a:lnTo>
                    <a:pt x="2867" y="2374"/>
                  </a:lnTo>
                  <a:lnTo>
                    <a:pt x="2792" y="2412"/>
                  </a:lnTo>
                  <a:lnTo>
                    <a:pt x="2717" y="2446"/>
                  </a:lnTo>
                  <a:lnTo>
                    <a:pt x="2639" y="2474"/>
                  </a:lnTo>
                  <a:lnTo>
                    <a:pt x="2560" y="2498"/>
                  </a:lnTo>
                  <a:lnTo>
                    <a:pt x="2480" y="2516"/>
                  </a:lnTo>
                  <a:lnTo>
                    <a:pt x="2400" y="2528"/>
                  </a:lnTo>
                  <a:lnTo>
                    <a:pt x="2319" y="2536"/>
                  </a:lnTo>
                  <a:lnTo>
                    <a:pt x="2237" y="2539"/>
                  </a:lnTo>
                  <a:lnTo>
                    <a:pt x="2156" y="2536"/>
                  </a:lnTo>
                  <a:lnTo>
                    <a:pt x="2075" y="2528"/>
                  </a:lnTo>
                  <a:lnTo>
                    <a:pt x="1994" y="2516"/>
                  </a:lnTo>
                  <a:lnTo>
                    <a:pt x="1915" y="2498"/>
                  </a:lnTo>
                  <a:lnTo>
                    <a:pt x="1837" y="2474"/>
                  </a:lnTo>
                  <a:lnTo>
                    <a:pt x="1759" y="2447"/>
                  </a:lnTo>
                  <a:lnTo>
                    <a:pt x="1684" y="2413"/>
                  </a:lnTo>
                  <a:lnTo>
                    <a:pt x="1610" y="2375"/>
                  </a:lnTo>
                  <a:lnTo>
                    <a:pt x="1538" y="2331"/>
                  </a:lnTo>
                  <a:lnTo>
                    <a:pt x="1469" y="2282"/>
                  </a:lnTo>
                  <a:lnTo>
                    <a:pt x="1403" y="2228"/>
                  </a:lnTo>
                  <a:lnTo>
                    <a:pt x="1251" y="2380"/>
                  </a:lnTo>
                  <a:lnTo>
                    <a:pt x="1405" y="2534"/>
                  </a:lnTo>
                  <a:lnTo>
                    <a:pt x="1419" y="2551"/>
                  </a:lnTo>
                  <a:lnTo>
                    <a:pt x="1427" y="2569"/>
                  </a:lnTo>
                  <a:lnTo>
                    <a:pt x="1432" y="2588"/>
                  </a:lnTo>
                  <a:lnTo>
                    <a:pt x="1432" y="2608"/>
                  </a:lnTo>
                  <a:lnTo>
                    <a:pt x="1427" y="2627"/>
                  </a:lnTo>
                  <a:lnTo>
                    <a:pt x="1419" y="2645"/>
                  </a:lnTo>
                  <a:lnTo>
                    <a:pt x="1405" y="2661"/>
                  </a:lnTo>
                  <a:lnTo>
                    <a:pt x="682" y="3383"/>
                  </a:lnTo>
                  <a:lnTo>
                    <a:pt x="647" y="3414"/>
                  </a:lnTo>
                  <a:lnTo>
                    <a:pt x="609" y="3441"/>
                  </a:lnTo>
                  <a:lnTo>
                    <a:pt x="570" y="3462"/>
                  </a:lnTo>
                  <a:lnTo>
                    <a:pt x="529" y="3479"/>
                  </a:lnTo>
                  <a:lnTo>
                    <a:pt x="486" y="3490"/>
                  </a:lnTo>
                  <a:lnTo>
                    <a:pt x="442" y="3498"/>
                  </a:lnTo>
                  <a:lnTo>
                    <a:pt x="399" y="3500"/>
                  </a:lnTo>
                  <a:lnTo>
                    <a:pt x="355" y="3498"/>
                  </a:lnTo>
                  <a:lnTo>
                    <a:pt x="312" y="3490"/>
                  </a:lnTo>
                  <a:lnTo>
                    <a:pt x="269" y="3479"/>
                  </a:lnTo>
                  <a:lnTo>
                    <a:pt x="229" y="3462"/>
                  </a:lnTo>
                  <a:lnTo>
                    <a:pt x="189" y="3441"/>
                  </a:lnTo>
                  <a:lnTo>
                    <a:pt x="151" y="3414"/>
                  </a:lnTo>
                  <a:lnTo>
                    <a:pt x="117" y="3383"/>
                  </a:lnTo>
                  <a:lnTo>
                    <a:pt x="86" y="3349"/>
                  </a:lnTo>
                  <a:lnTo>
                    <a:pt x="60" y="3311"/>
                  </a:lnTo>
                  <a:lnTo>
                    <a:pt x="38" y="3272"/>
                  </a:lnTo>
                  <a:lnTo>
                    <a:pt x="21" y="3232"/>
                  </a:lnTo>
                  <a:lnTo>
                    <a:pt x="10" y="3189"/>
                  </a:lnTo>
                  <a:lnTo>
                    <a:pt x="2" y="3146"/>
                  </a:lnTo>
                  <a:lnTo>
                    <a:pt x="0" y="3102"/>
                  </a:lnTo>
                  <a:lnTo>
                    <a:pt x="0" y="3102"/>
                  </a:lnTo>
                  <a:lnTo>
                    <a:pt x="2" y="3059"/>
                  </a:lnTo>
                  <a:lnTo>
                    <a:pt x="10" y="3015"/>
                  </a:lnTo>
                  <a:lnTo>
                    <a:pt x="21" y="2973"/>
                  </a:lnTo>
                  <a:lnTo>
                    <a:pt x="38" y="2932"/>
                  </a:lnTo>
                  <a:lnTo>
                    <a:pt x="60" y="2892"/>
                  </a:lnTo>
                  <a:lnTo>
                    <a:pt x="86" y="2855"/>
                  </a:lnTo>
                  <a:lnTo>
                    <a:pt x="117" y="2820"/>
                  </a:lnTo>
                  <a:lnTo>
                    <a:pt x="841" y="2099"/>
                  </a:lnTo>
                  <a:lnTo>
                    <a:pt x="857" y="2085"/>
                  </a:lnTo>
                  <a:lnTo>
                    <a:pt x="875" y="2077"/>
                  </a:lnTo>
                  <a:lnTo>
                    <a:pt x="895" y="2072"/>
                  </a:lnTo>
                  <a:lnTo>
                    <a:pt x="915" y="2072"/>
                  </a:lnTo>
                  <a:lnTo>
                    <a:pt x="934" y="2077"/>
                  </a:lnTo>
                  <a:lnTo>
                    <a:pt x="952" y="2085"/>
                  </a:lnTo>
                  <a:lnTo>
                    <a:pt x="969" y="2099"/>
                  </a:lnTo>
                  <a:lnTo>
                    <a:pt x="1123" y="2253"/>
                  </a:lnTo>
                  <a:lnTo>
                    <a:pt x="1275" y="2101"/>
                  </a:lnTo>
                  <a:lnTo>
                    <a:pt x="1221" y="2035"/>
                  </a:lnTo>
                  <a:lnTo>
                    <a:pt x="1172" y="1965"/>
                  </a:lnTo>
                  <a:lnTo>
                    <a:pt x="1129" y="1894"/>
                  </a:lnTo>
                  <a:lnTo>
                    <a:pt x="1090" y="1821"/>
                  </a:lnTo>
                  <a:lnTo>
                    <a:pt x="1056" y="1745"/>
                  </a:lnTo>
                  <a:lnTo>
                    <a:pt x="1029" y="1668"/>
                  </a:lnTo>
                  <a:lnTo>
                    <a:pt x="1005" y="1590"/>
                  </a:lnTo>
                  <a:lnTo>
                    <a:pt x="987" y="1510"/>
                  </a:lnTo>
                  <a:lnTo>
                    <a:pt x="974" y="1430"/>
                  </a:lnTo>
                  <a:lnTo>
                    <a:pt x="967" y="1349"/>
                  </a:lnTo>
                  <a:lnTo>
                    <a:pt x="964" y="1267"/>
                  </a:lnTo>
                  <a:lnTo>
                    <a:pt x="967" y="1187"/>
                  </a:lnTo>
                  <a:lnTo>
                    <a:pt x="974" y="1106"/>
                  </a:lnTo>
                  <a:lnTo>
                    <a:pt x="988" y="1026"/>
                  </a:lnTo>
                  <a:lnTo>
                    <a:pt x="1006" y="946"/>
                  </a:lnTo>
                  <a:lnTo>
                    <a:pt x="1030" y="868"/>
                  </a:lnTo>
                  <a:lnTo>
                    <a:pt x="1057" y="790"/>
                  </a:lnTo>
                  <a:lnTo>
                    <a:pt x="1091" y="715"/>
                  </a:lnTo>
                  <a:lnTo>
                    <a:pt x="1130" y="642"/>
                  </a:lnTo>
                  <a:lnTo>
                    <a:pt x="1174" y="570"/>
                  </a:lnTo>
                  <a:lnTo>
                    <a:pt x="1223" y="501"/>
                  </a:lnTo>
                  <a:lnTo>
                    <a:pt x="1277" y="435"/>
                  </a:lnTo>
                  <a:lnTo>
                    <a:pt x="1337" y="371"/>
                  </a:lnTo>
                  <a:lnTo>
                    <a:pt x="1400" y="312"/>
                  </a:lnTo>
                  <a:lnTo>
                    <a:pt x="1467" y="258"/>
                  </a:lnTo>
                  <a:lnTo>
                    <a:pt x="1536" y="209"/>
                  </a:lnTo>
                  <a:lnTo>
                    <a:pt x="1608" y="165"/>
                  </a:lnTo>
                  <a:lnTo>
                    <a:pt x="1682" y="126"/>
                  </a:lnTo>
                  <a:lnTo>
                    <a:pt x="1757" y="93"/>
                  </a:lnTo>
                  <a:lnTo>
                    <a:pt x="1835" y="65"/>
                  </a:lnTo>
                  <a:lnTo>
                    <a:pt x="1913" y="41"/>
                  </a:lnTo>
                  <a:lnTo>
                    <a:pt x="1993" y="23"/>
                  </a:lnTo>
                  <a:lnTo>
                    <a:pt x="2074" y="11"/>
                  </a:lnTo>
                  <a:lnTo>
                    <a:pt x="2156" y="2"/>
                  </a:lnTo>
                  <a:lnTo>
                    <a:pt x="22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6" name="Freeform 75"/>
            <p:cNvSpPr>
              <a:spLocks noEditPoints="1"/>
            </p:cNvSpPr>
            <p:nvPr/>
          </p:nvSpPr>
          <p:spPr bwMode="auto">
            <a:xfrm>
              <a:off x="1819275" y="1978026"/>
              <a:ext cx="279400" cy="279400"/>
            </a:xfrm>
            <a:custGeom>
              <a:avLst/>
              <a:gdLst>
                <a:gd name="T0" fmla="*/ 760 w 1765"/>
                <a:gd name="T1" fmla="*/ 191 h 1760"/>
                <a:gd name="T2" fmla="*/ 586 w 1765"/>
                <a:gd name="T3" fmla="*/ 246 h 1760"/>
                <a:gd name="T4" fmla="*/ 432 w 1765"/>
                <a:gd name="T5" fmla="*/ 344 h 1760"/>
                <a:gd name="T6" fmla="*/ 306 w 1765"/>
                <a:gd name="T7" fmla="*/ 480 h 1760"/>
                <a:gd name="T8" fmla="*/ 222 w 1765"/>
                <a:gd name="T9" fmla="*/ 641 h 1760"/>
                <a:gd name="T10" fmla="*/ 183 w 1765"/>
                <a:gd name="T11" fmla="*/ 819 h 1760"/>
                <a:gd name="T12" fmla="*/ 192 w 1765"/>
                <a:gd name="T13" fmla="*/ 1003 h 1760"/>
                <a:gd name="T14" fmla="*/ 246 w 1765"/>
                <a:gd name="T15" fmla="*/ 1175 h 1760"/>
                <a:gd name="T16" fmla="*/ 344 w 1765"/>
                <a:gd name="T17" fmla="*/ 1329 h 1760"/>
                <a:gd name="T18" fmla="*/ 481 w 1765"/>
                <a:gd name="T19" fmla="*/ 1454 h 1760"/>
                <a:gd name="T20" fmla="*/ 641 w 1765"/>
                <a:gd name="T21" fmla="*/ 1538 h 1760"/>
                <a:gd name="T22" fmla="*/ 820 w 1765"/>
                <a:gd name="T23" fmla="*/ 1577 h 1760"/>
                <a:gd name="T24" fmla="*/ 1005 w 1765"/>
                <a:gd name="T25" fmla="*/ 1569 h 1760"/>
                <a:gd name="T26" fmla="*/ 1179 w 1765"/>
                <a:gd name="T27" fmla="*/ 1515 h 1760"/>
                <a:gd name="T28" fmla="*/ 1333 w 1765"/>
                <a:gd name="T29" fmla="*/ 1417 h 1760"/>
                <a:gd name="T30" fmla="*/ 1457 w 1765"/>
                <a:gd name="T31" fmla="*/ 1280 h 1760"/>
                <a:gd name="T32" fmla="*/ 1541 w 1765"/>
                <a:gd name="T33" fmla="*/ 1120 h 1760"/>
                <a:gd name="T34" fmla="*/ 1581 w 1765"/>
                <a:gd name="T35" fmla="*/ 942 h 1760"/>
                <a:gd name="T36" fmla="*/ 1573 w 1765"/>
                <a:gd name="T37" fmla="*/ 758 h 1760"/>
                <a:gd name="T38" fmla="*/ 1518 w 1765"/>
                <a:gd name="T39" fmla="*/ 585 h 1760"/>
                <a:gd name="T40" fmla="*/ 1420 w 1765"/>
                <a:gd name="T41" fmla="*/ 431 h 1760"/>
                <a:gd name="T42" fmla="*/ 1284 w 1765"/>
                <a:gd name="T43" fmla="*/ 307 h 1760"/>
                <a:gd name="T44" fmla="*/ 1122 w 1765"/>
                <a:gd name="T45" fmla="*/ 223 h 1760"/>
                <a:gd name="T46" fmla="*/ 944 w 1765"/>
                <a:gd name="T47" fmla="*/ 184 h 1760"/>
                <a:gd name="T48" fmla="*/ 952 w 1765"/>
                <a:gd name="T49" fmla="*/ 3 h 1760"/>
                <a:gd name="T50" fmla="*/ 1155 w 1765"/>
                <a:gd name="T51" fmla="*/ 44 h 1760"/>
                <a:gd name="T52" fmla="*/ 1342 w 1765"/>
                <a:gd name="T53" fmla="*/ 130 h 1760"/>
                <a:gd name="T54" fmla="*/ 1506 w 1765"/>
                <a:gd name="T55" fmla="*/ 258 h 1760"/>
                <a:gd name="T56" fmla="*/ 1635 w 1765"/>
                <a:gd name="T57" fmla="*/ 421 h 1760"/>
                <a:gd name="T58" fmla="*/ 1721 w 1765"/>
                <a:gd name="T59" fmla="*/ 608 h 1760"/>
                <a:gd name="T60" fmla="*/ 1761 w 1765"/>
                <a:gd name="T61" fmla="*/ 811 h 1760"/>
                <a:gd name="T62" fmla="*/ 1753 w 1765"/>
                <a:gd name="T63" fmla="*/ 1019 h 1760"/>
                <a:gd name="T64" fmla="*/ 1698 w 1765"/>
                <a:gd name="T65" fmla="*/ 1217 h 1760"/>
                <a:gd name="T66" fmla="*/ 1597 w 1765"/>
                <a:gd name="T67" fmla="*/ 1396 h 1760"/>
                <a:gd name="T68" fmla="*/ 1454 w 1765"/>
                <a:gd name="T69" fmla="*/ 1550 h 1760"/>
                <a:gd name="T70" fmla="*/ 1282 w 1765"/>
                <a:gd name="T71" fmla="*/ 1664 h 1760"/>
                <a:gd name="T72" fmla="*/ 1089 w 1765"/>
                <a:gd name="T73" fmla="*/ 1735 h 1760"/>
                <a:gd name="T74" fmla="*/ 882 w 1765"/>
                <a:gd name="T75" fmla="*/ 1760 h 1760"/>
                <a:gd name="T76" fmla="*/ 674 w 1765"/>
                <a:gd name="T77" fmla="*/ 1735 h 1760"/>
                <a:gd name="T78" fmla="*/ 482 w 1765"/>
                <a:gd name="T79" fmla="*/ 1664 h 1760"/>
                <a:gd name="T80" fmla="*/ 310 w 1765"/>
                <a:gd name="T81" fmla="*/ 1550 h 1760"/>
                <a:gd name="T82" fmla="*/ 167 w 1765"/>
                <a:gd name="T83" fmla="*/ 1396 h 1760"/>
                <a:gd name="T84" fmla="*/ 67 w 1765"/>
                <a:gd name="T85" fmla="*/ 1217 h 1760"/>
                <a:gd name="T86" fmla="*/ 11 w 1765"/>
                <a:gd name="T87" fmla="*/ 1019 h 1760"/>
                <a:gd name="T88" fmla="*/ 2 w 1765"/>
                <a:gd name="T89" fmla="*/ 811 h 1760"/>
                <a:gd name="T90" fmla="*/ 43 w 1765"/>
                <a:gd name="T91" fmla="*/ 608 h 1760"/>
                <a:gd name="T92" fmla="*/ 129 w 1765"/>
                <a:gd name="T93" fmla="*/ 421 h 1760"/>
                <a:gd name="T94" fmla="*/ 259 w 1765"/>
                <a:gd name="T95" fmla="*/ 258 h 1760"/>
                <a:gd name="T96" fmla="*/ 422 w 1765"/>
                <a:gd name="T97" fmla="*/ 130 h 1760"/>
                <a:gd name="T98" fmla="*/ 608 w 1765"/>
                <a:gd name="T99" fmla="*/ 44 h 1760"/>
                <a:gd name="T100" fmla="*/ 812 w 1765"/>
                <a:gd name="T101" fmla="*/ 3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65" h="1760">
                  <a:moveTo>
                    <a:pt x="882" y="181"/>
                  </a:moveTo>
                  <a:lnTo>
                    <a:pt x="820" y="184"/>
                  </a:lnTo>
                  <a:lnTo>
                    <a:pt x="760" y="191"/>
                  </a:lnTo>
                  <a:lnTo>
                    <a:pt x="700" y="205"/>
                  </a:lnTo>
                  <a:lnTo>
                    <a:pt x="641" y="223"/>
                  </a:lnTo>
                  <a:lnTo>
                    <a:pt x="586" y="246"/>
                  </a:lnTo>
                  <a:lnTo>
                    <a:pt x="532" y="274"/>
                  </a:lnTo>
                  <a:lnTo>
                    <a:pt x="481" y="307"/>
                  </a:lnTo>
                  <a:lnTo>
                    <a:pt x="432" y="344"/>
                  </a:lnTo>
                  <a:lnTo>
                    <a:pt x="386" y="385"/>
                  </a:lnTo>
                  <a:lnTo>
                    <a:pt x="344" y="431"/>
                  </a:lnTo>
                  <a:lnTo>
                    <a:pt x="306" y="480"/>
                  </a:lnTo>
                  <a:lnTo>
                    <a:pt x="273" y="532"/>
                  </a:lnTo>
                  <a:lnTo>
                    <a:pt x="246" y="585"/>
                  </a:lnTo>
                  <a:lnTo>
                    <a:pt x="222" y="641"/>
                  </a:lnTo>
                  <a:lnTo>
                    <a:pt x="204" y="698"/>
                  </a:lnTo>
                  <a:lnTo>
                    <a:pt x="192" y="758"/>
                  </a:lnTo>
                  <a:lnTo>
                    <a:pt x="183" y="819"/>
                  </a:lnTo>
                  <a:lnTo>
                    <a:pt x="181" y="881"/>
                  </a:lnTo>
                  <a:lnTo>
                    <a:pt x="183" y="942"/>
                  </a:lnTo>
                  <a:lnTo>
                    <a:pt x="192" y="1003"/>
                  </a:lnTo>
                  <a:lnTo>
                    <a:pt x="204" y="1062"/>
                  </a:lnTo>
                  <a:lnTo>
                    <a:pt x="222" y="1120"/>
                  </a:lnTo>
                  <a:lnTo>
                    <a:pt x="246" y="1175"/>
                  </a:lnTo>
                  <a:lnTo>
                    <a:pt x="273" y="1229"/>
                  </a:lnTo>
                  <a:lnTo>
                    <a:pt x="306" y="1280"/>
                  </a:lnTo>
                  <a:lnTo>
                    <a:pt x="344" y="1329"/>
                  </a:lnTo>
                  <a:lnTo>
                    <a:pt x="386" y="1375"/>
                  </a:lnTo>
                  <a:lnTo>
                    <a:pt x="432" y="1417"/>
                  </a:lnTo>
                  <a:lnTo>
                    <a:pt x="481" y="1454"/>
                  </a:lnTo>
                  <a:lnTo>
                    <a:pt x="532" y="1487"/>
                  </a:lnTo>
                  <a:lnTo>
                    <a:pt x="586" y="1515"/>
                  </a:lnTo>
                  <a:lnTo>
                    <a:pt x="641" y="1538"/>
                  </a:lnTo>
                  <a:lnTo>
                    <a:pt x="700" y="1556"/>
                  </a:lnTo>
                  <a:lnTo>
                    <a:pt x="760" y="1569"/>
                  </a:lnTo>
                  <a:lnTo>
                    <a:pt x="820" y="1577"/>
                  </a:lnTo>
                  <a:lnTo>
                    <a:pt x="882" y="1579"/>
                  </a:lnTo>
                  <a:lnTo>
                    <a:pt x="944" y="1577"/>
                  </a:lnTo>
                  <a:lnTo>
                    <a:pt x="1005" y="1569"/>
                  </a:lnTo>
                  <a:lnTo>
                    <a:pt x="1065" y="1556"/>
                  </a:lnTo>
                  <a:lnTo>
                    <a:pt x="1122" y="1538"/>
                  </a:lnTo>
                  <a:lnTo>
                    <a:pt x="1179" y="1515"/>
                  </a:lnTo>
                  <a:lnTo>
                    <a:pt x="1232" y="1487"/>
                  </a:lnTo>
                  <a:lnTo>
                    <a:pt x="1284" y="1454"/>
                  </a:lnTo>
                  <a:lnTo>
                    <a:pt x="1333" y="1417"/>
                  </a:lnTo>
                  <a:lnTo>
                    <a:pt x="1379" y="1375"/>
                  </a:lnTo>
                  <a:lnTo>
                    <a:pt x="1420" y="1329"/>
                  </a:lnTo>
                  <a:lnTo>
                    <a:pt x="1457" y="1280"/>
                  </a:lnTo>
                  <a:lnTo>
                    <a:pt x="1490" y="1229"/>
                  </a:lnTo>
                  <a:lnTo>
                    <a:pt x="1518" y="1175"/>
                  </a:lnTo>
                  <a:lnTo>
                    <a:pt x="1541" y="1120"/>
                  </a:lnTo>
                  <a:lnTo>
                    <a:pt x="1559" y="1062"/>
                  </a:lnTo>
                  <a:lnTo>
                    <a:pt x="1573" y="1003"/>
                  </a:lnTo>
                  <a:lnTo>
                    <a:pt x="1581" y="942"/>
                  </a:lnTo>
                  <a:lnTo>
                    <a:pt x="1584" y="881"/>
                  </a:lnTo>
                  <a:lnTo>
                    <a:pt x="1581" y="819"/>
                  </a:lnTo>
                  <a:lnTo>
                    <a:pt x="1573" y="758"/>
                  </a:lnTo>
                  <a:lnTo>
                    <a:pt x="1559" y="698"/>
                  </a:lnTo>
                  <a:lnTo>
                    <a:pt x="1541" y="641"/>
                  </a:lnTo>
                  <a:lnTo>
                    <a:pt x="1518" y="585"/>
                  </a:lnTo>
                  <a:lnTo>
                    <a:pt x="1490" y="532"/>
                  </a:lnTo>
                  <a:lnTo>
                    <a:pt x="1457" y="480"/>
                  </a:lnTo>
                  <a:lnTo>
                    <a:pt x="1420" y="431"/>
                  </a:lnTo>
                  <a:lnTo>
                    <a:pt x="1379" y="385"/>
                  </a:lnTo>
                  <a:lnTo>
                    <a:pt x="1333" y="344"/>
                  </a:lnTo>
                  <a:lnTo>
                    <a:pt x="1284" y="307"/>
                  </a:lnTo>
                  <a:lnTo>
                    <a:pt x="1232" y="274"/>
                  </a:lnTo>
                  <a:lnTo>
                    <a:pt x="1179" y="246"/>
                  </a:lnTo>
                  <a:lnTo>
                    <a:pt x="1122" y="223"/>
                  </a:lnTo>
                  <a:lnTo>
                    <a:pt x="1065" y="205"/>
                  </a:lnTo>
                  <a:lnTo>
                    <a:pt x="1005" y="191"/>
                  </a:lnTo>
                  <a:lnTo>
                    <a:pt x="944" y="184"/>
                  </a:lnTo>
                  <a:lnTo>
                    <a:pt x="882" y="181"/>
                  </a:lnTo>
                  <a:close/>
                  <a:moveTo>
                    <a:pt x="882" y="0"/>
                  </a:moveTo>
                  <a:lnTo>
                    <a:pt x="952" y="3"/>
                  </a:lnTo>
                  <a:lnTo>
                    <a:pt x="1021" y="12"/>
                  </a:lnTo>
                  <a:lnTo>
                    <a:pt x="1089" y="25"/>
                  </a:lnTo>
                  <a:lnTo>
                    <a:pt x="1155" y="44"/>
                  </a:lnTo>
                  <a:lnTo>
                    <a:pt x="1220" y="67"/>
                  </a:lnTo>
                  <a:lnTo>
                    <a:pt x="1282" y="96"/>
                  </a:lnTo>
                  <a:lnTo>
                    <a:pt x="1342" y="130"/>
                  </a:lnTo>
                  <a:lnTo>
                    <a:pt x="1400" y="168"/>
                  </a:lnTo>
                  <a:lnTo>
                    <a:pt x="1454" y="211"/>
                  </a:lnTo>
                  <a:lnTo>
                    <a:pt x="1506" y="258"/>
                  </a:lnTo>
                  <a:lnTo>
                    <a:pt x="1553" y="310"/>
                  </a:lnTo>
                  <a:lnTo>
                    <a:pt x="1597" y="364"/>
                  </a:lnTo>
                  <a:lnTo>
                    <a:pt x="1635" y="421"/>
                  </a:lnTo>
                  <a:lnTo>
                    <a:pt x="1669" y="482"/>
                  </a:lnTo>
                  <a:lnTo>
                    <a:pt x="1698" y="543"/>
                  </a:lnTo>
                  <a:lnTo>
                    <a:pt x="1721" y="608"/>
                  </a:lnTo>
                  <a:lnTo>
                    <a:pt x="1740" y="674"/>
                  </a:lnTo>
                  <a:lnTo>
                    <a:pt x="1753" y="742"/>
                  </a:lnTo>
                  <a:lnTo>
                    <a:pt x="1761" y="811"/>
                  </a:lnTo>
                  <a:lnTo>
                    <a:pt x="1765" y="881"/>
                  </a:lnTo>
                  <a:lnTo>
                    <a:pt x="1761" y="951"/>
                  </a:lnTo>
                  <a:lnTo>
                    <a:pt x="1753" y="1019"/>
                  </a:lnTo>
                  <a:lnTo>
                    <a:pt x="1740" y="1087"/>
                  </a:lnTo>
                  <a:lnTo>
                    <a:pt x="1721" y="1153"/>
                  </a:lnTo>
                  <a:lnTo>
                    <a:pt x="1698" y="1217"/>
                  </a:lnTo>
                  <a:lnTo>
                    <a:pt x="1669" y="1279"/>
                  </a:lnTo>
                  <a:lnTo>
                    <a:pt x="1635" y="1339"/>
                  </a:lnTo>
                  <a:lnTo>
                    <a:pt x="1597" y="1396"/>
                  </a:lnTo>
                  <a:lnTo>
                    <a:pt x="1553" y="1451"/>
                  </a:lnTo>
                  <a:lnTo>
                    <a:pt x="1506" y="1502"/>
                  </a:lnTo>
                  <a:lnTo>
                    <a:pt x="1454" y="1550"/>
                  </a:lnTo>
                  <a:lnTo>
                    <a:pt x="1400" y="1593"/>
                  </a:lnTo>
                  <a:lnTo>
                    <a:pt x="1342" y="1631"/>
                  </a:lnTo>
                  <a:lnTo>
                    <a:pt x="1282" y="1664"/>
                  </a:lnTo>
                  <a:lnTo>
                    <a:pt x="1220" y="1693"/>
                  </a:lnTo>
                  <a:lnTo>
                    <a:pt x="1155" y="1717"/>
                  </a:lnTo>
                  <a:lnTo>
                    <a:pt x="1089" y="1735"/>
                  </a:lnTo>
                  <a:lnTo>
                    <a:pt x="1021" y="1749"/>
                  </a:lnTo>
                  <a:lnTo>
                    <a:pt x="952" y="1758"/>
                  </a:lnTo>
                  <a:lnTo>
                    <a:pt x="882" y="1760"/>
                  </a:lnTo>
                  <a:lnTo>
                    <a:pt x="812" y="1758"/>
                  </a:lnTo>
                  <a:lnTo>
                    <a:pt x="742" y="1749"/>
                  </a:lnTo>
                  <a:lnTo>
                    <a:pt x="674" y="1735"/>
                  </a:lnTo>
                  <a:lnTo>
                    <a:pt x="608" y="1717"/>
                  </a:lnTo>
                  <a:lnTo>
                    <a:pt x="545" y="1693"/>
                  </a:lnTo>
                  <a:lnTo>
                    <a:pt x="482" y="1664"/>
                  </a:lnTo>
                  <a:lnTo>
                    <a:pt x="422" y="1631"/>
                  </a:lnTo>
                  <a:lnTo>
                    <a:pt x="365" y="1593"/>
                  </a:lnTo>
                  <a:lnTo>
                    <a:pt x="310" y="1550"/>
                  </a:lnTo>
                  <a:lnTo>
                    <a:pt x="259" y="1502"/>
                  </a:lnTo>
                  <a:lnTo>
                    <a:pt x="211" y="1451"/>
                  </a:lnTo>
                  <a:lnTo>
                    <a:pt x="167" y="1396"/>
                  </a:lnTo>
                  <a:lnTo>
                    <a:pt x="129" y="1339"/>
                  </a:lnTo>
                  <a:lnTo>
                    <a:pt x="96" y="1279"/>
                  </a:lnTo>
                  <a:lnTo>
                    <a:pt x="67" y="1217"/>
                  </a:lnTo>
                  <a:lnTo>
                    <a:pt x="43" y="1153"/>
                  </a:lnTo>
                  <a:lnTo>
                    <a:pt x="25" y="1087"/>
                  </a:lnTo>
                  <a:lnTo>
                    <a:pt x="11" y="1019"/>
                  </a:lnTo>
                  <a:lnTo>
                    <a:pt x="2" y="951"/>
                  </a:lnTo>
                  <a:lnTo>
                    <a:pt x="0" y="881"/>
                  </a:lnTo>
                  <a:lnTo>
                    <a:pt x="2" y="811"/>
                  </a:lnTo>
                  <a:lnTo>
                    <a:pt x="11" y="742"/>
                  </a:lnTo>
                  <a:lnTo>
                    <a:pt x="25" y="674"/>
                  </a:lnTo>
                  <a:lnTo>
                    <a:pt x="43" y="608"/>
                  </a:lnTo>
                  <a:lnTo>
                    <a:pt x="67" y="543"/>
                  </a:lnTo>
                  <a:lnTo>
                    <a:pt x="96" y="482"/>
                  </a:lnTo>
                  <a:lnTo>
                    <a:pt x="129" y="421"/>
                  </a:lnTo>
                  <a:lnTo>
                    <a:pt x="167" y="364"/>
                  </a:lnTo>
                  <a:lnTo>
                    <a:pt x="211" y="310"/>
                  </a:lnTo>
                  <a:lnTo>
                    <a:pt x="259" y="258"/>
                  </a:lnTo>
                  <a:lnTo>
                    <a:pt x="310" y="211"/>
                  </a:lnTo>
                  <a:lnTo>
                    <a:pt x="365" y="168"/>
                  </a:lnTo>
                  <a:lnTo>
                    <a:pt x="422" y="130"/>
                  </a:lnTo>
                  <a:lnTo>
                    <a:pt x="482" y="96"/>
                  </a:lnTo>
                  <a:lnTo>
                    <a:pt x="545" y="67"/>
                  </a:lnTo>
                  <a:lnTo>
                    <a:pt x="608" y="44"/>
                  </a:lnTo>
                  <a:lnTo>
                    <a:pt x="674" y="25"/>
                  </a:lnTo>
                  <a:lnTo>
                    <a:pt x="742" y="12"/>
                  </a:lnTo>
                  <a:lnTo>
                    <a:pt x="812" y="3"/>
                  </a:lnTo>
                  <a:lnTo>
                    <a:pt x="8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7" name="Freeform 76"/>
            <p:cNvSpPr>
              <a:spLocks/>
            </p:cNvSpPr>
            <p:nvPr/>
          </p:nvSpPr>
          <p:spPr bwMode="auto">
            <a:xfrm>
              <a:off x="1900238" y="2060576"/>
              <a:ext cx="115888" cy="114300"/>
            </a:xfrm>
            <a:custGeom>
              <a:avLst/>
              <a:gdLst>
                <a:gd name="T0" fmla="*/ 363 w 726"/>
                <a:gd name="T1" fmla="*/ 0 h 723"/>
                <a:gd name="T2" fmla="*/ 387 w 726"/>
                <a:gd name="T3" fmla="*/ 3 h 723"/>
                <a:gd name="T4" fmla="*/ 409 w 726"/>
                <a:gd name="T5" fmla="*/ 12 h 723"/>
                <a:gd name="T6" fmla="*/ 427 w 726"/>
                <a:gd name="T7" fmla="*/ 26 h 723"/>
                <a:gd name="T8" fmla="*/ 442 w 726"/>
                <a:gd name="T9" fmla="*/ 44 h 723"/>
                <a:gd name="T10" fmla="*/ 450 w 726"/>
                <a:gd name="T11" fmla="*/ 66 h 723"/>
                <a:gd name="T12" fmla="*/ 453 w 726"/>
                <a:gd name="T13" fmla="*/ 90 h 723"/>
                <a:gd name="T14" fmla="*/ 453 w 726"/>
                <a:gd name="T15" fmla="*/ 271 h 723"/>
                <a:gd name="T16" fmla="*/ 635 w 726"/>
                <a:gd name="T17" fmla="*/ 271 h 723"/>
                <a:gd name="T18" fmla="*/ 660 w 726"/>
                <a:gd name="T19" fmla="*/ 275 h 723"/>
                <a:gd name="T20" fmla="*/ 681 w 726"/>
                <a:gd name="T21" fmla="*/ 283 h 723"/>
                <a:gd name="T22" fmla="*/ 699 w 726"/>
                <a:gd name="T23" fmla="*/ 298 h 723"/>
                <a:gd name="T24" fmla="*/ 714 w 726"/>
                <a:gd name="T25" fmla="*/ 316 h 723"/>
                <a:gd name="T26" fmla="*/ 722 w 726"/>
                <a:gd name="T27" fmla="*/ 337 h 723"/>
                <a:gd name="T28" fmla="*/ 726 w 726"/>
                <a:gd name="T29" fmla="*/ 362 h 723"/>
                <a:gd name="T30" fmla="*/ 722 w 726"/>
                <a:gd name="T31" fmla="*/ 385 h 723"/>
                <a:gd name="T32" fmla="*/ 714 w 726"/>
                <a:gd name="T33" fmla="*/ 407 h 723"/>
                <a:gd name="T34" fmla="*/ 699 w 726"/>
                <a:gd name="T35" fmla="*/ 425 h 723"/>
                <a:gd name="T36" fmla="*/ 681 w 726"/>
                <a:gd name="T37" fmla="*/ 439 h 723"/>
                <a:gd name="T38" fmla="*/ 660 w 726"/>
                <a:gd name="T39" fmla="*/ 449 h 723"/>
                <a:gd name="T40" fmla="*/ 635 w 726"/>
                <a:gd name="T41" fmla="*/ 452 h 723"/>
                <a:gd name="T42" fmla="*/ 453 w 726"/>
                <a:gd name="T43" fmla="*/ 452 h 723"/>
                <a:gd name="T44" fmla="*/ 453 w 726"/>
                <a:gd name="T45" fmla="*/ 633 h 723"/>
                <a:gd name="T46" fmla="*/ 450 w 726"/>
                <a:gd name="T47" fmla="*/ 656 h 723"/>
                <a:gd name="T48" fmla="*/ 442 w 726"/>
                <a:gd name="T49" fmla="*/ 679 h 723"/>
                <a:gd name="T50" fmla="*/ 427 w 726"/>
                <a:gd name="T51" fmla="*/ 697 h 723"/>
                <a:gd name="T52" fmla="*/ 409 w 726"/>
                <a:gd name="T53" fmla="*/ 710 h 723"/>
                <a:gd name="T54" fmla="*/ 387 w 726"/>
                <a:gd name="T55" fmla="*/ 720 h 723"/>
                <a:gd name="T56" fmla="*/ 363 w 726"/>
                <a:gd name="T57" fmla="*/ 723 h 723"/>
                <a:gd name="T58" fmla="*/ 339 w 726"/>
                <a:gd name="T59" fmla="*/ 720 h 723"/>
                <a:gd name="T60" fmla="*/ 317 w 726"/>
                <a:gd name="T61" fmla="*/ 710 h 723"/>
                <a:gd name="T62" fmla="*/ 299 w 726"/>
                <a:gd name="T63" fmla="*/ 697 h 723"/>
                <a:gd name="T64" fmla="*/ 285 w 726"/>
                <a:gd name="T65" fmla="*/ 679 h 723"/>
                <a:gd name="T66" fmla="*/ 276 w 726"/>
                <a:gd name="T67" fmla="*/ 656 h 723"/>
                <a:gd name="T68" fmla="*/ 272 w 726"/>
                <a:gd name="T69" fmla="*/ 633 h 723"/>
                <a:gd name="T70" fmla="*/ 272 w 726"/>
                <a:gd name="T71" fmla="*/ 452 h 723"/>
                <a:gd name="T72" fmla="*/ 91 w 726"/>
                <a:gd name="T73" fmla="*/ 452 h 723"/>
                <a:gd name="T74" fmla="*/ 67 w 726"/>
                <a:gd name="T75" fmla="*/ 449 h 723"/>
                <a:gd name="T76" fmla="*/ 45 w 726"/>
                <a:gd name="T77" fmla="*/ 439 h 723"/>
                <a:gd name="T78" fmla="*/ 27 w 726"/>
                <a:gd name="T79" fmla="*/ 425 h 723"/>
                <a:gd name="T80" fmla="*/ 13 w 726"/>
                <a:gd name="T81" fmla="*/ 407 h 723"/>
                <a:gd name="T82" fmla="*/ 3 w 726"/>
                <a:gd name="T83" fmla="*/ 385 h 723"/>
                <a:gd name="T84" fmla="*/ 0 w 726"/>
                <a:gd name="T85" fmla="*/ 362 h 723"/>
                <a:gd name="T86" fmla="*/ 3 w 726"/>
                <a:gd name="T87" fmla="*/ 337 h 723"/>
                <a:gd name="T88" fmla="*/ 13 w 726"/>
                <a:gd name="T89" fmla="*/ 316 h 723"/>
                <a:gd name="T90" fmla="*/ 27 w 726"/>
                <a:gd name="T91" fmla="*/ 298 h 723"/>
                <a:gd name="T92" fmla="*/ 45 w 726"/>
                <a:gd name="T93" fmla="*/ 283 h 723"/>
                <a:gd name="T94" fmla="*/ 67 w 726"/>
                <a:gd name="T95" fmla="*/ 275 h 723"/>
                <a:gd name="T96" fmla="*/ 91 w 726"/>
                <a:gd name="T97" fmla="*/ 271 h 723"/>
                <a:gd name="T98" fmla="*/ 272 w 726"/>
                <a:gd name="T99" fmla="*/ 271 h 723"/>
                <a:gd name="T100" fmla="*/ 272 w 726"/>
                <a:gd name="T101" fmla="*/ 90 h 723"/>
                <a:gd name="T102" fmla="*/ 276 w 726"/>
                <a:gd name="T103" fmla="*/ 66 h 723"/>
                <a:gd name="T104" fmla="*/ 285 w 726"/>
                <a:gd name="T105" fmla="*/ 44 h 723"/>
                <a:gd name="T106" fmla="*/ 299 w 726"/>
                <a:gd name="T107" fmla="*/ 26 h 723"/>
                <a:gd name="T108" fmla="*/ 317 w 726"/>
                <a:gd name="T109" fmla="*/ 12 h 723"/>
                <a:gd name="T110" fmla="*/ 339 w 726"/>
                <a:gd name="T111" fmla="*/ 3 h 723"/>
                <a:gd name="T112" fmla="*/ 363 w 726"/>
                <a:gd name="T113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6" h="723">
                  <a:moveTo>
                    <a:pt x="363" y="0"/>
                  </a:moveTo>
                  <a:lnTo>
                    <a:pt x="387" y="3"/>
                  </a:lnTo>
                  <a:lnTo>
                    <a:pt x="409" y="12"/>
                  </a:lnTo>
                  <a:lnTo>
                    <a:pt x="427" y="26"/>
                  </a:lnTo>
                  <a:lnTo>
                    <a:pt x="442" y="44"/>
                  </a:lnTo>
                  <a:lnTo>
                    <a:pt x="450" y="66"/>
                  </a:lnTo>
                  <a:lnTo>
                    <a:pt x="453" y="90"/>
                  </a:lnTo>
                  <a:lnTo>
                    <a:pt x="453" y="271"/>
                  </a:lnTo>
                  <a:lnTo>
                    <a:pt x="635" y="271"/>
                  </a:lnTo>
                  <a:lnTo>
                    <a:pt x="660" y="275"/>
                  </a:lnTo>
                  <a:lnTo>
                    <a:pt x="681" y="283"/>
                  </a:lnTo>
                  <a:lnTo>
                    <a:pt x="699" y="298"/>
                  </a:lnTo>
                  <a:lnTo>
                    <a:pt x="714" y="316"/>
                  </a:lnTo>
                  <a:lnTo>
                    <a:pt x="722" y="337"/>
                  </a:lnTo>
                  <a:lnTo>
                    <a:pt x="726" y="362"/>
                  </a:lnTo>
                  <a:lnTo>
                    <a:pt x="722" y="385"/>
                  </a:lnTo>
                  <a:lnTo>
                    <a:pt x="714" y="407"/>
                  </a:lnTo>
                  <a:lnTo>
                    <a:pt x="699" y="425"/>
                  </a:lnTo>
                  <a:lnTo>
                    <a:pt x="681" y="439"/>
                  </a:lnTo>
                  <a:lnTo>
                    <a:pt x="660" y="449"/>
                  </a:lnTo>
                  <a:lnTo>
                    <a:pt x="635" y="452"/>
                  </a:lnTo>
                  <a:lnTo>
                    <a:pt x="453" y="452"/>
                  </a:lnTo>
                  <a:lnTo>
                    <a:pt x="453" y="633"/>
                  </a:lnTo>
                  <a:lnTo>
                    <a:pt x="450" y="656"/>
                  </a:lnTo>
                  <a:lnTo>
                    <a:pt x="442" y="679"/>
                  </a:lnTo>
                  <a:lnTo>
                    <a:pt x="427" y="697"/>
                  </a:lnTo>
                  <a:lnTo>
                    <a:pt x="409" y="710"/>
                  </a:lnTo>
                  <a:lnTo>
                    <a:pt x="387" y="720"/>
                  </a:lnTo>
                  <a:lnTo>
                    <a:pt x="363" y="723"/>
                  </a:lnTo>
                  <a:lnTo>
                    <a:pt x="339" y="720"/>
                  </a:lnTo>
                  <a:lnTo>
                    <a:pt x="317" y="710"/>
                  </a:lnTo>
                  <a:lnTo>
                    <a:pt x="299" y="697"/>
                  </a:lnTo>
                  <a:lnTo>
                    <a:pt x="285" y="679"/>
                  </a:lnTo>
                  <a:lnTo>
                    <a:pt x="276" y="656"/>
                  </a:lnTo>
                  <a:lnTo>
                    <a:pt x="272" y="633"/>
                  </a:lnTo>
                  <a:lnTo>
                    <a:pt x="272" y="452"/>
                  </a:lnTo>
                  <a:lnTo>
                    <a:pt x="91" y="452"/>
                  </a:lnTo>
                  <a:lnTo>
                    <a:pt x="67" y="449"/>
                  </a:lnTo>
                  <a:lnTo>
                    <a:pt x="45" y="439"/>
                  </a:lnTo>
                  <a:lnTo>
                    <a:pt x="27" y="425"/>
                  </a:lnTo>
                  <a:lnTo>
                    <a:pt x="13" y="407"/>
                  </a:lnTo>
                  <a:lnTo>
                    <a:pt x="3" y="385"/>
                  </a:lnTo>
                  <a:lnTo>
                    <a:pt x="0" y="362"/>
                  </a:lnTo>
                  <a:lnTo>
                    <a:pt x="3" y="337"/>
                  </a:lnTo>
                  <a:lnTo>
                    <a:pt x="13" y="316"/>
                  </a:lnTo>
                  <a:lnTo>
                    <a:pt x="27" y="298"/>
                  </a:lnTo>
                  <a:lnTo>
                    <a:pt x="45" y="283"/>
                  </a:lnTo>
                  <a:lnTo>
                    <a:pt x="67" y="275"/>
                  </a:lnTo>
                  <a:lnTo>
                    <a:pt x="91" y="271"/>
                  </a:lnTo>
                  <a:lnTo>
                    <a:pt x="272" y="271"/>
                  </a:lnTo>
                  <a:lnTo>
                    <a:pt x="272" y="90"/>
                  </a:lnTo>
                  <a:lnTo>
                    <a:pt x="276" y="66"/>
                  </a:lnTo>
                  <a:lnTo>
                    <a:pt x="285" y="44"/>
                  </a:lnTo>
                  <a:lnTo>
                    <a:pt x="299" y="26"/>
                  </a:lnTo>
                  <a:lnTo>
                    <a:pt x="317" y="12"/>
                  </a:lnTo>
                  <a:lnTo>
                    <a:pt x="339" y="3"/>
                  </a:lnTo>
                  <a:lnTo>
                    <a:pt x="3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38" name="Group 61"/>
          <p:cNvGrpSpPr/>
          <p:nvPr/>
        </p:nvGrpSpPr>
        <p:grpSpPr>
          <a:xfrm>
            <a:off x="3995799" y="4310483"/>
            <a:ext cx="440988" cy="442248"/>
            <a:chOff x="7216775" y="2687638"/>
            <a:chExt cx="555625" cy="557212"/>
          </a:xfrm>
          <a:solidFill>
            <a:schemeClr val="accent4"/>
          </a:solidFill>
        </p:grpSpPr>
        <p:sp>
          <p:nvSpPr>
            <p:cNvPr id="39" name="Freeform 123"/>
            <p:cNvSpPr>
              <a:spLocks noEditPoints="1"/>
            </p:cNvSpPr>
            <p:nvPr/>
          </p:nvSpPr>
          <p:spPr bwMode="auto">
            <a:xfrm>
              <a:off x="7216775" y="2687638"/>
              <a:ext cx="555625" cy="557212"/>
            </a:xfrm>
            <a:custGeom>
              <a:avLst/>
              <a:gdLst>
                <a:gd name="T0" fmla="*/ 1528 w 3500"/>
                <a:gd name="T1" fmla="*/ 438 h 3510"/>
                <a:gd name="T2" fmla="*/ 1195 w 3500"/>
                <a:gd name="T3" fmla="*/ 616 h 3510"/>
                <a:gd name="T4" fmla="*/ 924 w 3500"/>
                <a:gd name="T5" fmla="*/ 637 h 3510"/>
                <a:gd name="T6" fmla="*/ 512 w 3500"/>
                <a:gd name="T7" fmla="*/ 758 h 3510"/>
                <a:gd name="T8" fmla="*/ 671 w 3500"/>
                <a:gd name="T9" fmla="*/ 1072 h 3510"/>
                <a:gd name="T10" fmla="*/ 505 w 3500"/>
                <a:gd name="T11" fmla="*/ 1473 h 3510"/>
                <a:gd name="T12" fmla="*/ 172 w 3500"/>
                <a:gd name="T13" fmla="*/ 1582 h 3510"/>
                <a:gd name="T14" fmla="*/ 378 w 3500"/>
                <a:gd name="T15" fmla="*/ 1959 h 3510"/>
                <a:gd name="T16" fmla="*/ 555 w 3500"/>
                <a:gd name="T17" fmla="*/ 2168 h 3510"/>
                <a:gd name="T18" fmla="*/ 665 w 3500"/>
                <a:gd name="T19" fmla="*/ 2528 h 3510"/>
                <a:gd name="T20" fmla="*/ 739 w 3500"/>
                <a:gd name="T21" fmla="*/ 2991 h 3510"/>
                <a:gd name="T22" fmla="*/ 1007 w 3500"/>
                <a:gd name="T23" fmla="*/ 2837 h 3510"/>
                <a:gd name="T24" fmla="*/ 1413 w 3500"/>
                <a:gd name="T25" fmla="*/ 2977 h 3510"/>
                <a:gd name="T26" fmla="*/ 1559 w 3500"/>
                <a:gd name="T27" fmla="*/ 3231 h 3510"/>
                <a:gd name="T28" fmla="*/ 1926 w 3500"/>
                <a:gd name="T29" fmla="*/ 3329 h 3510"/>
                <a:gd name="T30" fmla="*/ 2058 w 3500"/>
                <a:gd name="T31" fmla="*/ 2988 h 3510"/>
                <a:gd name="T32" fmla="*/ 2462 w 3500"/>
                <a:gd name="T33" fmla="*/ 2835 h 3510"/>
                <a:gd name="T34" fmla="*/ 2753 w 3500"/>
                <a:gd name="T35" fmla="*/ 2996 h 3510"/>
                <a:gd name="T36" fmla="*/ 2848 w 3500"/>
                <a:gd name="T37" fmla="*/ 2557 h 3510"/>
                <a:gd name="T38" fmla="*/ 2918 w 3500"/>
                <a:gd name="T39" fmla="*/ 2240 h 3510"/>
                <a:gd name="T40" fmla="*/ 3092 w 3500"/>
                <a:gd name="T41" fmla="*/ 1967 h 3510"/>
                <a:gd name="T42" fmla="*/ 3335 w 3500"/>
                <a:gd name="T43" fmla="*/ 1589 h 3510"/>
                <a:gd name="T44" fmla="*/ 3014 w 3500"/>
                <a:gd name="T45" fmla="*/ 1497 h 3510"/>
                <a:gd name="T46" fmla="*/ 2837 w 3500"/>
                <a:gd name="T47" fmla="*/ 1101 h 3510"/>
                <a:gd name="T48" fmla="*/ 2985 w 3500"/>
                <a:gd name="T49" fmla="*/ 767 h 3510"/>
                <a:gd name="T50" fmla="*/ 2656 w 3500"/>
                <a:gd name="T51" fmla="*/ 576 h 3510"/>
                <a:gd name="T52" fmla="*/ 2374 w 3500"/>
                <a:gd name="T53" fmla="*/ 652 h 3510"/>
                <a:gd name="T54" fmla="*/ 1988 w 3500"/>
                <a:gd name="T55" fmla="*/ 465 h 3510"/>
                <a:gd name="T56" fmla="*/ 1907 w 3500"/>
                <a:gd name="T57" fmla="*/ 164 h 3510"/>
                <a:gd name="T58" fmla="*/ 2048 w 3500"/>
                <a:gd name="T59" fmla="*/ 68 h 3510"/>
                <a:gd name="T60" fmla="*/ 2122 w 3500"/>
                <a:gd name="T61" fmla="*/ 370 h 3510"/>
                <a:gd name="T62" fmla="*/ 2469 w 3500"/>
                <a:gd name="T63" fmla="*/ 512 h 3510"/>
                <a:gd name="T64" fmla="*/ 2775 w 3500"/>
                <a:gd name="T65" fmla="*/ 352 h 3510"/>
                <a:gd name="T66" fmla="*/ 3143 w 3500"/>
                <a:gd name="T67" fmla="*/ 699 h 3510"/>
                <a:gd name="T68" fmla="*/ 2994 w 3500"/>
                <a:gd name="T69" fmla="*/ 1026 h 3510"/>
                <a:gd name="T70" fmla="*/ 3128 w 3500"/>
                <a:gd name="T71" fmla="*/ 1378 h 3510"/>
                <a:gd name="T72" fmla="*/ 3406 w 3500"/>
                <a:gd name="T73" fmla="*/ 1437 h 3510"/>
                <a:gd name="T74" fmla="*/ 3497 w 3500"/>
                <a:gd name="T75" fmla="*/ 1945 h 3510"/>
                <a:gd name="T76" fmla="*/ 3244 w 3500"/>
                <a:gd name="T77" fmla="*/ 2108 h 3510"/>
                <a:gd name="T78" fmla="*/ 3069 w 3500"/>
                <a:gd name="T79" fmla="*/ 2303 h 3510"/>
                <a:gd name="T80" fmla="*/ 3132 w 3500"/>
                <a:gd name="T81" fmla="*/ 2671 h 3510"/>
                <a:gd name="T82" fmla="*/ 3098 w 3500"/>
                <a:gd name="T83" fmla="*/ 2885 h 3510"/>
                <a:gd name="T84" fmla="*/ 2690 w 3500"/>
                <a:gd name="T85" fmla="*/ 3152 h 3510"/>
                <a:gd name="T86" fmla="*/ 2377 w 3500"/>
                <a:gd name="T87" fmla="*/ 3042 h 3510"/>
                <a:gd name="T88" fmla="*/ 2116 w 3500"/>
                <a:gd name="T89" fmla="*/ 3153 h 3510"/>
                <a:gd name="T90" fmla="*/ 1971 w 3500"/>
                <a:gd name="T91" fmla="*/ 3498 h 3510"/>
                <a:gd name="T92" fmla="*/ 1452 w 3500"/>
                <a:gd name="T93" fmla="*/ 3442 h 3510"/>
                <a:gd name="T94" fmla="*/ 1378 w 3500"/>
                <a:gd name="T95" fmla="*/ 3140 h 3510"/>
                <a:gd name="T96" fmla="*/ 1031 w 3500"/>
                <a:gd name="T97" fmla="*/ 2998 h 3510"/>
                <a:gd name="T98" fmla="*/ 725 w 3500"/>
                <a:gd name="T99" fmla="*/ 3158 h 3510"/>
                <a:gd name="T100" fmla="*/ 357 w 3500"/>
                <a:gd name="T101" fmla="*/ 2811 h 3510"/>
                <a:gd name="T102" fmla="*/ 506 w 3500"/>
                <a:gd name="T103" fmla="*/ 2484 h 3510"/>
                <a:gd name="T104" fmla="*/ 372 w 3500"/>
                <a:gd name="T105" fmla="*/ 2132 h 3510"/>
                <a:gd name="T106" fmla="*/ 94 w 3500"/>
                <a:gd name="T107" fmla="*/ 2073 h 3510"/>
                <a:gd name="T108" fmla="*/ 3 w 3500"/>
                <a:gd name="T109" fmla="*/ 1565 h 3510"/>
                <a:gd name="T110" fmla="*/ 256 w 3500"/>
                <a:gd name="T111" fmla="*/ 1402 h 3510"/>
                <a:gd name="T112" fmla="*/ 431 w 3500"/>
                <a:gd name="T113" fmla="*/ 1207 h 3510"/>
                <a:gd name="T114" fmla="*/ 368 w 3500"/>
                <a:gd name="T115" fmla="*/ 839 h 3510"/>
                <a:gd name="T116" fmla="*/ 402 w 3500"/>
                <a:gd name="T117" fmla="*/ 625 h 3510"/>
                <a:gd name="T118" fmla="*/ 810 w 3500"/>
                <a:gd name="T119" fmla="*/ 358 h 3510"/>
                <a:gd name="T120" fmla="*/ 1123 w 3500"/>
                <a:gd name="T121" fmla="*/ 468 h 3510"/>
                <a:gd name="T122" fmla="*/ 1384 w 3500"/>
                <a:gd name="T123" fmla="*/ 357 h 3510"/>
                <a:gd name="T124" fmla="*/ 1529 w 3500"/>
                <a:gd name="T125" fmla="*/ 12 h 3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00" h="3510">
                  <a:moveTo>
                    <a:pt x="1593" y="164"/>
                  </a:moveTo>
                  <a:lnTo>
                    <a:pt x="1585" y="166"/>
                  </a:lnTo>
                  <a:lnTo>
                    <a:pt x="1577" y="172"/>
                  </a:lnTo>
                  <a:lnTo>
                    <a:pt x="1574" y="181"/>
                  </a:lnTo>
                  <a:lnTo>
                    <a:pt x="1559" y="280"/>
                  </a:lnTo>
                  <a:lnTo>
                    <a:pt x="1546" y="379"/>
                  </a:lnTo>
                  <a:lnTo>
                    <a:pt x="1539" y="410"/>
                  </a:lnTo>
                  <a:lnTo>
                    <a:pt x="1528" y="438"/>
                  </a:lnTo>
                  <a:lnTo>
                    <a:pt x="1512" y="465"/>
                  </a:lnTo>
                  <a:lnTo>
                    <a:pt x="1492" y="487"/>
                  </a:lnTo>
                  <a:lnTo>
                    <a:pt x="1469" y="506"/>
                  </a:lnTo>
                  <a:lnTo>
                    <a:pt x="1442" y="522"/>
                  </a:lnTo>
                  <a:lnTo>
                    <a:pt x="1413" y="533"/>
                  </a:lnTo>
                  <a:lnTo>
                    <a:pt x="1338" y="556"/>
                  </a:lnTo>
                  <a:lnTo>
                    <a:pt x="1266" y="584"/>
                  </a:lnTo>
                  <a:lnTo>
                    <a:pt x="1195" y="616"/>
                  </a:lnTo>
                  <a:lnTo>
                    <a:pt x="1126" y="652"/>
                  </a:lnTo>
                  <a:lnTo>
                    <a:pt x="1098" y="665"/>
                  </a:lnTo>
                  <a:lnTo>
                    <a:pt x="1069" y="673"/>
                  </a:lnTo>
                  <a:lnTo>
                    <a:pt x="1038" y="675"/>
                  </a:lnTo>
                  <a:lnTo>
                    <a:pt x="1009" y="673"/>
                  </a:lnTo>
                  <a:lnTo>
                    <a:pt x="979" y="667"/>
                  </a:lnTo>
                  <a:lnTo>
                    <a:pt x="950" y="654"/>
                  </a:lnTo>
                  <a:lnTo>
                    <a:pt x="924" y="637"/>
                  </a:lnTo>
                  <a:lnTo>
                    <a:pt x="844" y="576"/>
                  </a:lnTo>
                  <a:lnTo>
                    <a:pt x="765" y="517"/>
                  </a:lnTo>
                  <a:lnTo>
                    <a:pt x="756" y="514"/>
                  </a:lnTo>
                  <a:lnTo>
                    <a:pt x="747" y="514"/>
                  </a:lnTo>
                  <a:lnTo>
                    <a:pt x="739" y="519"/>
                  </a:lnTo>
                  <a:lnTo>
                    <a:pt x="518" y="741"/>
                  </a:lnTo>
                  <a:lnTo>
                    <a:pt x="512" y="749"/>
                  </a:lnTo>
                  <a:lnTo>
                    <a:pt x="512" y="758"/>
                  </a:lnTo>
                  <a:lnTo>
                    <a:pt x="515" y="767"/>
                  </a:lnTo>
                  <a:lnTo>
                    <a:pt x="575" y="847"/>
                  </a:lnTo>
                  <a:lnTo>
                    <a:pt x="635" y="926"/>
                  </a:lnTo>
                  <a:lnTo>
                    <a:pt x="652" y="953"/>
                  </a:lnTo>
                  <a:lnTo>
                    <a:pt x="665" y="982"/>
                  </a:lnTo>
                  <a:lnTo>
                    <a:pt x="671" y="1012"/>
                  </a:lnTo>
                  <a:lnTo>
                    <a:pt x="673" y="1041"/>
                  </a:lnTo>
                  <a:lnTo>
                    <a:pt x="671" y="1072"/>
                  </a:lnTo>
                  <a:lnTo>
                    <a:pt x="663" y="1101"/>
                  </a:lnTo>
                  <a:lnTo>
                    <a:pt x="650" y="1130"/>
                  </a:lnTo>
                  <a:lnTo>
                    <a:pt x="614" y="1199"/>
                  </a:lnTo>
                  <a:lnTo>
                    <a:pt x="582" y="1270"/>
                  </a:lnTo>
                  <a:lnTo>
                    <a:pt x="555" y="1342"/>
                  </a:lnTo>
                  <a:lnTo>
                    <a:pt x="531" y="1417"/>
                  </a:lnTo>
                  <a:lnTo>
                    <a:pt x="521" y="1447"/>
                  </a:lnTo>
                  <a:lnTo>
                    <a:pt x="505" y="1473"/>
                  </a:lnTo>
                  <a:lnTo>
                    <a:pt x="486" y="1497"/>
                  </a:lnTo>
                  <a:lnTo>
                    <a:pt x="463" y="1517"/>
                  </a:lnTo>
                  <a:lnTo>
                    <a:pt x="437" y="1533"/>
                  </a:lnTo>
                  <a:lnTo>
                    <a:pt x="408" y="1543"/>
                  </a:lnTo>
                  <a:lnTo>
                    <a:pt x="378" y="1551"/>
                  </a:lnTo>
                  <a:lnTo>
                    <a:pt x="279" y="1564"/>
                  </a:lnTo>
                  <a:lnTo>
                    <a:pt x="180" y="1578"/>
                  </a:lnTo>
                  <a:lnTo>
                    <a:pt x="172" y="1582"/>
                  </a:lnTo>
                  <a:lnTo>
                    <a:pt x="165" y="1589"/>
                  </a:lnTo>
                  <a:lnTo>
                    <a:pt x="163" y="1599"/>
                  </a:lnTo>
                  <a:lnTo>
                    <a:pt x="163" y="1912"/>
                  </a:lnTo>
                  <a:lnTo>
                    <a:pt x="165" y="1921"/>
                  </a:lnTo>
                  <a:lnTo>
                    <a:pt x="172" y="1928"/>
                  </a:lnTo>
                  <a:lnTo>
                    <a:pt x="180" y="1932"/>
                  </a:lnTo>
                  <a:lnTo>
                    <a:pt x="279" y="1946"/>
                  </a:lnTo>
                  <a:lnTo>
                    <a:pt x="378" y="1959"/>
                  </a:lnTo>
                  <a:lnTo>
                    <a:pt x="408" y="1967"/>
                  </a:lnTo>
                  <a:lnTo>
                    <a:pt x="437" y="1977"/>
                  </a:lnTo>
                  <a:lnTo>
                    <a:pt x="463" y="1993"/>
                  </a:lnTo>
                  <a:lnTo>
                    <a:pt x="486" y="2013"/>
                  </a:lnTo>
                  <a:lnTo>
                    <a:pt x="505" y="2037"/>
                  </a:lnTo>
                  <a:lnTo>
                    <a:pt x="521" y="2063"/>
                  </a:lnTo>
                  <a:lnTo>
                    <a:pt x="531" y="2093"/>
                  </a:lnTo>
                  <a:lnTo>
                    <a:pt x="555" y="2168"/>
                  </a:lnTo>
                  <a:lnTo>
                    <a:pt x="582" y="2240"/>
                  </a:lnTo>
                  <a:lnTo>
                    <a:pt x="614" y="2311"/>
                  </a:lnTo>
                  <a:lnTo>
                    <a:pt x="650" y="2380"/>
                  </a:lnTo>
                  <a:lnTo>
                    <a:pt x="663" y="2409"/>
                  </a:lnTo>
                  <a:lnTo>
                    <a:pt x="671" y="2438"/>
                  </a:lnTo>
                  <a:lnTo>
                    <a:pt x="673" y="2469"/>
                  </a:lnTo>
                  <a:lnTo>
                    <a:pt x="671" y="2498"/>
                  </a:lnTo>
                  <a:lnTo>
                    <a:pt x="665" y="2528"/>
                  </a:lnTo>
                  <a:lnTo>
                    <a:pt x="652" y="2557"/>
                  </a:lnTo>
                  <a:lnTo>
                    <a:pt x="635" y="2584"/>
                  </a:lnTo>
                  <a:lnTo>
                    <a:pt x="575" y="2663"/>
                  </a:lnTo>
                  <a:lnTo>
                    <a:pt x="515" y="2743"/>
                  </a:lnTo>
                  <a:lnTo>
                    <a:pt x="512" y="2752"/>
                  </a:lnTo>
                  <a:lnTo>
                    <a:pt x="512" y="2761"/>
                  </a:lnTo>
                  <a:lnTo>
                    <a:pt x="518" y="2769"/>
                  </a:lnTo>
                  <a:lnTo>
                    <a:pt x="739" y="2991"/>
                  </a:lnTo>
                  <a:lnTo>
                    <a:pt x="747" y="2996"/>
                  </a:lnTo>
                  <a:lnTo>
                    <a:pt x="756" y="2997"/>
                  </a:lnTo>
                  <a:lnTo>
                    <a:pt x="765" y="2993"/>
                  </a:lnTo>
                  <a:lnTo>
                    <a:pt x="844" y="2934"/>
                  </a:lnTo>
                  <a:lnTo>
                    <a:pt x="924" y="2873"/>
                  </a:lnTo>
                  <a:lnTo>
                    <a:pt x="950" y="2856"/>
                  </a:lnTo>
                  <a:lnTo>
                    <a:pt x="978" y="2844"/>
                  </a:lnTo>
                  <a:lnTo>
                    <a:pt x="1007" y="2837"/>
                  </a:lnTo>
                  <a:lnTo>
                    <a:pt x="1036" y="2835"/>
                  </a:lnTo>
                  <a:lnTo>
                    <a:pt x="1067" y="2837"/>
                  </a:lnTo>
                  <a:lnTo>
                    <a:pt x="1098" y="2845"/>
                  </a:lnTo>
                  <a:lnTo>
                    <a:pt x="1126" y="2858"/>
                  </a:lnTo>
                  <a:lnTo>
                    <a:pt x="1195" y="2894"/>
                  </a:lnTo>
                  <a:lnTo>
                    <a:pt x="1266" y="2926"/>
                  </a:lnTo>
                  <a:lnTo>
                    <a:pt x="1338" y="2954"/>
                  </a:lnTo>
                  <a:lnTo>
                    <a:pt x="1413" y="2977"/>
                  </a:lnTo>
                  <a:lnTo>
                    <a:pt x="1442" y="2988"/>
                  </a:lnTo>
                  <a:lnTo>
                    <a:pt x="1469" y="3004"/>
                  </a:lnTo>
                  <a:lnTo>
                    <a:pt x="1492" y="3023"/>
                  </a:lnTo>
                  <a:lnTo>
                    <a:pt x="1512" y="3045"/>
                  </a:lnTo>
                  <a:lnTo>
                    <a:pt x="1528" y="3072"/>
                  </a:lnTo>
                  <a:lnTo>
                    <a:pt x="1539" y="3101"/>
                  </a:lnTo>
                  <a:lnTo>
                    <a:pt x="1546" y="3131"/>
                  </a:lnTo>
                  <a:lnTo>
                    <a:pt x="1559" y="3231"/>
                  </a:lnTo>
                  <a:lnTo>
                    <a:pt x="1574" y="3329"/>
                  </a:lnTo>
                  <a:lnTo>
                    <a:pt x="1577" y="3338"/>
                  </a:lnTo>
                  <a:lnTo>
                    <a:pt x="1585" y="3344"/>
                  </a:lnTo>
                  <a:lnTo>
                    <a:pt x="1593" y="3346"/>
                  </a:lnTo>
                  <a:lnTo>
                    <a:pt x="1907" y="3346"/>
                  </a:lnTo>
                  <a:lnTo>
                    <a:pt x="1915" y="3344"/>
                  </a:lnTo>
                  <a:lnTo>
                    <a:pt x="1923" y="3338"/>
                  </a:lnTo>
                  <a:lnTo>
                    <a:pt x="1926" y="3329"/>
                  </a:lnTo>
                  <a:lnTo>
                    <a:pt x="1941" y="3230"/>
                  </a:lnTo>
                  <a:lnTo>
                    <a:pt x="1954" y="3131"/>
                  </a:lnTo>
                  <a:lnTo>
                    <a:pt x="1961" y="3101"/>
                  </a:lnTo>
                  <a:lnTo>
                    <a:pt x="1972" y="3072"/>
                  </a:lnTo>
                  <a:lnTo>
                    <a:pt x="1988" y="3045"/>
                  </a:lnTo>
                  <a:lnTo>
                    <a:pt x="2008" y="3023"/>
                  </a:lnTo>
                  <a:lnTo>
                    <a:pt x="2031" y="3004"/>
                  </a:lnTo>
                  <a:lnTo>
                    <a:pt x="2058" y="2988"/>
                  </a:lnTo>
                  <a:lnTo>
                    <a:pt x="2087" y="2977"/>
                  </a:lnTo>
                  <a:lnTo>
                    <a:pt x="2162" y="2954"/>
                  </a:lnTo>
                  <a:lnTo>
                    <a:pt x="2234" y="2926"/>
                  </a:lnTo>
                  <a:lnTo>
                    <a:pt x="2305" y="2894"/>
                  </a:lnTo>
                  <a:lnTo>
                    <a:pt x="2374" y="2858"/>
                  </a:lnTo>
                  <a:lnTo>
                    <a:pt x="2402" y="2845"/>
                  </a:lnTo>
                  <a:lnTo>
                    <a:pt x="2431" y="2837"/>
                  </a:lnTo>
                  <a:lnTo>
                    <a:pt x="2462" y="2835"/>
                  </a:lnTo>
                  <a:lnTo>
                    <a:pt x="2491" y="2837"/>
                  </a:lnTo>
                  <a:lnTo>
                    <a:pt x="2521" y="2843"/>
                  </a:lnTo>
                  <a:lnTo>
                    <a:pt x="2550" y="2856"/>
                  </a:lnTo>
                  <a:lnTo>
                    <a:pt x="2576" y="2873"/>
                  </a:lnTo>
                  <a:lnTo>
                    <a:pt x="2656" y="2934"/>
                  </a:lnTo>
                  <a:lnTo>
                    <a:pt x="2735" y="2993"/>
                  </a:lnTo>
                  <a:lnTo>
                    <a:pt x="2744" y="2997"/>
                  </a:lnTo>
                  <a:lnTo>
                    <a:pt x="2753" y="2996"/>
                  </a:lnTo>
                  <a:lnTo>
                    <a:pt x="2761" y="2991"/>
                  </a:lnTo>
                  <a:lnTo>
                    <a:pt x="2982" y="2769"/>
                  </a:lnTo>
                  <a:lnTo>
                    <a:pt x="2988" y="2761"/>
                  </a:lnTo>
                  <a:lnTo>
                    <a:pt x="2988" y="2752"/>
                  </a:lnTo>
                  <a:lnTo>
                    <a:pt x="2985" y="2743"/>
                  </a:lnTo>
                  <a:lnTo>
                    <a:pt x="2925" y="2663"/>
                  </a:lnTo>
                  <a:lnTo>
                    <a:pt x="2865" y="2584"/>
                  </a:lnTo>
                  <a:lnTo>
                    <a:pt x="2848" y="2557"/>
                  </a:lnTo>
                  <a:lnTo>
                    <a:pt x="2835" y="2528"/>
                  </a:lnTo>
                  <a:lnTo>
                    <a:pt x="2829" y="2498"/>
                  </a:lnTo>
                  <a:lnTo>
                    <a:pt x="2827" y="2469"/>
                  </a:lnTo>
                  <a:lnTo>
                    <a:pt x="2829" y="2438"/>
                  </a:lnTo>
                  <a:lnTo>
                    <a:pt x="2837" y="2409"/>
                  </a:lnTo>
                  <a:lnTo>
                    <a:pt x="2850" y="2380"/>
                  </a:lnTo>
                  <a:lnTo>
                    <a:pt x="2886" y="2311"/>
                  </a:lnTo>
                  <a:lnTo>
                    <a:pt x="2918" y="2240"/>
                  </a:lnTo>
                  <a:lnTo>
                    <a:pt x="2945" y="2168"/>
                  </a:lnTo>
                  <a:lnTo>
                    <a:pt x="2969" y="2093"/>
                  </a:lnTo>
                  <a:lnTo>
                    <a:pt x="2979" y="2063"/>
                  </a:lnTo>
                  <a:lnTo>
                    <a:pt x="2995" y="2037"/>
                  </a:lnTo>
                  <a:lnTo>
                    <a:pt x="3014" y="2013"/>
                  </a:lnTo>
                  <a:lnTo>
                    <a:pt x="3037" y="1993"/>
                  </a:lnTo>
                  <a:lnTo>
                    <a:pt x="3063" y="1977"/>
                  </a:lnTo>
                  <a:lnTo>
                    <a:pt x="3092" y="1967"/>
                  </a:lnTo>
                  <a:lnTo>
                    <a:pt x="3122" y="1959"/>
                  </a:lnTo>
                  <a:lnTo>
                    <a:pt x="3221" y="1946"/>
                  </a:lnTo>
                  <a:lnTo>
                    <a:pt x="3320" y="1932"/>
                  </a:lnTo>
                  <a:lnTo>
                    <a:pt x="3328" y="1928"/>
                  </a:lnTo>
                  <a:lnTo>
                    <a:pt x="3335" y="1921"/>
                  </a:lnTo>
                  <a:lnTo>
                    <a:pt x="3337" y="1912"/>
                  </a:lnTo>
                  <a:lnTo>
                    <a:pt x="3337" y="1598"/>
                  </a:lnTo>
                  <a:lnTo>
                    <a:pt x="3335" y="1589"/>
                  </a:lnTo>
                  <a:lnTo>
                    <a:pt x="3328" y="1582"/>
                  </a:lnTo>
                  <a:lnTo>
                    <a:pt x="3320" y="1578"/>
                  </a:lnTo>
                  <a:lnTo>
                    <a:pt x="3221" y="1564"/>
                  </a:lnTo>
                  <a:lnTo>
                    <a:pt x="3122" y="1551"/>
                  </a:lnTo>
                  <a:lnTo>
                    <a:pt x="3092" y="1543"/>
                  </a:lnTo>
                  <a:lnTo>
                    <a:pt x="3063" y="1533"/>
                  </a:lnTo>
                  <a:lnTo>
                    <a:pt x="3037" y="1517"/>
                  </a:lnTo>
                  <a:lnTo>
                    <a:pt x="3014" y="1497"/>
                  </a:lnTo>
                  <a:lnTo>
                    <a:pt x="2995" y="1473"/>
                  </a:lnTo>
                  <a:lnTo>
                    <a:pt x="2979" y="1447"/>
                  </a:lnTo>
                  <a:lnTo>
                    <a:pt x="2969" y="1417"/>
                  </a:lnTo>
                  <a:lnTo>
                    <a:pt x="2945" y="1342"/>
                  </a:lnTo>
                  <a:lnTo>
                    <a:pt x="2918" y="1270"/>
                  </a:lnTo>
                  <a:lnTo>
                    <a:pt x="2886" y="1199"/>
                  </a:lnTo>
                  <a:lnTo>
                    <a:pt x="2850" y="1130"/>
                  </a:lnTo>
                  <a:lnTo>
                    <a:pt x="2837" y="1101"/>
                  </a:lnTo>
                  <a:lnTo>
                    <a:pt x="2829" y="1072"/>
                  </a:lnTo>
                  <a:lnTo>
                    <a:pt x="2827" y="1041"/>
                  </a:lnTo>
                  <a:lnTo>
                    <a:pt x="2829" y="1012"/>
                  </a:lnTo>
                  <a:lnTo>
                    <a:pt x="2835" y="982"/>
                  </a:lnTo>
                  <a:lnTo>
                    <a:pt x="2848" y="953"/>
                  </a:lnTo>
                  <a:lnTo>
                    <a:pt x="2865" y="926"/>
                  </a:lnTo>
                  <a:lnTo>
                    <a:pt x="2925" y="847"/>
                  </a:lnTo>
                  <a:lnTo>
                    <a:pt x="2985" y="767"/>
                  </a:lnTo>
                  <a:lnTo>
                    <a:pt x="2988" y="758"/>
                  </a:lnTo>
                  <a:lnTo>
                    <a:pt x="2988" y="749"/>
                  </a:lnTo>
                  <a:lnTo>
                    <a:pt x="2982" y="741"/>
                  </a:lnTo>
                  <a:lnTo>
                    <a:pt x="2761" y="519"/>
                  </a:lnTo>
                  <a:lnTo>
                    <a:pt x="2753" y="514"/>
                  </a:lnTo>
                  <a:lnTo>
                    <a:pt x="2744" y="514"/>
                  </a:lnTo>
                  <a:lnTo>
                    <a:pt x="2735" y="517"/>
                  </a:lnTo>
                  <a:lnTo>
                    <a:pt x="2656" y="576"/>
                  </a:lnTo>
                  <a:lnTo>
                    <a:pt x="2576" y="637"/>
                  </a:lnTo>
                  <a:lnTo>
                    <a:pt x="2550" y="654"/>
                  </a:lnTo>
                  <a:lnTo>
                    <a:pt x="2521" y="667"/>
                  </a:lnTo>
                  <a:lnTo>
                    <a:pt x="2491" y="673"/>
                  </a:lnTo>
                  <a:lnTo>
                    <a:pt x="2462" y="675"/>
                  </a:lnTo>
                  <a:lnTo>
                    <a:pt x="2431" y="673"/>
                  </a:lnTo>
                  <a:lnTo>
                    <a:pt x="2402" y="665"/>
                  </a:lnTo>
                  <a:lnTo>
                    <a:pt x="2374" y="652"/>
                  </a:lnTo>
                  <a:lnTo>
                    <a:pt x="2305" y="616"/>
                  </a:lnTo>
                  <a:lnTo>
                    <a:pt x="2234" y="584"/>
                  </a:lnTo>
                  <a:lnTo>
                    <a:pt x="2162" y="556"/>
                  </a:lnTo>
                  <a:lnTo>
                    <a:pt x="2087" y="533"/>
                  </a:lnTo>
                  <a:lnTo>
                    <a:pt x="2058" y="522"/>
                  </a:lnTo>
                  <a:lnTo>
                    <a:pt x="2031" y="506"/>
                  </a:lnTo>
                  <a:lnTo>
                    <a:pt x="2008" y="487"/>
                  </a:lnTo>
                  <a:lnTo>
                    <a:pt x="1988" y="465"/>
                  </a:lnTo>
                  <a:lnTo>
                    <a:pt x="1972" y="438"/>
                  </a:lnTo>
                  <a:lnTo>
                    <a:pt x="1961" y="410"/>
                  </a:lnTo>
                  <a:lnTo>
                    <a:pt x="1954" y="379"/>
                  </a:lnTo>
                  <a:lnTo>
                    <a:pt x="1941" y="280"/>
                  </a:lnTo>
                  <a:lnTo>
                    <a:pt x="1926" y="181"/>
                  </a:lnTo>
                  <a:lnTo>
                    <a:pt x="1923" y="172"/>
                  </a:lnTo>
                  <a:lnTo>
                    <a:pt x="1915" y="166"/>
                  </a:lnTo>
                  <a:lnTo>
                    <a:pt x="1907" y="164"/>
                  </a:lnTo>
                  <a:lnTo>
                    <a:pt x="1593" y="164"/>
                  </a:lnTo>
                  <a:close/>
                  <a:moveTo>
                    <a:pt x="1593" y="0"/>
                  </a:moveTo>
                  <a:lnTo>
                    <a:pt x="1907" y="0"/>
                  </a:lnTo>
                  <a:lnTo>
                    <a:pt x="1940" y="3"/>
                  </a:lnTo>
                  <a:lnTo>
                    <a:pt x="1971" y="12"/>
                  </a:lnTo>
                  <a:lnTo>
                    <a:pt x="2000" y="26"/>
                  </a:lnTo>
                  <a:lnTo>
                    <a:pt x="2026" y="45"/>
                  </a:lnTo>
                  <a:lnTo>
                    <a:pt x="2048" y="68"/>
                  </a:lnTo>
                  <a:lnTo>
                    <a:pt x="2067" y="95"/>
                  </a:lnTo>
                  <a:lnTo>
                    <a:pt x="2080" y="124"/>
                  </a:lnTo>
                  <a:lnTo>
                    <a:pt x="2088" y="156"/>
                  </a:lnTo>
                  <a:lnTo>
                    <a:pt x="2102" y="256"/>
                  </a:lnTo>
                  <a:lnTo>
                    <a:pt x="2116" y="357"/>
                  </a:lnTo>
                  <a:lnTo>
                    <a:pt x="2117" y="363"/>
                  </a:lnTo>
                  <a:lnTo>
                    <a:pt x="2119" y="367"/>
                  </a:lnTo>
                  <a:lnTo>
                    <a:pt x="2122" y="370"/>
                  </a:lnTo>
                  <a:lnTo>
                    <a:pt x="2125" y="373"/>
                  </a:lnTo>
                  <a:lnTo>
                    <a:pt x="2130" y="374"/>
                  </a:lnTo>
                  <a:lnTo>
                    <a:pt x="2215" y="401"/>
                  </a:lnTo>
                  <a:lnTo>
                    <a:pt x="2296" y="432"/>
                  </a:lnTo>
                  <a:lnTo>
                    <a:pt x="2377" y="468"/>
                  </a:lnTo>
                  <a:lnTo>
                    <a:pt x="2454" y="509"/>
                  </a:lnTo>
                  <a:lnTo>
                    <a:pt x="2462" y="512"/>
                  </a:lnTo>
                  <a:lnTo>
                    <a:pt x="2469" y="512"/>
                  </a:lnTo>
                  <a:lnTo>
                    <a:pt x="2477" y="507"/>
                  </a:lnTo>
                  <a:lnTo>
                    <a:pt x="2557" y="446"/>
                  </a:lnTo>
                  <a:lnTo>
                    <a:pt x="2638" y="385"/>
                  </a:lnTo>
                  <a:lnTo>
                    <a:pt x="2663" y="369"/>
                  </a:lnTo>
                  <a:lnTo>
                    <a:pt x="2690" y="358"/>
                  </a:lnTo>
                  <a:lnTo>
                    <a:pt x="2718" y="352"/>
                  </a:lnTo>
                  <a:lnTo>
                    <a:pt x="2746" y="350"/>
                  </a:lnTo>
                  <a:lnTo>
                    <a:pt x="2775" y="352"/>
                  </a:lnTo>
                  <a:lnTo>
                    <a:pt x="2803" y="358"/>
                  </a:lnTo>
                  <a:lnTo>
                    <a:pt x="2830" y="369"/>
                  </a:lnTo>
                  <a:lnTo>
                    <a:pt x="2854" y="384"/>
                  </a:lnTo>
                  <a:lnTo>
                    <a:pt x="2876" y="403"/>
                  </a:lnTo>
                  <a:lnTo>
                    <a:pt x="3098" y="625"/>
                  </a:lnTo>
                  <a:lnTo>
                    <a:pt x="3117" y="648"/>
                  </a:lnTo>
                  <a:lnTo>
                    <a:pt x="3132" y="672"/>
                  </a:lnTo>
                  <a:lnTo>
                    <a:pt x="3143" y="699"/>
                  </a:lnTo>
                  <a:lnTo>
                    <a:pt x="3149" y="728"/>
                  </a:lnTo>
                  <a:lnTo>
                    <a:pt x="3151" y="756"/>
                  </a:lnTo>
                  <a:lnTo>
                    <a:pt x="3149" y="784"/>
                  </a:lnTo>
                  <a:lnTo>
                    <a:pt x="3143" y="813"/>
                  </a:lnTo>
                  <a:lnTo>
                    <a:pt x="3132" y="839"/>
                  </a:lnTo>
                  <a:lnTo>
                    <a:pt x="3116" y="865"/>
                  </a:lnTo>
                  <a:lnTo>
                    <a:pt x="3056" y="946"/>
                  </a:lnTo>
                  <a:lnTo>
                    <a:pt x="2994" y="1026"/>
                  </a:lnTo>
                  <a:lnTo>
                    <a:pt x="2990" y="1034"/>
                  </a:lnTo>
                  <a:lnTo>
                    <a:pt x="2990" y="1041"/>
                  </a:lnTo>
                  <a:lnTo>
                    <a:pt x="2992" y="1049"/>
                  </a:lnTo>
                  <a:lnTo>
                    <a:pt x="3033" y="1126"/>
                  </a:lnTo>
                  <a:lnTo>
                    <a:pt x="3069" y="1207"/>
                  </a:lnTo>
                  <a:lnTo>
                    <a:pt x="3100" y="1289"/>
                  </a:lnTo>
                  <a:lnTo>
                    <a:pt x="3127" y="1374"/>
                  </a:lnTo>
                  <a:lnTo>
                    <a:pt x="3128" y="1378"/>
                  </a:lnTo>
                  <a:lnTo>
                    <a:pt x="3131" y="1382"/>
                  </a:lnTo>
                  <a:lnTo>
                    <a:pt x="3134" y="1385"/>
                  </a:lnTo>
                  <a:lnTo>
                    <a:pt x="3138" y="1387"/>
                  </a:lnTo>
                  <a:lnTo>
                    <a:pt x="3144" y="1388"/>
                  </a:lnTo>
                  <a:lnTo>
                    <a:pt x="3244" y="1402"/>
                  </a:lnTo>
                  <a:lnTo>
                    <a:pt x="3344" y="1416"/>
                  </a:lnTo>
                  <a:lnTo>
                    <a:pt x="3376" y="1424"/>
                  </a:lnTo>
                  <a:lnTo>
                    <a:pt x="3406" y="1437"/>
                  </a:lnTo>
                  <a:lnTo>
                    <a:pt x="3432" y="1456"/>
                  </a:lnTo>
                  <a:lnTo>
                    <a:pt x="3455" y="1478"/>
                  </a:lnTo>
                  <a:lnTo>
                    <a:pt x="3475" y="1504"/>
                  </a:lnTo>
                  <a:lnTo>
                    <a:pt x="3488" y="1534"/>
                  </a:lnTo>
                  <a:lnTo>
                    <a:pt x="3497" y="1565"/>
                  </a:lnTo>
                  <a:lnTo>
                    <a:pt x="3500" y="1598"/>
                  </a:lnTo>
                  <a:lnTo>
                    <a:pt x="3500" y="1912"/>
                  </a:lnTo>
                  <a:lnTo>
                    <a:pt x="3497" y="1945"/>
                  </a:lnTo>
                  <a:lnTo>
                    <a:pt x="3488" y="1976"/>
                  </a:lnTo>
                  <a:lnTo>
                    <a:pt x="3475" y="2006"/>
                  </a:lnTo>
                  <a:lnTo>
                    <a:pt x="3455" y="2032"/>
                  </a:lnTo>
                  <a:lnTo>
                    <a:pt x="3432" y="2054"/>
                  </a:lnTo>
                  <a:lnTo>
                    <a:pt x="3406" y="2073"/>
                  </a:lnTo>
                  <a:lnTo>
                    <a:pt x="3376" y="2086"/>
                  </a:lnTo>
                  <a:lnTo>
                    <a:pt x="3344" y="2094"/>
                  </a:lnTo>
                  <a:lnTo>
                    <a:pt x="3244" y="2108"/>
                  </a:lnTo>
                  <a:lnTo>
                    <a:pt x="3144" y="2122"/>
                  </a:lnTo>
                  <a:lnTo>
                    <a:pt x="3138" y="2123"/>
                  </a:lnTo>
                  <a:lnTo>
                    <a:pt x="3134" y="2125"/>
                  </a:lnTo>
                  <a:lnTo>
                    <a:pt x="3131" y="2128"/>
                  </a:lnTo>
                  <a:lnTo>
                    <a:pt x="3128" y="2132"/>
                  </a:lnTo>
                  <a:lnTo>
                    <a:pt x="3127" y="2136"/>
                  </a:lnTo>
                  <a:lnTo>
                    <a:pt x="3100" y="2221"/>
                  </a:lnTo>
                  <a:lnTo>
                    <a:pt x="3069" y="2303"/>
                  </a:lnTo>
                  <a:lnTo>
                    <a:pt x="3033" y="2384"/>
                  </a:lnTo>
                  <a:lnTo>
                    <a:pt x="2992" y="2461"/>
                  </a:lnTo>
                  <a:lnTo>
                    <a:pt x="2990" y="2469"/>
                  </a:lnTo>
                  <a:lnTo>
                    <a:pt x="2990" y="2476"/>
                  </a:lnTo>
                  <a:lnTo>
                    <a:pt x="2994" y="2484"/>
                  </a:lnTo>
                  <a:lnTo>
                    <a:pt x="3056" y="2564"/>
                  </a:lnTo>
                  <a:lnTo>
                    <a:pt x="3116" y="2645"/>
                  </a:lnTo>
                  <a:lnTo>
                    <a:pt x="3132" y="2671"/>
                  </a:lnTo>
                  <a:lnTo>
                    <a:pt x="3143" y="2697"/>
                  </a:lnTo>
                  <a:lnTo>
                    <a:pt x="3149" y="2726"/>
                  </a:lnTo>
                  <a:lnTo>
                    <a:pt x="3151" y="2754"/>
                  </a:lnTo>
                  <a:lnTo>
                    <a:pt x="3149" y="2782"/>
                  </a:lnTo>
                  <a:lnTo>
                    <a:pt x="3143" y="2810"/>
                  </a:lnTo>
                  <a:lnTo>
                    <a:pt x="3132" y="2838"/>
                  </a:lnTo>
                  <a:lnTo>
                    <a:pt x="3117" y="2862"/>
                  </a:lnTo>
                  <a:lnTo>
                    <a:pt x="3098" y="2885"/>
                  </a:lnTo>
                  <a:lnTo>
                    <a:pt x="2876" y="3107"/>
                  </a:lnTo>
                  <a:lnTo>
                    <a:pt x="2854" y="3126"/>
                  </a:lnTo>
                  <a:lnTo>
                    <a:pt x="2830" y="3141"/>
                  </a:lnTo>
                  <a:lnTo>
                    <a:pt x="2802" y="3152"/>
                  </a:lnTo>
                  <a:lnTo>
                    <a:pt x="2775" y="3158"/>
                  </a:lnTo>
                  <a:lnTo>
                    <a:pt x="2746" y="3160"/>
                  </a:lnTo>
                  <a:lnTo>
                    <a:pt x="2718" y="3158"/>
                  </a:lnTo>
                  <a:lnTo>
                    <a:pt x="2690" y="3152"/>
                  </a:lnTo>
                  <a:lnTo>
                    <a:pt x="2663" y="3141"/>
                  </a:lnTo>
                  <a:lnTo>
                    <a:pt x="2638" y="3125"/>
                  </a:lnTo>
                  <a:lnTo>
                    <a:pt x="2557" y="3064"/>
                  </a:lnTo>
                  <a:lnTo>
                    <a:pt x="2477" y="3003"/>
                  </a:lnTo>
                  <a:lnTo>
                    <a:pt x="2469" y="2998"/>
                  </a:lnTo>
                  <a:lnTo>
                    <a:pt x="2462" y="2998"/>
                  </a:lnTo>
                  <a:lnTo>
                    <a:pt x="2454" y="3001"/>
                  </a:lnTo>
                  <a:lnTo>
                    <a:pt x="2377" y="3042"/>
                  </a:lnTo>
                  <a:lnTo>
                    <a:pt x="2296" y="3078"/>
                  </a:lnTo>
                  <a:lnTo>
                    <a:pt x="2215" y="3109"/>
                  </a:lnTo>
                  <a:lnTo>
                    <a:pt x="2130" y="3136"/>
                  </a:lnTo>
                  <a:lnTo>
                    <a:pt x="2125" y="3137"/>
                  </a:lnTo>
                  <a:lnTo>
                    <a:pt x="2122" y="3140"/>
                  </a:lnTo>
                  <a:lnTo>
                    <a:pt x="2119" y="3143"/>
                  </a:lnTo>
                  <a:lnTo>
                    <a:pt x="2117" y="3147"/>
                  </a:lnTo>
                  <a:lnTo>
                    <a:pt x="2116" y="3153"/>
                  </a:lnTo>
                  <a:lnTo>
                    <a:pt x="2102" y="3254"/>
                  </a:lnTo>
                  <a:lnTo>
                    <a:pt x="2088" y="3354"/>
                  </a:lnTo>
                  <a:lnTo>
                    <a:pt x="2080" y="3386"/>
                  </a:lnTo>
                  <a:lnTo>
                    <a:pt x="2067" y="3415"/>
                  </a:lnTo>
                  <a:lnTo>
                    <a:pt x="2048" y="3442"/>
                  </a:lnTo>
                  <a:lnTo>
                    <a:pt x="2026" y="3465"/>
                  </a:lnTo>
                  <a:lnTo>
                    <a:pt x="2000" y="3484"/>
                  </a:lnTo>
                  <a:lnTo>
                    <a:pt x="1971" y="3498"/>
                  </a:lnTo>
                  <a:lnTo>
                    <a:pt x="1940" y="3507"/>
                  </a:lnTo>
                  <a:lnTo>
                    <a:pt x="1907" y="3510"/>
                  </a:lnTo>
                  <a:lnTo>
                    <a:pt x="1593" y="3510"/>
                  </a:lnTo>
                  <a:lnTo>
                    <a:pt x="1560" y="3507"/>
                  </a:lnTo>
                  <a:lnTo>
                    <a:pt x="1529" y="3498"/>
                  </a:lnTo>
                  <a:lnTo>
                    <a:pt x="1500" y="3484"/>
                  </a:lnTo>
                  <a:lnTo>
                    <a:pt x="1474" y="3465"/>
                  </a:lnTo>
                  <a:lnTo>
                    <a:pt x="1452" y="3442"/>
                  </a:lnTo>
                  <a:lnTo>
                    <a:pt x="1433" y="3415"/>
                  </a:lnTo>
                  <a:lnTo>
                    <a:pt x="1420" y="3386"/>
                  </a:lnTo>
                  <a:lnTo>
                    <a:pt x="1412" y="3354"/>
                  </a:lnTo>
                  <a:lnTo>
                    <a:pt x="1398" y="3254"/>
                  </a:lnTo>
                  <a:lnTo>
                    <a:pt x="1384" y="3153"/>
                  </a:lnTo>
                  <a:lnTo>
                    <a:pt x="1383" y="3147"/>
                  </a:lnTo>
                  <a:lnTo>
                    <a:pt x="1381" y="3143"/>
                  </a:lnTo>
                  <a:lnTo>
                    <a:pt x="1378" y="3140"/>
                  </a:lnTo>
                  <a:lnTo>
                    <a:pt x="1375" y="3137"/>
                  </a:lnTo>
                  <a:lnTo>
                    <a:pt x="1370" y="3136"/>
                  </a:lnTo>
                  <a:lnTo>
                    <a:pt x="1285" y="3109"/>
                  </a:lnTo>
                  <a:lnTo>
                    <a:pt x="1204" y="3078"/>
                  </a:lnTo>
                  <a:lnTo>
                    <a:pt x="1123" y="3042"/>
                  </a:lnTo>
                  <a:lnTo>
                    <a:pt x="1046" y="3001"/>
                  </a:lnTo>
                  <a:lnTo>
                    <a:pt x="1038" y="2998"/>
                  </a:lnTo>
                  <a:lnTo>
                    <a:pt x="1031" y="2998"/>
                  </a:lnTo>
                  <a:lnTo>
                    <a:pt x="1023" y="3003"/>
                  </a:lnTo>
                  <a:lnTo>
                    <a:pt x="943" y="3064"/>
                  </a:lnTo>
                  <a:lnTo>
                    <a:pt x="862" y="3125"/>
                  </a:lnTo>
                  <a:lnTo>
                    <a:pt x="837" y="3141"/>
                  </a:lnTo>
                  <a:lnTo>
                    <a:pt x="810" y="3152"/>
                  </a:lnTo>
                  <a:lnTo>
                    <a:pt x="782" y="3158"/>
                  </a:lnTo>
                  <a:lnTo>
                    <a:pt x="754" y="3161"/>
                  </a:lnTo>
                  <a:lnTo>
                    <a:pt x="725" y="3158"/>
                  </a:lnTo>
                  <a:lnTo>
                    <a:pt x="697" y="3152"/>
                  </a:lnTo>
                  <a:lnTo>
                    <a:pt x="670" y="3141"/>
                  </a:lnTo>
                  <a:lnTo>
                    <a:pt x="646" y="3126"/>
                  </a:lnTo>
                  <a:lnTo>
                    <a:pt x="624" y="3107"/>
                  </a:lnTo>
                  <a:lnTo>
                    <a:pt x="402" y="2885"/>
                  </a:lnTo>
                  <a:lnTo>
                    <a:pt x="383" y="2862"/>
                  </a:lnTo>
                  <a:lnTo>
                    <a:pt x="368" y="2838"/>
                  </a:lnTo>
                  <a:lnTo>
                    <a:pt x="357" y="2811"/>
                  </a:lnTo>
                  <a:lnTo>
                    <a:pt x="351" y="2782"/>
                  </a:lnTo>
                  <a:lnTo>
                    <a:pt x="348" y="2754"/>
                  </a:lnTo>
                  <a:lnTo>
                    <a:pt x="351" y="2726"/>
                  </a:lnTo>
                  <a:lnTo>
                    <a:pt x="357" y="2697"/>
                  </a:lnTo>
                  <a:lnTo>
                    <a:pt x="368" y="2671"/>
                  </a:lnTo>
                  <a:lnTo>
                    <a:pt x="384" y="2645"/>
                  </a:lnTo>
                  <a:lnTo>
                    <a:pt x="444" y="2564"/>
                  </a:lnTo>
                  <a:lnTo>
                    <a:pt x="506" y="2484"/>
                  </a:lnTo>
                  <a:lnTo>
                    <a:pt x="510" y="2476"/>
                  </a:lnTo>
                  <a:lnTo>
                    <a:pt x="510" y="2469"/>
                  </a:lnTo>
                  <a:lnTo>
                    <a:pt x="508" y="2461"/>
                  </a:lnTo>
                  <a:lnTo>
                    <a:pt x="467" y="2384"/>
                  </a:lnTo>
                  <a:lnTo>
                    <a:pt x="431" y="2303"/>
                  </a:lnTo>
                  <a:lnTo>
                    <a:pt x="400" y="2221"/>
                  </a:lnTo>
                  <a:lnTo>
                    <a:pt x="373" y="2136"/>
                  </a:lnTo>
                  <a:lnTo>
                    <a:pt x="372" y="2132"/>
                  </a:lnTo>
                  <a:lnTo>
                    <a:pt x="369" y="2128"/>
                  </a:lnTo>
                  <a:lnTo>
                    <a:pt x="366" y="2125"/>
                  </a:lnTo>
                  <a:lnTo>
                    <a:pt x="362" y="2123"/>
                  </a:lnTo>
                  <a:lnTo>
                    <a:pt x="356" y="2122"/>
                  </a:lnTo>
                  <a:lnTo>
                    <a:pt x="256" y="2108"/>
                  </a:lnTo>
                  <a:lnTo>
                    <a:pt x="156" y="2094"/>
                  </a:lnTo>
                  <a:lnTo>
                    <a:pt x="124" y="2086"/>
                  </a:lnTo>
                  <a:lnTo>
                    <a:pt x="94" y="2073"/>
                  </a:lnTo>
                  <a:lnTo>
                    <a:pt x="68" y="2054"/>
                  </a:lnTo>
                  <a:lnTo>
                    <a:pt x="45" y="2032"/>
                  </a:lnTo>
                  <a:lnTo>
                    <a:pt x="25" y="2006"/>
                  </a:lnTo>
                  <a:lnTo>
                    <a:pt x="12" y="1976"/>
                  </a:lnTo>
                  <a:lnTo>
                    <a:pt x="3" y="1945"/>
                  </a:lnTo>
                  <a:lnTo>
                    <a:pt x="0" y="1912"/>
                  </a:lnTo>
                  <a:lnTo>
                    <a:pt x="0" y="1598"/>
                  </a:lnTo>
                  <a:lnTo>
                    <a:pt x="3" y="1565"/>
                  </a:lnTo>
                  <a:lnTo>
                    <a:pt x="12" y="1534"/>
                  </a:lnTo>
                  <a:lnTo>
                    <a:pt x="25" y="1504"/>
                  </a:lnTo>
                  <a:lnTo>
                    <a:pt x="45" y="1478"/>
                  </a:lnTo>
                  <a:lnTo>
                    <a:pt x="68" y="1456"/>
                  </a:lnTo>
                  <a:lnTo>
                    <a:pt x="94" y="1437"/>
                  </a:lnTo>
                  <a:lnTo>
                    <a:pt x="124" y="1424"/>
                  </a:lnTo>
                  <a:lnTo>
                    <a:pt x="156" y="1416"/>
                  </a:lnTo>
                  <a:lnTo>
                    <a:pt x="256" y="1402"/>
                  </a:lnTo>
                  <a:lnTo>
                    <a:pt x="356" y="1388"/>
                  </a:lnTo>
                  <a:lnTo>
                    <a:pt x="362" y="1387"/>
                  </a:lnTo>
                  <a:lnTo>
                    <a:pt x="366" y="1385"/>
                  </a:lnTo>
                  <a:lnTo>
                    <a:pt x="369" y="1382"/>
                  </a:lnTo>
                  <a:lnTo>
                    <a:pt x="372" y="1378"/>
                  </a:lnTo>
                  <a:lnTo>
                    <a:pt x="373" y="1374"/>
                  </a:lnTo>
                  <a:lnTo>
                    <a:pt x="400" y="1289"/>
                  </a:lnTo>
                  <a:lnTo>
                    <a:pt x="431" y="1207"/>
                  </a:lnTo>
                  <a:lnTo>
                    <a:pt x="467" y="1126"/>
                  </a:lnTo>
                  <a:lnTo>
                    <a:pt x="508" y="1049"/>
                  </a:lnTo>
                  <a:lnTo>
                    <a:pt x="510" y="1041"/>
                  </a:lnTo>
                  <a:lnTo>
                    <a:pt x="510" y="1034"/>
                  </a:lnTo>
                  <a:lnTo>
                    <a:pt x="506" y="1026"/>
                  </a:lnTo>
                  <a:lnTo>
                    <a:pt x="444" y="946"/>
                  </a:lnTo>
                  <a:lnTo>
                    <a:pt x="384" y="865"/>
                  </a:lnTo>
                  <a:lnTo>
                    <a:pt x="368" y="839"/>
                  </a:lnTo>
                  <a:lnTo>
                    <a:pt x="357" y="813"/>
                  </a:lnTo>
                  <a:lnTo>
                    <a:pt x="351" y="784"/>
                  </a:lnTo>
                  <a:lnTo>
                    <a:pt x="348" y="756"/>
                  </a:lnTo>
                  <a:lnTo>
                    <a:pt x="351" y="728"/>
                  </a:lnTo>
                  <a:lnTo>
                    <a:pt x="357" y="700"/>
                  </a:lnTo>
                  <a:lnTo>
                    <a:pt x="368" y="672"/>
                  </a:lnTo>
                  <a:lnTo>
                    <a:pt x="383" y="648"/>
                  </a:lnTo>
                  <a:lnTo>
                    <a:pt x="402" y="625"/>
                  </a:lnTo>
                  <a:lnTo>
                    <a:pt x="624" y="403"/>
                  </a:lnTo>
                  <a:lnTo>
                    <a:pt x="646" y="384"/>
                  </a:lnTo>
                  <a:lnTo>
                    <a:pt x="670" y="369"/>
                  </a:lnTo>
                  <a:lnTo>
                    <a:pt x="697" y="358"/>
                  </a:lnTo>
                  <a:lnTo>
                    <a:pt x="725" y="352"/>
                  </a:lnTo>
                  <a:lnTo>
                    <a:pt x="754" y="350"/>
                  </a:lnTo>
                  <a:lnTo>
                    <a:pt x="782" y="352"/>
                  </a:lnTo>
                  <a:lnTo>
                    <a:pt x="810" y="358"/>
                  </a:lnTo>
                  <a:lnTo>
                    <a:pt x="837" y="369"/>
                  </a:lnTo>
                  <a:lnTo>
                    <a:pt x="862" y="385"/>
                  </a:lnTo>
                  <a:lnTo>
                    <a:pt x="943" y="446"/>
                  </a:lnTo>
                  <a:lnTo>
                    <a:pt x="1023" y="507"/>
                  </a:lnTo>
                  <a:lnTo>
                    <a:pt x="1031" y="512"/>
                  </a:lnTo>
                  <a:lnTo>
                    <a:pt x="1038" y="512"/>
                  </a:lnTo>
                  <a:lnTo>
                    <a:pt x="1046" y="509"/>
                  </a:lnTo>
                  <a:lnTo>
                    <a:pt x="1123" y="468"/>
                  </a:lnTo>
                  <a:lnTo>
                    <a:pt x="1204" y="432"/>
                  </a:lnTo>
                  <a:lnTo>
                    <a:pt x="1285" y="401"/>
                  </a:lnTo>
                  <a:lnTo>
                    <a:pt x="1370" y="374"/>
                  </a:lnTo>
                  <a:lnTo>
                    <a:pt x="1375" y="373"/>
                  </a:lnTo>
                  <a:lnTo>
                    <a:pt x="1378" y="370"/>
                  </a:lnTo>
                  <a:lnTo>
                    <a:pt x="1381" y="367"/>
                  </a:lnTo>
                  <a:lnTo>
                    <a:pt x="1383" y="363"/>
                  </a:lnTo>
                  <a:lnTo>
                    <a:pt x="1384" y="357"/>
                  </a:lnTo>
                  <a:lnTo>
                    <a:pt x="1398" y="256"/>
                  </a:lnTo>
                  <a:lnTo>
                    <a:pt x="1412" y="156"/>
                  </a:lnTo>
                  <a:lnTo>
                    <a:pt x="1420" y="124"/>
                  </a:lnTo>
                  <a:lnTo>
                    <a:pt x="1433" y="95"/>
                  </a:lnTo>
                  <a:lnTo>
                    <a:pt x="1452" y="68"/>
                  </a:lnTo>
                  <a:lnTo>
                    <a:pt x="1474" y="45"/>
                  </a:lnTo>
                  <a:lnTo>
                    <a:pt x="1500" y="26"/>
                  </a:lnTo>
                  <a:lnTo>
                    <a:pt x="1529" y="12"/>
                  </a:lnTo>
                  <a:lnTo>
                    <a:pt x="1560" y="3"/>
                  </a:lnTo>
                  <a:lnTo>
                    <a:pt x="15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0" name="Freeform 124"/>
            <p:cNvSpPr>
              <a:spLocks noEditPoints="1"/>
            </p:cNvSpPr>
            <p:nvPr/>
          </p:nvSpPr>
          <p:spPr bwMode="auto">
            <a:xfrm>
              <a:off x="7373938" y="2844800"/>
              <a:ext cx="241300" cy="242887"/>
            </a:xfrm>
            <a:custGeom>
              <a:avLst/>
              <a:gdLst>
                <a:gd name="T0" fmla="*/ 639 w 1518"/>
                <a:gd name="T1" fmla="*/ 176 h 1524"/>
                <a:gd name="T2" fmla="*/ 475 w 1518"/>
                <a:gd name="T3" fmla="*/ 237 h 1524"/>
                <a:gd name="T4" fmla="*/ 338 w 1518"/>
                <a:gd name="T5" fmla="*/ 340 h 1524"/>
                <a:gd name="T6" fmla="*/ 235 w 1518"/>
                <a:gd name="T7" fmla="*/ 477 h 1524"/>
                <a:gd name="T8" fmla="*/ 175 w 1518"/>
                <a:gd name="T9" fmla="*/ 642 h 1524"/>
                <a:gd name="T10" fmla="*/ 166 w 1518"/>
                <a:gd name="T11" fmla="*/ 823 h 1524"/>
                <a:gd name="T12" fmla="*/ 210 w 1518"/>
                <a:gd name="T13" fmla="*/ 995 h 1524"/>
                <a:gd name="T14" fmla="*/ 299 w 1518"/>
                <a:gd name="T15" fmla="*/ 1142 h 1524"/>
                <a:gd name="T16" fmla="*/ 426 w 1518"/>
                <a:gd name="T17" fmla="*/ 1258 h 1524"/>
                <a:gd name="T18" fmla="*/ 582 w 1518"/>
                <a:gd name="T19" fmla="*/ 1333 h 1524"/>
                <a:gd name="T20" fmla="*/ 759 w 1518"/>
                <a:gd name="T21" fmla="*/ 1360 h 1524"/>
                <a:gd name="T22" fmla="*/ 936 w 1518"/>
                <a:gd name="T23" fmla="*/ 1333 h 1524"/>
                <a:gd name="T24" fmla="*/ 1092 w 1518"/>
                <a:gd name="T25" fmla="*/ 1258 h 1524"/>
                <a:gd name="T26" fmla="*/ 1219 w 1518"/>
                <a:gd name="T27" fmla="*/ 1142 h 1524"/>
                <a:gd name="T28" fmla="*/ 1308 w 1518"/>
                <a:gd name="T29" fmla="*/ 995 h 1524"/>
                <a:gd name="T30" fmla="*/ 1352 w 1518"/>
                <a:gd name="T31" fmla="*/ 823 h 1524"/>
                <a:gd name="T32" fmla="*/ 1343 w 1518"/>
                <a:gd name="T33" fmla="*/ 642 h 1524"/>
                <a:gd name="T34" fmla="*/ 1283 w 1518"/>
                <a:gd name="T35" fmla="*/ 477 h 1524"/>
                <a:gd name="T36" fmla="*/ 1180 w 1518"/>
                <a:gd name="T37" fmla="*/ 340 h 1524"/>
                <a:gd name="T38" fmla="*/ 1043 w 1518"/>
                <a:gd name="T39" fmla="*/ 237 h 1524"/>
                <a:gd name="T40" fmla="*/ 879 w 1518"/>
                <a:gd name="T41" fmla="*/ 176 h 1524"/>
                <a:gd name="T42" fmla="*/ 759 w 1518"/>
                <a:gd name="T43" fmla="*/ 0 h 1524"/>
                <a:gd name="T44" fmla="*/ 961 w 1518"/>
                <a:gd name="T45" fmla="*/ 27 h 1524"/>
                <a:gd name="T46" fmla="*/ 1142 w 1518"/>
                <a:gd name="T47" fmla="*/ 105 h 1524"/>
                <a:gd name="T48" fmla="*/ 1296 w 1518"/>
                <a:gd name="T49" fmla="*/ 224 h 1524"/>
                <a:gd name="T50" fmla="*/ 1414 w 1518"/>
                <a:gd name="T51" fmla="*/ 378 h 1524"/>
                <a:gd name="T52" fmla="*/ 1492 w 1518"/>
                <a:gd name="T53" fmla="*/ 560 h 1524"/>
                <a:gd name="T54" fmla="*/ 1518 w 1518"/>
                <a:gd name="T55" fmla="*/ 762 h 1524"/>
                <a:gd name="T56" fmla="*/ 1492 w 1518"/>
                <a:gd name="T57" fmla="*/ 964 h 1524"/>
                <a:gd name="T58" fmla="*/ 1414 w 1518"/>
                <a:gd name="T59" fmla="*/ 1146 h 1524"/>
                <a:gd name="T60" fmla="*/ 1296 w 1518"/>
                <a:gd name="T61" fmla="*/ 1300 h 1524"/>
                <a:gd name="T62" fmla="*/ 1142 w 1518"/>
                <a:gd name="T63" fmla="*/ 1419 h 1524"/>
                <a:gd name="T64" fmla="*/ 961 w 1518"/>
                <a:gd name="T65" fmla="*/ 1497 h 1524"/>
                <a:gd name="T66" fmla="*/ 759 w 1518"/>
                <a:gd name="T67" fmla="*/ 1524 h 1524"/>
                <a:gd name="T68" fmla="*/ 557 w 1518"/>
                <a:gd name="T69" fmla="*/ 1497 h 1524"/>
                <a:gd name="T70" fmla="*/ 376 w 1518"/>
                <a:gd name="T71" fmla="*/ 1419 h 1524"/>
                <a:gd name="T72" fmla="*/ 222 w 1518"/>
                <a:gd name="T73" fmla="*/ 1300 h 1524"/>
                <a:gd name="T74" fmla="*/ 104 w 1518"/>
                <a:gd name="T75" fmla="*/ 1146 h 1524"/>
                <a:gd name="T76" fmla="*/ 26 w 1518"/>
                <a:gd name="T77" fmla="*/ 964 h 1524"/>
                <a:gd name="T78" fmla="*/ 0 w 1518"/>
                <a:gd name="T79" fmla="*/ 762 h 1524"/>
                <a:gd name="T80" fmla="*/ 26 w 1518"/>
                <a:gd name="T81" fmla="*/ 560 h 1524"/>
                <a:gd name="T82" fmla="*/ 104 w 1518"/>
                <a:gd name="T83" fmla="*/ 378 h 1524"/>
                <a:gd name="T84" fmla="*/ 222 w 1518"/>
                <a:gd name="T85" fmla="*/ 224 h 1524"/>
                <a:gd name="T86" fmla="*/ 376 w 1518"/>
                <a:gd name="T87" fmla="*/ 105 h 1524"/>
                <a:gd name="T88" fmla="*/ 557 w 1518"/>
                <a:gd name="T89" fmla="*/ 27 h 1524"/>
                <a:gd name="T90" fmla="*/ 759 w 1518"/>
                <a:gd name="T91" fmla="*/ 0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18" h="1524">
                  <a:moveTo>
                    <a:pt x="759" y="164"/>
                  </a:moveTo>
                  <a:lnTo>
                    <a:pt x="699" y="167"/>
                  </a:lnTo>
                  <a:lnTo>
                    <a:pt x="639" y="176"/>
                  </a:lnTo>
                  <a:lnTo>
                    <a:pt x="582" y="191"/>
                  </a:lnTo>
                  <a:lnTo>
                    <a:pt x="527" y="211"/>
                  </a:lnTo>
                  <a:lnTo>
                    <a:pt x="475" y="237"/>
                  </a:lnTo>
                  <a:lnTo>
                    <a:pt x="426" y="266"/>
                  </a:lnTo>
                  <a:lnTo>
                    <a:pt x="380" y="300"/>
                  </a:lnTo>
                  <a:lnTo>
                    <a:pt x="338" y="340"/>
                  </a:lnTo>
                  <a:lnTo>
                    <a:pt x="299" y="382"/>
                  </a:lnTo>
                  <a:lnTo>
                    <a:pt x="265" y="428"/>
                  </a:lnTo>
                  <a:lnTo>
                    <a:pt x="235" y="477"/>
                  </a:lnTo>
                  <a:lnTo>
                    <a:pt x="210" y="529"/>
                  </a:lnTo>
                  <a:lnTo>
                    <a:pt x="189" y="584"/>
                  </a:lnTo>
                  <a:lnTo>
                    <a:pt x="175" y="642"/>
                  </a:lnTo>
                  <a:lnTo>
                    <a:pt x="166" y="701"/>
                  </a:lnTo>
                  <a:lnTo>
                    <a:pt x="163" y="762"/>
                  </a:lnTo>
                  <a:lnTo>
                    <a:pt x="166" y="823"/>
                  </a:lnTo>
                  <a:lnTo>
                    <a:pt x="175" y="882"/>
                  </a:lnTo>
                  <a:lnTo>
                    <a:pt x="189" y="940"/>
                  </a:lnTo>
                  <a:lnTo>
                    <a:pt x="210" y="995"/>
                  </a:lnTo>
                  <a:lnTo>
                    <a:pt x="235" y="1047"/>
                  </a:lnTo>
                  <a:lnTo>
                    <a:pt x="265" y="1096"/>
                  </a:lnTo>
                  <a:lnTo>
                    <a:pt x="299" y="1142"/>
                  </a:lnTo>
                  <a:lnTo>
                    <a:pt x="338" y="1184"/>
                  </a:lnTo>
                  <a:lnTo>
                    <a:pt x="380" y="1224"/>
                  </a:lnTo>
                  <a:lnTo>
                    <a:pt x="426" y="1258"/>
                  </a:lnTo>
                  <a:lnTo>
                    <a:pt x="475" y="1287"/>
                  </a:lnTo>
                  <a:lnTo>
                    <a:pt x="527" y="1313"/>
                  </a:lnTo>
                  <a:lnTo>
                    <a:pt x="582" y="1333"/>
                  </a:lnTo>
                  <a:lnTo>
                    <a:pt x="639" y="1348"/>
                  </a:lnTo>
                  <a:lnTo>
                    <a:pt x="699" y="1357"/>
                  </a:lnTo>
                  <a:lnTo>
                    <a:pt x="759" y="1360"/>
                  </a:lnTo>
                  <a:lnTo>
                    <a:pt x="819" y="1357"/>
                  </a:lnTo>
                  <a:lnTo>
                    <a:pt x="879" y="1348"/>
                  </a:lnTo>
                  <a:lnTo>
                    <a:pt x="936" y="1333"/>
                  </a:lnTo>
                  <a:lnTo>
                    <a:pt x="991" y="1313"/>
                  </a:lnTo>
                  <a:lnTo>
                    <a:pt x="1043" y="1287"/>
                  </a:lnTo>
                  <a:lnTo>
                    <a:pt x="1092" y="1258"/>
                  </a:lnTo>
                  <a:lnTo>
                    <a:pt x="1138" y="1224"/>
                  </a:lnTo>
                  <a:lnTo>
                    <a:pt x="1180" y="1184"/>
                  </a:lnTo>
                  <a:lnTo>
                    <a:pt x="1219" y="1142"/>
                  </a:lnTo>
                  <a:lnTo>
                    <a:pt x="1253" y="1096"/>
                  </a:lnTo>
                  <a:lnTo>
                    <a:pt x="1283" y="1047"/>
                  </a:lnTo>
                  <a:lnTo>
                    <a:pt x="1308" y="995"/>
                  </a:lnTo>
                  <a:lnTo>
                    <a:pt x="1329" y="940"/>
                  </a:lnTo>
                  <a:lnTo>
                    <a:pt x="1343" y="882"/>
                  </a:lnTo>
                  <a:lnTo>
                    <a:pt x="1352" y="823"/>
                  </a:lnTo>
                  <a:lnTo>
                    <a:pt x="1355" y="762"/>
                  </a:lnTo>
                  <a:lnTo>
                    <a:pt x="1352" y="701"/>
                  </a:lnTo>
                  <a:lnTo>
                    <a:pt x="1343" y="642"/>
                  </a:lnTo>
                  <a:lnTo>
                    <a:pt x="1329" y="584"/>
                  </a:lnTo>
                  <a:lnTo>
                    <a:pt x="1308" y="529"/>
                  </a:lnTo>
                  <a:lnTo>
                    <a:pt x="1283" y="477"/>
                  </a:lnTo>
                  <a:lnTo>
                    <a:pt x="1253" y="428"/>
                  </a:lnTo>
                  <a:lnTo>
                    <a:pt x="1219" y="382"/>
                  </a:lnTo>
                  <a:lnTo>
                    <a:pt x="1180" y="340"/>
                  </a:lnTo>
                  <a:lnTo>
                    <a:pt x="1138" y="300"/>
                  </a:lnTo>
                  <a:lnTo>
                    <a:pt x="1092" y="266"/>
                  </a:lnTo>
                  <a:lnTo>
                    <a:pt x="1043" y="237"/>
                  </a:lnTo>
                  <a:lnTo>
                    <a:pt x="991" y="211"/>
                  </a:lnTo>
                  <a:lnTo>
                    <a:pt x="936" y="191"/>
                  </a:lnTo>
                  <a:lnTo>
                    <a:pt x="879" y="176"/>
                  </a:lnTo>
                  <a:lnTo>
                    <a:pt x="819" y="167"/>
                  </a:lnTo>
                  <a:lnTo>
                    <a:pt x="759" y="164"/>
                  </a:lnTo>
                  <a:close/>
                  <a:moveTo>
                    <a:pt x="759" y="0"/>
                  </a:moveTo>
                  <a:lnTo>
                    <a:pt x="828" y="4"/>
                  </a:lnTo>
                  <a:lnTo>
                    <a:pt x="896" y="12"/>
                  </a:lnTo>
                  <a:lnTo>
                    <a:pt x="961" y="27"/>
                  </a:lnTo>
                  <a:lnTo>
                    <a:pt x="1024" y="48"/>
                  </a:lnTo>
                  <a:lnTo>
                    <a:pt x="1085" y="74"/>
                  </a:lnTo>
                  <a:lnTo>
                    <a:pt x="1142" y="105"/>
                  </a:lnTo>
                  <a:lnTo>
                    <a:pt x="1197" y="140"/>
                  </a:lnTo>
                  <a:lnTo>
                    <a:pt x="1248" y="179"/>
                  </a:lnTo>
                  <a:lnTo>
                    <a:pt x="1296" y="224"/>
                  </a:lnTo>
                  <a:lnTo>
                    <a:pt x="1340" y="272"/>
                  </a:lnTo>
                  <a:lnTo>
                    <a:pt x="1379" y="323"/>
                  </a:lnTo>
                  <a:lnTo>
                    <a:pt x="1414" y="378"/>
                  </a:lnTo>
                  <a:lnTo>
                    <a:pt x="1445" y="435"/>
                  </a:lnTo>
                  <a:lnTo>
                    <a:pt x="1471" y="496"/>
                  </a:lnTo>
                  <a:lnTo>
                    <a:pt x="1492" y="560"/>
                  </a:lnTo>
                  <a:lnTo>
                    <a:pt x="1507" y="625"/>
                  </a:lnTo>
                  <a:lnTo>
                    <a:pt x="1515" y="693"/>
                  </a:lnTo>
                  <a:lnTo>
                    <a:pt x="1518" y="762"/>
                  </a:lnTo>
                  <a:lnTo>
                    <a:pt x="1515" y="831"/>
                  </a:lnTo>
                  <a:lnTo>
                    <a:pt x="1507" y="899"/>
                  </a:lnTo>
                  <a:lnTo>
                    <a:pt x="1492" y="964"/>
                  </a:lnTo>
                  <a:lnTo>
                    <a:pt x="1471" y="1028"/>
                  </a:lnTo>
                  <a:lnTo>
                    <a:pt x="1445" y="1089"/>
                  </a:lnTo>
                  <a:lnTo>
                    <a:pt x="1414" y="1146"/>
                  </a:lnTo>
                  <a:lnTo>
                    <a:pt x="1379" y="1201"/>
                  </a:lnTo>
                  <a:lnTo>
                    <a:pt x="1340" y="1252"/>
                  </a:lnTo>
                  <a:lnTo>
                    <a:pt x="1296" y="1300"/>
                  </a:lnTo>
                  <a:lnTo>
                    <a:pt x="1248" y="1345"/>
                  </a:lnTo>
                  <a:lnTo>
                    <a:pt x="1197" y="1384"/>
                  </a:lnTo>
                  <a:lnTo>
                    <a:pt x="1142" y="1419"/>
                  </a:lnTo>
                  <a:lnTo>
                    <a:pt x="1085" y="1450"/>
                  </a:lnTo>
                  <a:lnTo>
                    <a:pt x="1024" y="1476"/>
                  </a:lnTo>
                  <a:lnTo>
                    <a:pt x="961" y="1497"/>
                  </a:lnTo>
                  <a:lnTo>
                    <a:pt x="896" y="1512"/>
                  </a:lnTo>
                  <a:lnTo>
                    <a:pt x="828" y="1520"/>
                  </a:lnTo>
                  <a:lnTo>
                    <a:pt x="759" y="1524"/>
                  </a:lnTo>
                  <a:lnTo>
                    <a:pt x="690" y="1520"/>
                  </a:lnTo>
                  <a:lnTo>
                    <a:pt x="622" y="1512"/>
                  </a:lnTo>
                  <a:lnTo>
                    <a:pt x="557" y="1497"/>
                  </a:lnTo>
                  <a:lnTo>
                    <a:pt x="494" y="1476"/>
                  </a:lnTo>
                  <a:lnTo>
                    <a:pt x="433" y="1450"/>
                  </a:lnTo>
                  <a:lnTo>
                    <a:pt x="376" y="1419"/>
                  </a:lnTo>
                  <a:lnTo>
                    <a:pt x="321" y="1384"/>
                  </a:lnTo>
                  <a:lnTo>
                    <a:pt x="270" y="1345"/>
                  </a:lnTo>
                  <a:lnTo>
                    <a:pt x="222" y="1300"/>
                  </a:lnTo>
                  <a:lnTo>
                    <a:pt x="178" y="1252"/>
                  </a:lnTo>
                  <a:lnTo>
                    <a:pt x="139" y="1201"/>
                  </a:lnTo>
                  <a:lnTo>
                    <a:pt x="104" y="1146"/>
                  </a:lnTo>
                  <a:lnTo>
                    <a:pt x="73" y="1089"/>
                  </a:lnTo>
                  <a:lnTo>
                    <a:pt x="47" y="1028"/>
                  </a:lnTo>
                  <a:lnTo>
                    <a:pt x="26" y="964"/>
                  </a:lnTo>
                  <a:lnTo>
                    <a:pt x="11" y="899"/>
                  </a:lnTo>
                  <a:lnTo>
                    <a:pt x="3" y="831"/>
                  </a:lnTo>
                  <a:lnTo>
                    <a:pt x="0" y="762"/>
                  </a:lnTo>
                  <a:lnTo>
                    <a:pt x="3" y="693"/>
                  </a:lnTo>
                  <a:lnTo>
                    <a:pt x="11" y="625"/>
                  </a:lnTo>
                  <a:lnTo>
                    <a:pt x="26" y="560"/>
                  </a:lnTo>
                  <a:lnTo>
                    <a:pt x="47" y="496"/>
                  </a:lnTo>
                  <a:lnTo>
                    <a:pt x="73" y="435"/>
                  </a:lnTo>
                  <a:lnTo>
                    <a:pt x="104" y="378"/>
                  </a:lnTo>
                  <a:lnTo>
                    <a:pt x="139" y="323"/>
                  </a:lnTo>
                  <a:lnTo>
                    <a:pt x="178" y="272"/>
                  </a:lnTo>
                  <a:lnTo>
                    <a:pt x="222" y="224"/>
                  </a:lnTo>
                  <a:lnTo>
                    <a:pt x="270" y="179"/>
                  </a:lnTo>
                  <a:lnTo>
                    <a:pt x="321" y="140"/>
                  </a:lnTo>
                  <a:lnTo>
                    <a:pt x="376" y="105"/>
                  </a:lnTo>
                  <a:lnTo>
                    <a:pt x="433" y="74"/>
                  </a:lnTo>
                  <a:lnTo>
                    <a:pt x="494" y="48"/>
                  </a:lnTo>
                  <a:lnTo>
                    <a:pt x="557" y="27"/>
                  </a:lnTo>
                  <a:lnTo>
                    <a:pt x="622" y="12"/>
                  </a:lnTo>
                  <a:lnTo>
                    <a:pt x="690" y="4"/>
                  </a:lnTo>
                  <a:lnTo>
                    <a:pt x="7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41" name="Group 64"/>
          <p:cNvGrpSpPr/>
          <p:nvPr/>
        </p:nvGrpSpPr>
        <p:grpSpPr>
          <a:xfrm>
            <a:off x="7689445" y="4308838"/>
            <a:ext cx="357831" cy="440988"/>
            <a:chOff x="4460875" y="2689225"/>
            <a:chExt cx="450850" cy="555625"/>
          </a:xfrm>
          <a:solidFill>
            <a:schemeClr val="accent3"/>
          </a:solidFill>
        </p:grpSpPr>
        <p:sp>
          <p:nvSpPr>
            <p:cNvPr id="42" name="Freeform 142"/>
            <p:cNvSpPr>
              <a:spLocks noEditPoints="1"/>
            </p:cNvSpPr>
            <p:nvPr/>
          </p:nvSpPr>
          <p:spPr bwMode="auto">
            <a:xfrm>
              <a:off x="4460875" y="2689225"/>
              <a:ext cx="450850" cy="555625"/>
            </a:xfrm>
            <a:custGeom>
              <a:avLst/>
              <a:gdLst>
                <a:gd name="T0" fmla="*/ 1329 w 2839"/>
                <a:gd name="T1" fmla="*/ 173 h 3503"/>
                <a:gd name="T2" fmla="*/ 168 w 2839"/>
                <a:gd name="T3" fmla="*/ 523 h 3503"/>
                <a:gd name="T4" fmla="*/ 160 w 2839"/>
                <a:gd name="T5" fmla="*/ 1492 h 3503"/>
                <a:gd name="T6" fmla="*/ 186 w 2839"/>
                <a:gd name="T7" fmla="*/ 1818 h 3503"/>
                <a:gd name="T8" fmla="*/ 265 w 2839"/>
                <a:gd name="T9" fmla="*/ 2133 h 3503"/>
                <a:gd name="T10" fmla="*/ 395 w 2839"/>
                <a:gd name="T11" fmla="*/ 2431 h 3503"/>
                <a:gd name="T12" fmla="*/ 571 w 2839"/>
                <a:gd name="T13" fmla="*/ 2704 h 3503"/>
                <a:gd name="T14" fmla="*/ 784 w 2839"/>
                <a:gd name="T15" fmla="*/ 2941 h 3503"/>
                <a:gd name="T16" fmla="*/ 1030 w 2839"/>
                <a:gd name="T17" fmla="*/ 3140 h 3503"/>
                <a:gd name="T18" fmla="*/ 1307 w 2839"/>
                <a:gd name="T19" fmla="*/ 3298 h 3503"/>
                <a:gd name="T20" fmla="*/ 1434 w 2839"/>
                <a:gd name="T21" fmla="*/ 3340 h 3503"/>
                <a:gd name="T22" fmla="*/ 1719 w 2839"/>
                <a:gd name="T23" fmla="*/ 3198 h 3503"/>
                <a:gd name="T24" fmla="*/ 1976 w 2839"/>
                <a:gd name="T25" fmla="*/ 3012 h 3503"/>
                <a:gd name="T26" fmla="*/ 2200 w 2839"/>
                <a:gd name="T27" fmla="*/ 2787 h 3503"/>
                <a:gd name="T28" fmla="*/ 2390 w 2839"/>
                <a:gd name="T29" fmla="*/ 2526 h 3503"/>
                <a:gd name="T30" fmla="*/ 2536 w 2839"/>
                <a:gd name="T31" fmla="*/ 2235 h 3503"/>
                <a:gd name="T32" fmla="*/ 2631 w 2839"/>
                <a:gd name="T33" fmla="*/ 1925 h 3503"/>
                <a:gd name="T34" fmla="*/ 2676 w 2839"/>
                <a:gd name="T35" fmla="*/ 1601 h 3503"/>
                <a:gd name="T36" fmla="*/ 2677 w 2839"/>
                <a:gd name="T37" fmla="*/ 534 h 3503"/>
                <a:gd name="T38" fmla="*/ 2651 w 2839"/>
                <a:gd name="T39" fmla="*/ 509 h 3503"/>
                <a:gd name="T40" fmla="*/ 1419 w 2839"/>
                <a:gd name="T41" fmla="*/ 159 h 3503"/>
                <a:gd name="T42" fmla="*/ 1501 w 2839"/>
                <a:gd name="T43" fmla="*/ 7 h 3503"/>
                <a:gd name="T44" fmla="*/ 2726 w 2839"/>
                <a:gd name="T45" fmla="*/ 367 h 3503"/>
                <a:gd name="T46" fmla="*/ 2798 w 2839"/>
                <a:gd name="T47" fmla="*/ 428 h 3503"/>
                <a:gd name="T48" fmla="*/ 2836 w 2839"/>
                <a:gd name="T49" fmla="*/ 514 h 3503"/>
                <a:gd name="T50" fmla="*/ 2836 w 2839"/>
                <a:gd name="T51" fmla="*/ 1600 h 3503"/>
                <a:gd name="T52" fmla="*/ 2795 w 2839"/>
                <a:gd name="T53" fmla="*/ 1921 h 3503"/>
                <a:gd name="T54" fmla="*/ 2708 w 2839"/>
                <a:gd name="T55" fmla="*/ 2231 h 3503"/>
                <a:gd name="T56" fmla="*/ 2575 w 2839"/>
                <a:gd name="T57" fmla="*/ 2523 h 3503"/>
                <a:gd name="T58" fmla="*/ 2400 w 2839"/>
                <a:gd name="T59" fmla="*/ 2795 h 3503"/>
                <a:gd name="T60" fmla="*/ 2192 w 2839"/>
                <a:gd name="T61" fmla="*/ 3031 h 3503"/>
                <a:gd name="T62" fmla="*/ 1953 w 2839"/>
                <a:gd name="T63" fmla="*/ 3234 h 3503"/>
                <a:gd name="T64" fmla="*/ 1685 w 2839"/>
                <a:gd name="T65" fmla="*/ 3400 h 3503"/>
                <a:gd name="T66" fmla="*/ 1470 w 2839"/>
                <a:gd name="T67" fmla="*/ 3497 h 3503"/>
                <a:gd name="T68" fmla="*/ 1394 w 2839"/>
                <a:gd name="T69" fmla="*/ 3501 h 3503"/>
                <a:gd name="T70" fmla="*/ 1247 w 2839"/>
                <a:gd name="T71" fmla="*/ 3446 h 3503"/>
                <a:gd name="T72" fmla="*/ 972 w 2839"/>
                <a:gd name="T73" fmla="*/ 3292 h 3503"/>
                <a:gd name="T74" fmla="*/ 724 w 2839"/>
                <a:gd name="T75" fmla="*/ 3102 h 3503"/>
                <a:gd name="T76" fmla="*/ 504 w 2839"/>
                <a:gd name="T77" fmla="*/ 2877 h 3503"/>
                <a:gd name="T78" fmla="*/ 317 w 2839"/>
                <a:gd name="T79" fmla="*/ 2617 h 3503"/>
                <a:gd name="T80" fmla="*/ 169 w 2839"/>
                <a:gd name="T81" fmla="*/ 2330 h 3503"/>
                <a:gd name="T82" fmla="*/ 67 w 2839"/>
                <a:gd name="T83" fmla="*/ 2026 h 3503"/>
                <a:gd name="T84" fmla="*/ 11 w 2839"/>
                <a:gd name="T85" fmla="*/ 1709 h 3503"/>
                <a:gd name="T86" fmla="*/ 0 w 2839"/>
                <a:gd name="T87" fmla="*/ 547 h 3503"/>
                <a:gd name="T88" fmla="*/ 23 w 2839"/>
                <a:gd name="T89" fmla="*/ 455 h 3503"/>
                <a:gd name="T90" fmla="*/ 85 w 2839"/>
                <a:gd name="T91" fmla="*/ 383 h 3503"/>
                <a:gd name="T92" fmla="*/ 1284 w 2839"/>
                <a:gd name="T93" fmla="*/ 20 h 3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9" h="3503">
                  <a:moveTo>
                    <a:pt x="1419" y="159"/>
                  </a:moveTo>
                  <a:lnTo>
                    <a:pt x="1374" y="162"/>
                  </a:lnTo>
                  <a:lnTo>
                    <a:pt x="1329" y="173"/>
                  </a:lnTo>
                  <a:lnTo>
                    <a:pt x="188" y="509"/>
                  </a:lnTo>
                  <a:lnTo>
                    <a:pt x="177" y="514"/>
                  </a:lnTo>
                  <a:lnTo>
                    <a:pt x="168" y="523"/>
                  </a:lnTo>
                  <a:lnTo>
                    <a:pt x="162" y="534"/>
                  </a:lnTo>
                  <a:lnTo>
                    <a:pt x="160" y="547"/>
                  </a:lnTo>
                  <a:lnTo>
                    <a:pt x="160" y="1492"/>
                  </a:lnTo>
                  <a:lnTo>
                    <a:pt x="163" y="1601"/>
                  </a:lnTo>
                  <a:lnTo>
                    <a:pt x="171" y="1710"/>
                  </a:lnTo>
                  <a:lnTo>
                    <a:pt x="186" y="1818"/>
                  </a:lnTo>
                  <a:lnTo>
                    <a:pt x="206" y="1925"/>
                  </a:lnTo>
                  <a:lnTo>
                    <a:pt x="233" y="2030"/>
                  </a:lnTo>
                  <a:lnTo>
                    <a:pt x="265" y="2133"/>
                  </a:lnTo>
                  <a:lnTo>
                    <a:pt x="303" y="2235"/>
                  </a:lnTo>
                  <a:lnTo>
                    <a:pt x="346" y="2334"/>
                  </a:lnTo>
                  <a:lnTo>
                    <a:pt x="395" y="2431"/>
                  </a:lnTo>
                  <a:lnTo>
                    <a:pt x="449" y="2526"/>
                  </a:lnTo>
                  <a:lnTo>
                    <a:pt x="509" y="2618"/>
                  </a:lnTo>
                  <a:lnTo>
                    <a:pt x="571" y="2704"/>
                  </a:lnTo>
                  <a:lnTo>
                    <a:pt x="638" y="2787"/>
                  </a:lnTo>
                  <a:lnTo>
                    <a:pt x="709" y="2867"/>
                  </a:lnTo>
                  <a:lnTo>
                    <a:pt x="784" y="2941"/>
                  </a:lnTo>
                  <a:lnTo>
                    <a:pt x="863" y="3012"/>
                  </a:lnTo>
                  <a:lnTo>
                    <a:pt x="945" y="3079"/>
                  </a:lnTo>
                  <a:lnTo>
                    <a:pt x="1030" y="3140"/>
                  </a:lnTo>
                  <a:lnTo>
                    <a:pt x="1119" y="3198"/>
                  </a:lnTo>
                  <a:lnTo>
                    <a:pt x="1211" y="3250"/>
                  </a:lnTo>
                  <a:lnTo>
                    <a:pt x="1307" y="3298"/>
                  </a:lnTo>
                  <a:lnTo>
                    <a:pt x="1405" y="3340"/>
                  </a:lnTo>
                  <a:lnTo>
                    <a:pt x="1419" y="3343"/>
                  </a:lnTo>
                  <a:lnTo>
                    <a:pt x="1434" y="3340"/>
                  </a:lnTo>
                  <a:lnTo>
                    <a:pt x="1532" y="3298"/>
                  </a:lnTo>
                  <a:lnTo>
                    <a:pt x="1627" y="3250"/>
                  </a:lnTo>
                  <a:lnTo>
                    <a:pt x="1719" y="3198"/>
                  </a:lnTo>
                  <a:lnTo>
                    <a:pt x="1808" y="3140"/>
                  </a:lnTo>
                  <a:lnTo>
                    <a:pt x="1894" y="3079"/>
                  </a:lnTo>
                  <a:lnTo>
                    <a:pt x="1976" y="3012"/>
                  </a:lnTo>
                  <a:lnTo>
                    <a:pt x="2055" y="2941"/>
                  </a:lnTo>
                  <a:lnTo>
                    <a:pt x="2129" y="2867"/>
                  </a:lnTo>
                  <a:lnTo>
                    <a:pt x="2200" y="2787"/>
                  </a:lnTo>
                  <a:lnTo>
                    <a:pt x="2267" y="2704"/>
                  </a:lnTo>
                  <a:lnTo>
                    <a:pt x="2330" y="2618"/>
                  </a:lnTo>
                  <a:lnTo>
                    <a:pt x="2390" y="2526"/>
                  </a:lnTo>
                  <a:lnTo>
                    <a:pt x="2444" y="2431"/>
                  </a:lnTo>
                  <a:lnTo>
                    <a:pt x="2493" y="2334"/>
                  </a:lnTo>
                  <a:lnTo>
                    <a:pt x="2536" y="2235"/>
                  </a:lnTo>
                  <a:lnTo>
                    <a:pt x="2574" y="2133"/>
                  </a:lnTo>
                  <a:lnTo>
                    <a:pt x="2606" y="2030"/>
                  </a:lnTo>
                  <a:lnTo>
                    <a:pt x="2631" y="1925"/>
                  </a:lnTo>
                  <a:lnTo>
                    <a:pt x="2653" y="1818"/>
                  </a:lnTo>
                  <a:lnTo>
                    <a:pt x="2668" y="1710"/>
                  </a:lnTo>
                  <a:lnTo>
                    <a:pt x="2676" y="1601"/>
                  </a:lnTo>
                  <a:lnTo>
                    <a:pt x="2679" y="1492"/>
                  </a:lnTo>
                  <a:lnTo>
                    <a:pt x="2679" y="547"/>
                  </a:lnTo>
                  <a:lnTo>
                    <a:pt x="2677" y="534"/>
                  </a:lnTo>
                  <a:lnTo>
                    <a:pt x="2671" y="523"/>
                  </a:lnTo>
                  <a:lnTo>
                    <a:pt x="2662" y="514"/>
                  </a:lnTo>
                  <a:lnTo>
                    <a:pt x="2651" y="509"/>
                  </a:lnTo>
                  <a:lnTo>
                    <a:pt x="1510" y="173"/>
                  </a:lnTo>
                  <a:lnTo>
                    <a:pt x="1465" y="162"/>
                  </a:lnTo>
                  <a:lnTo>
                    <a:pt x="1419" y="159"/>
                  </a:lnTo>
                  <a:close/>
                  <a:moveTo>
                    <a:pt x="1392" y="0"/>
                  </a:moveTo>
                  <a:lnTo>
                    <a:pt x="1447" y="0"/>
                  </a:lnTo>
                  <a:lnTo>
                    <a:pt x="1501" y="7"/>
                  </a:lnTo>
                  <a:lnTo>
                    <a:pt x="1555" y="20"/>
                  </a:lnTo>
                  <a:lnTo>
                    <a:pt x="2695" y="356"/>
                  </a:lnTo>
                  <a:lnTo>
                    <a:pt x="2726" y="367"/>
                  </a:lnTo>
                  <a:lnTo>
                    <a:pt x="2754" y="383"/>
                  </a:lnTo>
                  <a:lnTo>
                    <a:pt x="2777" y="404"/>
                  </a:lnTo>
                  <a:lnTo>
                    <a:pt x="2798" y="428"/>
                  </a:lnTo>
                  <a:lnTo>
                    <a:pt x="2815" y="455"/>
                  </a:lnTo>
                  <a:lnTo>
                    <a:pt x="2828" y="483"/>
                  </a:lnTo>
                  <a:lnTo>
                    <a:pt x="2836" y="514"/>
                  </a:lnTo>
                  <a:lnTo>
                    <a:pt x="2839" y="547"/>
                  </a:lnTo>
                  <a:lnTo>
                    <a:pt x="2839" y="1492"/>
                  </a:lnTo>
                  <a:lnTo>
                    <a:pt x="2836" y="1600"/>
                  </a:lnTo>
                  <a:lnTo>
                    <a:pt x="2827" y="1709"/>
                  </a:lnTo>
                  <a:lnTo>
                    <a:pt x="2814" y="1815"/>
                  </a:lnTo>
                  <a:lnTo>
                    <a:pt x="2795" y="1921"/>
                  </a:lnTo>
                  <a:lnTo>
                    <a:pt x="2772" y="2026"/>
                  </a:lnTo>
                  <a:lnTo>
                    <a:pt x="2743" y="2129"/>
                  </a:lnTo>
                  <a:lnTo>
                    <a:pt x="2708" y="2231"/>
                  </a:lnTo>
                  <a:lnTo>
                    <a:pt x="2669" y="2330"/>
                  </a:lnTo>
                  <a:lnTo>
                    <a:pt x="2625" y="2428"/>
                  </a:lnTo>
                  <a:lnTo>
                    <a:pt x="2575" y="2523"/>
                  </a:lnTo>
                  <a:lnTo>
                    <a:pt x="2521" y="2617"/>
                  </a:lnTo>
                  <a:lnTo>
                    <a:pt x="2462" y="2708"/>
                  </a:lnTo>
                  <a:lnTo>
                    <a:pt x="2400" y="2795"/>
                  </a:lnTo>
                  <a:lnTo>
                    <a:pt x="2335" y="2877"/>
                  </a:lnTo>
                  <a:lnTo>
                    <a:pt x="2264" y="2955"/>
                  </a:lnTo>
                  <a:lnTo>
                    <a:pt x="2192" y="3031"/>
                  </a:lnTo>
                  <a:lnTo>
                    <a:pt x="2115" y="3102"/>
                  </a:lnTo>
                  <a:lnTo>
                    <a:pt x="2035" y="3170"/>
                  </a:lnTo>
                  <a:lnTo>
                    <a:pt x="1953" y="3234"/>
                  </a:lnTo>
                  <a:lnTo>
                    <a:pt x="1866" y="3292"/>
                  </a:lnTo>
                  <a:lnTo>
                    <a:pt x="1778" y="3349"/>
                  </a:lnTo>
                  <a:lnTo>
                    <a:pt x="1685" y="3400"/>
                  </a:lnTo>
                  <a:lnTo>
                    <a:pt x="1592" y="3446"/>
                  </a:lnTo>
                  <a:lnTo>
                    <a:pt x="1495" y="3488"/>
                  </a:lnTo>
                  <a:lnTo>
                    <a:pt x="1470" y="3497"/>
                  </a:lnTo>
                  <a:lnTo>
                    <a:pt x="1445" y="3501"/>
                  </a:lnTo>
                  <a:lnTo>
                    <a:pt x="1419" y="3503"/>
                  </a:lnTo>
                  <a:lnTo>
                    <a:pt x="1394" y="3501"/>
                  </a:lnTo>
                  <a:lnTo>
                    <a:pt x="1368" y="3497"/>
                  </a:lnTo>
                  <a:lnTo>
                    <a:pt x="1344" y="3488"/>
                  </a:lnTo>
                  <a:lnTo>
                    <a:pt x="1247" y="3446"/>
                  </a:lnTo>
                  <a:lnTo>
                    <a:pt x="1152" y="3400"/>
                  </a:lnTo>
                  <a:lnTo>
                    <a:pt x="1061" y="3349"/>
                  </a:lnTo>
                  <a:lnTo>
                    <a:pt x="972" y="3292"/>
                  </a:lnTo>
                  <a:lnTo>
                    <a:pt x="886" y="3234"/>
                  </a:lnTo>
                  <a:lnTo>
                    <a:pt x="803" y="3170"/>
                  </a:lnTo>
                  <a:lnTo>
                    <a:pt x="724" y="3102"/>
                  </a:lnTo>
                  <a:lnTo>
                    <a:pt x="647" y="3031"/>
                  </a:lnTo>
                  <a:lnTo>
                    <a:pt x="573" y="2955"/>
                  </a:lnTo>
                  <a:lnTo>
                    <a:pt x="504" y="2877"/>
                  </a:lnTo>
                  <a:lnTo>
                    <a:pt x="438" y="2795"/>
                  </a:lnTo>
                  <a:lnTo>
                    <a:pt x="377" y="2708"/>
                  </a:lnTo>
                  <a:lnTo>
                    <a:pt x="317" y="2617"/>
                  </a:lnTo>
                  <a:lnTo>
                    <a:pt x="263" y="2523"/>
                  </a:lnTo>
                  <a:lnTo>
                    <a:pt x="214" y="2428"/>
                  </a:lnTo>
                  <a:lnTo>
                    <a:pt x="169" y="2330"/>
                  </a:lnTo>
                  <a:lnTo>
                    <a:pt x="130" y="2231"/>
                  </a:lnTo>
                  <a:lnTo>
                    <a:pt x="96" y="2129"/>
                  </a:lnTo>
                  <a:lnTo>
                    <a:pt x="67" y="2026"/>
                  </a:lnTo>
                  <a:lnTo>
                    <a:pt x="42" y="1921"/>
                  </a:lnTo>
                  <a:lnTo>
                    <a:pt x="24" y="1815"/>
                  </a:lnTo>
                  <a:lnTo>
                    <a:pt x="11" y="1709"/>
                  </a:lnTo>
                  <a:lnTo>
                    <a:pt x="3" y="1600"/>
                  </a:lnTo>
                  <a:lnTo>
                    <a:pt x="0" y="1492"/>
                  </a:lnTo>
                  <a:lnTo>
                    <a:pt x="0" y="547"/>
                  </a:lnTo>
                  <a:lnTo>
                    <a:pt x="3" y="514"/>
                  </a:lnTo>
                  <a:lnTo>
                    <a:pt x="11" y="483"/>
                  </a:lnTo>
                  <a:lnTo>
                    <a:pt x="23" y="455"/>
                  </a:lnTo>
                  <a:lnTo>
                    <a:pt x="40" y="428"/>
                  </a:lnTo>
                  <a:lnTo>
                    <a:pt x="61" y="404"/>
                  </a:lnTo>
                  <a:lnTo>
                    <a:pt x="85" y="383"/>
                  </a:lnTo>
                  <a:lnTo>
                    <a:pt x="113" y="367"/>
                  </a:lnTo>
                  <a:lnTo>
                    <a:pt x="144" y="356"/>
                  </a:lnTo>
                  <a:lnTo>
                    <a:pt x="1284" y="20"/>
                  </a:lnTo>
                  <a:lnTo>
                    <a:pt x="1337" y="7"/>
                  </a:lnTo>
                  <a:lnTo>
                    <a:pt x="13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3" name="Freeform 143"/>
            <p:cNvSpPr>
              <a:spLocks noEditPoints="1"/>
            </p:cNvSpPr>
            <p:nvPr/>
          </p:nvSpPr>
          <p:spPr bwMode="auto">
            <a:xfrm>
              <a:off x="4532313" y="2760663"/>
              <a:ext cx="307975" cy="406400"/>
            </a:xfrm>
            <a:custGeom>
              <a:avLst/>
              <a:gdLst>
                <a:gd name="T0" fmla="*/ 160 w 1940"/>
                <a:gd name="T1" fmla="*/ 398 h 2563"/>
                <a:gd name="T2" fmla="*/ 163 w 1940"/>
                <a:gd name="T3" fmla="*/ 1132 h 2563"/>
                <a:gd name="T4" fmla="*/ 186 w 1940"/>
                <a:gd name="T5" fmla="*/ 1321 h 2563"/>
                <a:gd name="T6" fmla="*/ 231 w 1940"/>
                <a:gd name="T7" fmla="*/ 1504 h 2563"/>
                <a:gd name="T8" fmla="*/ 299 w 1940"/>
                <a:gd name="T9" fmla="*/ 1679 h 2563"/>
                <a:gd name="T10" fmla="*/ 387 w 1940"/>
                <a:gd name="T11" fmla="*/ 1845 h 2563"/>
                <a:gd name="T12" fmla="*/ 494 w 1940"/>
                <a:gd name="T13" fmla="*/ 1997 h 2563"/>
                <a:gd name="T14" fmla="*/ 613 w 1940"/>
                <a:gd name="T15" fmla="*/ 2131 h 2563"/>
                <a:gd name="T16" fmla="*/ 747 w 1940"/>
                <a:gd name="T17" fmla="*/ 2250 h 2563"/>
                <a:gd name="T18" fmla="*/ 893 w 1940"/>
                <a:gd name="T19" fmla="*/ 2353 h 2563"/>
                <a:gd name="T20" fmla="*/ 1047 w 1940"/>
                <a:gd name="T21" fmla="*/ 2353 h 2563"/>
                <a:gd name="T22" fmla="*/ 1194 w 1940"/>
                <a:gd name="T23" fmla="*/ 2250 h 2563"/>
                <a:gd name="T24" fmla="*/ 1327 w 1940"/>
                <a:gd name="T25" fmla="*/ 2131 h 2563"/>
                <a:gd name="T26" fmla="*/ 1447 w 1940"/>
                <a:gd name="T27" fmla="*/ 1997 h 2563"/>
                <a:gd name="T28" fmla="*/ 1554 w 1940"/>
                <a:gd name="T29" fmla="*/ 1845 h 2563"/>
                <a:gd name="T30" fmla="*/ 1642 w 1940"/>
                <a:gd name="T31" fmla="*/ 1679 h 2563"/>
                <a:gd name="T32" fmla="*/ 1709 w 1940"/>
                <a:gd name="T33" fmla="*/ 1504 h 2563"/>
                <a:gd name="T34" fmla="*/ 1755 w 1940"/>
                <a:gd name="T35" fmla="*/ 1321 h 2563"/>
                <a:gd name="T36" fmla="*/ 1778 w 1940"/>
                <a:gd name="T37" fmla="*/ 1132 h 2563"/>
                <a:gd name="T38" fmla="*/ 1780 w 1940"/>
                <a:gd name="T39" fmla="*/ 398 h 2563"/>
                <a:gd name="T40" fmla="*/ 959 w 1940"/>
                <a:gd name="T41" fmla="*/ 0 h 2563"/>
                <a:gd name="T42" fmla="*/ 1004 w 1940"/>
                <a:gd name="T43" fmla="*/ 4 h 2563"/>
                <a:gd name="T44" fmla="*/ 1878 w 1940"/>
                <a:gd name="T45" fmla="*/ 264 h 2563"/>
                <a:gd name="T46" fmla="*/ 1916 w 1940"/>
                <a:gd name="T47" fmla="*/ 297 h 2563"/>
                <a:gd name="T48" fmla="*/ 1938 w 1940"/>
                <a:gd name="T49" fmla="*/ 343 h 2563"/>
                <a:gd name="T50" fmla="*/ 1940 w 1940"/>
                <a:gd name="T51" fmla="*/ 1038 h 2563"/>
                <a:gd name="T52" fmla="*/ 1929 w 1940"/>
                <a:gd name="T53" fmla="*/ 1228 h 2563"/>
                <a:gd name="T54" fmla="*/ 1898 w 1940"/>
                <a:gd name="T55" fmla="*/ 1415 h 2563"/>
                <a:gd name="T56" fmla="*/ 1846 w 1940"/>
                <a:gd name="T57" fmla="*/ 1596 h 2563"/>
                <a:gd name="T58" fmla="*/ 1775 w 1940"/>
                <a:gd name="T59" fmla="*/ 1771 h 2563"/>
                <a:gd name="T60" fmla="*/ 1684 w 1940"/>
                <a:gd name="T61" fmla="*/ 1936 h 2563"/>
                <a:gd name="T62" fmla="*/ 1577 w 1940"/>
                <a:gd name="T63" fmla="*/ 2090 h 2563"/>
                <a:gd name="T64" fmla="*/ 1458 w 1940"/>
                <a:gd name="T65" fmla="*/ 2226 h 2563"/>
                <a:gd name="T66" fmla="*/ 1325 w 1940"/>
                <a:gd name="T67" fmla="*/ 2349 h 2563"/>
                <a:gd name="T68" fmla="*/ 1181 w 1940"/>
                <a:gd name="T69" fmla="*/ 2457 h 2563"/>
                <a:gd name="T70" fmla="*/ 1026 w 1940"/>
                <a:gd name="T71" fmla="*/ 2549 h 2563"/>
                <a:gd name="T72" fmla="*/ 990 w 1940"/>
                <a:gd name="T73" fmla="*/ 2561 h 2563"/>
                <a:gd name="T74" fmla="*/ 951 w 1940"/>
                <a:gd name="T75" fmla="*/ 2561 h 2563"/>
                <a:gd name="T76" fmla="*/ 915 w 1940"/>
                <a:gd name="T77" fmla="*/ 2549 h 2563"/>
                <a:gd name="T78" fmla="*/ 760 w 1940"/>
                <a:gd name="T79" fmla="*/ 2457 h 2563"/>
                <a:gd name="T80" fmla="*/ 615 w 1940"/>
                <a:gd name="T81" fmla="*/ 2349 h 2563"/>
                <a:gd name="T82" fmla="*/ 483 w 1940"/>
                <a:gd name="T83" fmla="*/ 2226 h 2563"/>
                <a:gd name="T84" fmla="*/ 364 w 1940"/>
                <a:gd name="T85" fmla="*/ 2090 h 2563"/>
                <a:gd name="T86" fmla="*/ 256 w 1940"/>
                <a:gd name="T87" fmla="*/ 1936 h 2563"/>
                <a:gd name="T88" fmla="*/ 166 w 1940"/>
                <a:gd name="T89" fmla="*/ 1771 h 2563"/>
                <a:gd name="T90" fmla="*/ 94 w 1940"/>
                <a:gd name="T91" fmla="*/ 1596 h 2563"/>
                <a:gd name="T92" fmla="*/ 43 w 1940"/>
                <a:gd name="T93" fmla="*/ 1415 h 2563"/>
                <a:gd name="T94" fmla="*/ 11 w 1940"/>
                <a:gd name="T95" fmla="*/ 1228 h 2563"/>
                <a:gd name="T96" fmla="*/ 0 w 1940"/>
                <a:gd name="T97" fmla="*/ 1038 h 2563"/>
                <a:gd name="T98" fmla="*/ 3 w 1940"/>
                <a:gd name="T99" fmla="*/ 343 h 2563"/>
                <a:gd name="T100" fmla="*/ 24 w 1940"/>
                <a:gd name="T101" fmla="*/ 297 h 2563"/>
                <a:gd name="T102" fmla="*/ 63 w 1940"/>
                <a:gd name="T103" fmla="*/ 264 h 2563"/>
                <a:gd name="T104" fmla="*/ 936 w 1940"/>
                <a:gd name="T105" fmla="*/ 4 h 2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40" h="2563">
                  <a:moveTo>
                    <a:pt x="970" y="160"/>
                  </a:moveTo>
                  <a:lnTo>
                    <a:pt x="160" y="398"/>
                  </a:lnTo>
                  <a:lnTo>
                    <a:pt x="160" y="1038"/>
                  </a:lnTo>
                  <a:lnTo>
                    <a:pt x="163" y="1132"/>
                  </a:lnTo>
                  <a:lnTo>
                    <a:pt x="171" y="1227"/>
                  </a:lnTo>
                  <a:lnTo>
                    <a:pt x="186" y="1321"/>
                  </a:lnTo>
                  <a:lnTo>
                    <a:pt x="205" y="1413"/>
                  </a:lnTo>
                  <a:lnTo>
                    <a:pt x="231" y="1504"/>
                  </a:lnTo>
                  <a:lnTo>
                    <a:pt x="263" y="1592"/>
                  </a:lnTo>
                  <a:lnTo>
                    <a:pt x="299" y="1679"/>
                  </a:lnTo>
                  <a:lnTo>
                    <a:pt x="340" y="1763"/>
                  </a:lnTo>
                  <a:lnTo>
                    <a:pt x="387" y="1845"/>
                  </a:lnTo>
                  <a:lnTo>
                    <a:pt x="439" y="1925"/>
                  </a:lnTo>
                  <a:lnTo>
                    <a:pt x="494" y="1997"/>
                  </a:lnTo>
                  <a:lnTo>
                    <a:pt x="551" y="2065"/>
                  </a:lnTo>
                  <a:lnTo>
                    <a:pt x="613" y="2131"/>
                  </a:lnTo>
                  <a:lnTo>
                    <a:pt x="679" y="2193"/>
                  </a:lnTo>
                  <a:lnTo>
                    <a:pt x="747" y="2250"/>
                  </a:lnTo>
                  <a:lnTo>
                    <a:pt x="818" y="2303"/>
                  </a:lnTo>
                  <a:lnTo>
                    <a:pt x="893" y="2353"/>
                  </a:lnTo>
                  <a:lnTo>
                    <a:pt x="970" y="2398"/>
                  </a:lnTo>
                  <a:lnTo>
                    <a:pt x="1047" y="2353"/>
                  </a:lnTo>
                  <a:lnTo>
                    <a:pt x="1122" y="2303"/>
                  </a:lnTo>
                  <a:lnTo>
                    <a:pt x="1194" y="2250"/>
                  </a:lnTo>
                  <a:lnTo>
                    <a:pt x="1262" y="2193"/>
                  </a:lnTo>
                  <a:lnTo>
                    <a:pt x="1327" y="2131"/>
                  </a:lnTo>
                  <a:lnTo>
                    <a:pt x="1389" y="2065"/>
                  </a:lnTo>
                  <a:lnTo>
                    <a:pt x="1447" y="1997"/>
                  </a:lnTo>
                  <a:lnTo>
                    <a:pt x="1500" y="1925"/>
                  </a:lnTo>
                  <a:lnTo>
                    <a:pt x="1554" y="1845"/>
                  </a:lnTo>
                  <a:lnTo>
                    <a:pt x="1600" y="1763"/>
                  </a:lnTo>
                  <a:lnTo>
                    <a:pt x="1642" y="1679"/>
                  </a:lnTo>
                  <a:lnTo>
                    <a:pt x="1678" y="1592"/>
                  </a:lnTo>
                  <a:lnTo>
                    <a:pt x="1709" y="1504"/>
                  </a:lnTo>
                  <a:lnTo>
                    <a:pt x="1734" y="1413"/>
                  </a:lnTo>
                  <a:lnTo>
                    <a:pt x="1755" y="1321"/>
                  </a:lnTo>
                  <a:lnTo>
                    <a:pt x="1770" y="1227"/>
                  </a:lnTo>
                  <a:lnTo>
                    <a:pt x="1778" y="1132"/>
                  </a:lnTo>
                  <a:lnTo>
                    <a:pt x="1780" y="1038"/>
                  </a:lnTo>
                  <a:lnTo>
                    <a:pt x="1780" y="398"/>
                  </a:lnTo>
                  <a:lnTo>
                    <a:pt x="970" y="160"/>
                  </a:lnTo>
                  <a:close/>
                  <a:moveTo>
                    <a:pt x="959" y="0"/>
                  </a:moveTo>
                  <a:lnTo>
                    <a:pt x="982" y="0"/>
                  </a:lnTo>
                  <a:lnTo>
                    <a:pt x="1004" y="4"/>
                  </a:lnTo>
                  <a:lnTo>
                    <a:pt x="1855" y="255"/>
                  </a:lnTo>
                  <a:lnTo>
                    <a:pt x="1878" y="264"/>
                  </a:lnTo>
                  <a:lnTo>
                    <a:pt x="1899" y="279"/>
                  </a:lnTo>
                  <a:lnTo>
                    <a:pt x="1916" y="297"/>
                  </a:lnTo>
                  <a:lnTo>
                    <a:pt x="1929" y="320"/>
                  </a:lnTo>
                  <a:lnTo>
                    <a:pt x="1938" y="343"/>
                  </a:lnTo>
                  <a:lnTo>
                    <a:pt x="1940" y="369"/>
                  </a:lnTo>
                  <a:lnTo>
                    <a:pt x="1940" y="1038"/>
                  </a:lnTo>
                  <a:lnTo>
                    <a:pt x="1938" y="1133"/>
                  </a:lnTo>
                  <a:lnTo>
                    <a:pt x="1929" y="1228"/>
                  </a:lnTo>
                  <a:lnTo>
                    <a:pt x="1916" y="1322"/>
                  </a:lnTo>
                  <a:lnTo>
                    <a:pt x="1898" y="1415"/>
                  </a:lnTo>
                  <a:lnTo>
                    <a:pt x="1875" y="1507"/>
                  </a:lnTo>
                  <a:lnTo>
                    <a:pt x="1846" y="1596"/>
                  </a:lnTo>
                  <a:lnTo>
                    <a:pt x="1813" y="1684"/>
                  </a:lnTo>
                  <a:lnTo>
                    <a:pt x="1775" y="1771"/>
                  </a:lnTo>
                  <a:lnTo>
                    <a:pt x="1732" y="1855"/>
                  </a:lnTo>
                  <a:lnTo>
                    <a:pt x="1684" y="1936"/>
                  </a:lnTo>
                  <a:lnTo>
                    <a:pt x="1631" y="2016"/>
                  </a:lnTo>
                  <a:lnTo>
                    <a:pt x="1577" y="2090"/>
                  </a:lnTo>
                  <a:lnTo>
                    <a:pt x="1519" y="2159"/>
                  </a:lnTo>
                  <a:lnTo>
                    <a:pt x="1458" y="2226"/>
                  </a:lnTo>
                  <a:lnTo>
                    <a:pt x="1393" y="2289"/>
                  </a:lnTo>
                  <a:lnTo>
                    <a:pt x="1325" y="2349"/>
                  </a:lnTo>
                  <a:lnTo>
                    <a:pt x="1255" y="2404"/>
                  </a:lnTo>
                  <a:lnTo>
                    <a:pt x="1181" y="2457"/>
                  </a:lnTo>
                  <a:lnTo>
                    <a:pt x="1104" y="2505"/>
                  </a:lnTo>
                  <a:lnTo>
                    <a:pt x="1026" y="2549"/>
                  </a:lnTo>
                  <a:lnTo>
                    <a:pt x="1008" y="2557"/>
                  </a:lnTo>
                  <a:lnTo>
                    <a:pt x="990" y="2561"/>
                  </a:lnTo>
                  <a:lnTo>
                    <a:pt x="970" y="2563"/>
                  </a:lnTo>
                  <a:lnTo>
                    <a:pt x="951" y="2561"/>
                  </a:lnTo>
                  <a:lnTo>
                    <a:pt x="933" y="2557"/>
                  </a:lnTo>
                  <a:lnTo>
                    <a:pt x="915" y="2549"/>
                  </a:lnTo>
                  <a:lnTo>
                    <a:pt x="836" y="2505"/>
                  </a:lnTo>
                  <a:lnTo>
                    <a:pt x="760" y="2457"/>
                  </a:lnTo>
                  <a:lnTo>
                    <a:pt x="686" y="2404"/>
                  </a:lnTo>
                  <a:lnTo>
                    <a:pt x="615" y="2349"/>
                  </a:lnTo>
                  <a:lnTo>
                    <a:pt x="548" y="2289"/>
                  </a:lnTo>
                  <a:lnTo>
                    <a:pt x="483" y="2226"/>
                  </a:lnTo>
                  <a:lnTo>
                    <a:pt x="421" y="2159"/>
                  </a:lnTo>
                  <a:lnTo>
                    <a:pt x="364" y="2090"/>
                  </a:lnTo>
                  <a:lnTo>
                    <a:pt x="310" y="2016"/>
                  </a:lnTo>
                  <a:lnTo>
                    <a:pt x="256" y="1936"/>
                  </a:lnTo>
                  <a:lnTo>
                    <a:pt x="209" y="1855"/>
                  </a:lnTo>
                  <a:lnTo>
                    <a:pt x="166" y="1771"/>
                  </a:lnTo>
                  <a:lnTo>
                    <a:pt x="128" y="1684"/>
                  </a:lnTo>
                  <a:lnTo>
                    <a:pt x="94" y="1596"/>
                  </a:lnTo>
                  <a:lnTo>
                    <a:pt x="66" y="1507"/>
                  </a:lnTo>
                  <a:lnTo>
                    <a:pt x="43" y="1415"/>
                  </a:lnTo>
                  <a:lnTo>
                    <a:pt x="24" y="1322"/>
                  </a:lnTo>
                  <a:lnTo>
                    <a:pt x="11" y="1228"/>
                  </a:lnTo>
                  <a:lnTo>
                    <a:pt x="3" y="1133"/>
                  </a:lnTo>
                  <a:lnTo>
                    <a:pt x="0" y="1038"/>
                  </a:lnTo>
                  <a:lnTo>
                    <a:pt x="0" y="369"/>
                  </a:lnTo>
                  <a:lnTo>
                    <a:pt x="3" y="343"/>
                  </a:lnTo>
                  <a:lnTo>
                    <a:pt x="12" y="320"/>
                  </a:lnTo>
                  <a:lnTo>
                    <a:pt x="24" y="297"/>
                  </a:lnTo>
                  <a:lnTo>
                    <a:pt x="41" y="279"/>
                  </a:lnTo>
                  <a:lnTo>
                    <a:pt x="63" y="264"/>
                  </a:lnTo>
                  <a:lnTo>
                    <a:pt x="86" y="255"/>
                  </a:lnTo>
                  <a:lnTo>
                    <a:pt x="936" y="4"/>
                  </a:lnTo>
                  <a:lnTo>
                    <a:pt x="9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44" name="Group 67"/>
          <p:cNvGrpSpPr/>
          <p:nvPr/>
        </p:nvGrpSpPr>
        <p:grpSpPr>
          <a:xfrm>
            <a:off x="4063505" y="2191227"/>
            <a:ext cx="265853" cy="442248"/>
            <a:chOff x="3584575" y="2687638"/>
            <a:chExt cx="334963" cy="557212"/>
          </a:xfrm>
          <a:solidFill>
            <a:schemeClr val="accent1"/>
          </a:solidFill>
        </p:grpSpPr>
        <p:sp>
          <p:nvSpPr>
            <p:cNvPr id="45" name="Freeform 148"/>
            <p:cNvSpPr>
              <a:spLocks noEditPoints="1"/>
            </p:cNvSpPr>
            <p:nvPr/>
          </p:nvSpPr>
          <p:spPr bwMode="auto">
            <a:xfrm>
              <a:off x="3721100" y="3143250"/>
              <a:ext cx="61913" cy="61912"/>
            </a:xfrm>
            <a:custGeom>
              <a:avLst/>
              <a:gdLst>
                <a:gd name="T0" fmla="*/ 194 w 389"/>
                <a:gd name="T1" fmla="*/ 135 h 389"/>
                <a:gd name="T2" fmla="*/ 175 w 389"/>
                <a:gd name="T3" fmla="*/ 138 h 389"/>
                <a:gd name="T4" fmla="*/ 159 w 389"/>
                <a:gd name="T5" fmla="*/ 146 h 389"/>
                <a:gd name="T6" fmla="*/ 147 w 389"/>
                <a:gd name="T7" fmla="*/ 159 h 389"/>
                <a:gd name="T8" fmla="*/ 138 w 389"/>
                <a:gd name="T9" fmla="*/ 175 h 389"/>
                <a:gd name="T10" fmla="*/ 135 w 389"/>
                <a:gd name="T11" fmla="*/ 194 h 389"/>
                <a:gd name="T12" fmla="*/ 138 w 389"/>
                <a:gd name="T13" fmla="*/ 213 h 389"/>
                <a:gd name="T14" fmla="*/ 147 w 389"/>
                <a:gd name="T15" fmla="*/ 229 h 389"/>
                <a:gd name="T16" fmla="*/ 159 w 389"/>
                <a:gd name="T17" fmla="*/ 242 h 389"/>
                <a:gd name="T18" fmla="*/ 175 w 389"/>
                <a:gd name="T19" fmla="*/ 251 h 389"/>
                <a:gd name="T20" fmla="*/ 194 w 389"/>
                <a:gd name="T21" fmla="*/ 254 h 389"/>
                <a:gd name="T22" fmla="*/ 214 w 389"/>
                <a:gd name="T23" fmla="*/ 251 h 389"/>
                <a:gd name="T24" fmla="*/ 229 w 389"/>
                <a:gd name="T25" fmla="*/ 242 h 389"/>
                <a:gd name="T26" fmla="*/ 243 w 389"/>
                <a:gd name="T27" fmla="*/ 229 h 389"/>
                <a:gd name="T28" fmla="*/ 252 w 389"/>
                <a:gd name="T29" fmla="*/ 213 h 389"/>
                <a:gd name="T30" fmla="*/ 255 w 389"/>
                <a:gd name="T31" fmla="*/ 194 h 389"/>
                <a:gd name="T32" fmla="*/ 252 w 389"/>
                <a:gd name="T33" fmla="*/ 175 h 389"/>
                <a:gd name="T34" fmla="*/ 243 w 389"/>
                <a:gd name="T35" fmla="*/ 159 h 389"/>
                <a:gd name="T36" fmla="*/ 229 w 389"/>
                <a:gd name="T37" fmla="*/ 146 h 389"/>
                <a:gd name="T38" fmla="*/ 214 w 389"/>
                <a:gd name="T39" fmla="*/ 138 h 389"/>
                <a:gd name="T40" fmla="*/ 194 w 389"/>
                <a:gd name="T41" fmla="*/ 135 h 389"/>
                <a:gd name="T42" fmla="*/ 194 w 389"/>
                <a:gd name="T43" fmla="*/ 0 h 389"/>
                <a:gd name="T44" fmla="*/ 229 w 389"/>
                <a:gd name="T45" fmla="*/ 3 h 389"/>
                <a:gd name="T46" fmla="*/ 262 w 389"/>
                <a:gd name="T47" fmla="*/ 11 h 389"/>
                <a:gd name="T48" fmla="*/ 293 w 389"/>
                <a:gd name="T49" fmla="*/ 26 h 389"/>
                <a:gd name="T50" fmla="*/ 320 w 389"/>
                <a:gd name="T51" fmla="*/ 45 h 389"/>
                <a:gd name="T52" fmla="*/ 343 w 389"/>
                <a:gd name="T53" fmla="*/ 69 h 389"/>
                <a:gd name="T54" fmla="*/ 362 w 389"/>
                <a:gd name="T55" fmla="*/ 96 h 389"/>
                <a:gd name="T56" fmla="*/ 377 w 389"/>
                <a:gd name="T57" fmla="*/ 126 h 389"/>
                <a:gd name="T58" fmla="*/ 386 w 389"/>
                <a:gd name="T59" fmla="*/ 159 h 389"/>
                <a:gd name="T60" fmla="*/ 389 w 389"/>
                <a:gd name="T61" fmla="*/ 194 h 389"/>
                <a:gd name="T62" fmla="*/ 386 w 389"/>
                <a:gd name="T63" fmla="*/ 229 h 389"/>
                <a:gd name="T64" fmla="*/ 377 w 389"/>
                <a:gd name="T65" fmla="*/ 262 h 389"/>
                <a:gd name="T66" fmla="*/ 362 w 389"/>
                <a:gd name="T67" fmla="*/ 292 h 389"/>
                <a:gd name="T68" fmla="*/ 343 w 389"/>
                <a:gd name="T69" fmla="*/ 320 h 389"/>
                <a:gd name="T70" fmla="*/ 320 w 389"/>
                <a:gd name="T71" fmla="*/ 343 h 389"/>
                <a:gd name="T72" fmla="*/ 293 w 389"/>
                <a:gd name="T73" fmla="*/ 362 h 389"/>
                <a:gd name="T74" fmla="*/ 262 w 389"/>
                <a:gd name="T75" fmla="*/ 377 h 389"/>
                <a:gd name="T76" fmla="*/ 229 w 389"/>
                <a:gd name="T77" fmla="*/ 386 h 389"/>
                <a:gd name="T78" fmla="*/ 194 w 389"/>
                <a:gd name="T79" fmla="*/ 389 h 389"/>
                <a:gd name="T80" fmla="*/ 159 w 389"/>
                <a:gd name="T81" fmla="*/ 386 h 389"/>
                <a:gd name="T82" fmla="*/ 126 w 389"/>
                <a:gd name="T83" fmla="*/ 377 h 389"/>
                <a:gd name="T84" fmla="*/ 97 w 389"/>
                <a:gd name="T85" fmla="*/ 362 h 389"/>
                <a:gd name="T86" fmla="*/ 69 w 389"/>
                <a:gd name="T87" fmla="*/ 343 h 389"/>
                <a:gd name="T88" fmla="*/ 46 w 389"/>
                <a:gd name="T89" fmla="*/ 320 h 389"/>
                <a:gd name="T90" fmla="*/ 26 w 389"/>
                <a:gd name="T91" fmla="*/ 292 h 389"/>
                <a:gd name="T92" fmla="*/ 13 w 389"/>
                <a:gd name="T93" fmla="*/ 262 h 389"/>
                <a:gd name="T94" fmla="*/ 3 w 389"/>
                <a:gd name="T95" fmla="*/ 229 h 389"/>
                <a:gd name="T96" fmla="*/ 0 w 389"/>
                <a:gd name="T97" fmla="*/ 194 h 389"/>
                <a:gd name="T98" fmla="*/ 3 w 389"/>
                <a:gd name="T99" fmla="*/ 159 h 389"/>
                <a:gd name="T100" fmla="*/ 13 w 389"/>
                <a:gd name="T101" fmla="*/ 126 h 389"/>
                <a:gd name="T102" fmla="*/ 26 w 389"/>
                <a:gd name="T103" fmla="*/ 96 h 389"/>
                <a:gd name="T104" fmla="*/ 46 w 389"/>
                <a:gd name="T105" fmla="*/ 69 h 389"/>
                <a:gd name="T106" fmla="*/ 69 w 389"/>
                <a:gd name="T107" fmla="*/ 45 h 389"/>
                <a:gd name="T108" fmla="*/ 97 w 389"/>
                <a:gd name="T109" fmla="*/ 26 h 389"/>
                <a:gd name="T110" fmla="*/ 126 w 389"/>
                <a:gd name="T111" fmla="*/ 11 h 389"/>
                <a:gd name="T112" fmla="*/ 159 w 389"/>
                <a:gd name="T113" fmla="*/ 3 h 389"/>
                <a:gd name="T114" fmla="*/ 194 w 389"/>
                <a:gd name="T115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9" h="389">
                  <a:moveTo>
                    <a:pt x="194" y="135"/>
                  </a:moveTo>
                  <a:lnTo>
                    <a:pt x="175" y="138"/>
                  </a:lnTo>
                  <a:lnTo>
                    <a:pt x="159" y="146"/>
                  </a:lnTo>
                  <a:lnTo>
                    <a:pt x="147" y="159"/>
                  </a:lnTo>
                  <a:lnTo>
                    <a:pt x="138" y="175"/>
                  </a:lnTo>
                  <a:lnTo>
                    <a:pt x="135" y="194"/>
                  </a:lnTo>
                  <a:lnTo>
                    <a:pt x="138" y="213"/>
                  </a:lnTo>
                  <a:lnTo>
                    <a:pt x="147" y="229"/>
                  </a:lnTo>
                  <a:lnTo>
                    <a:pt x="159" y="242"/>
                  </a:lnTo>
                  <a:lnTo>
                    <a:pt x="175" y="251"/>
                  </a:lnTo>
                  <a:lnTo>
                    <a:pt x="194" y="254"/>
                  </a:lnTo>
                  <a:lnTo>
                    <a:pt x="214" y="251"/>
                  </a:lnTo>
                  <a:lnTo>
                    <a:pt x="229" y="242"/>
                  </a:lnTo>
                  <a:lnTo>
                    <a:pt x="243" y="229"/>
                  </a:lnTo>
                  <a:lnTo>
                    <a:pt x="252" y="213"/>
                  </a:lnTo>
                  <a:lnTo>
                    <a:pt x="255" y="194"/>
                  </a:lnTo>
                  <a:lnTo>
                    <a:pt x="252" y="175"/>
                  </a:lnTo>
                  <a:lnTo>
                    <a:pt x="243" y="159"/>
                  </a:lnTo>
                  <a:lnTo>
                    <a:pt x="229" y="146"/>
                  </a:lnTo>
                  <a:lnTo>
                    <a:pt x="214" y="138"/>
                  </a:lnTo>
                  <a:lnTo>
                    <a:pt x="194" y="135"/>
                  </a:lnTo>
                  <a:close/>
                  <a:moveTo>
                    <a:pt x="194" y="0"/>
                  </a:moveTo>
                  <a:lnTo>
                    <a:pt x="229" y="3"/>
                  </a:lnTo>
                  <a:lnTo>
                    <a:pt x="262" y="11"/>
                  </a:lnTo>
                  <a:lnTo>
                    <a:pt x="293" y="26"/>
                  </a:lnTo>
                  <a:lnTo>
                    <a:pt x="320" y="45"/>
                  </a:lnTo>
                  <a:lnTo>
                    <a:pt x="343" y="69"/>
                  </a:lnTo>
                  <a:lnTo>
                    <a:pt x="362" y="96"/>
                  </a:lnTo>
                  <a:lnTo>
                    <a:pt x="377" y="126"/>
                  </a:lnTo>
                  <a:lnTo>
                    <a:pt x="386" y="159"/>
                  </a:lnTo>
                  <a:lnTo>
                    <a:pt x="389" y="194"/>
                  </a:lnTo>
                  <a:lnTo>
                    <a:pt x="386" y="229"/>
                  </a:lnTo>
                  <a:lnTo>
                    <a:pt x="377" y="262"/>
                  </a:lnTo>
                  <a:lnTo>
                    <a:pt x="362" y="292"/>
                  </a:lnTo>
                  <a:lnTo>
                    <a:pt x="343" y="320"/>
                  </a:lnTo>
                  <a:lnTo>
                    <a:pt x="320" y="343"/>
                  </a:lnTo>
                  <a:lnTo>
                    <a:pt x="293" y="362"/>
                  </a:lnTo>
                  <a:lnTo>
                    <a:pt x="262" y="377"/>
                  </a:lnTo>
                  <a:lnTo>
                    <a:pt x="229" y="386"/>
                  </a:lnTo>
                  <a:lnTo>
                    <a:pt x="194" y="389"/>
                  </a:lnTo>
                  <a:lnTo>
                    <a:pt x="159" y="386"/>
                  </a:lnTo>
                  <a:lnTo>
                    <a:pt x="126" y="377"/>
                  </a:lnTo>
                  <a:lnTo>
                    <a:pt x="97" y="362"/>
                  </a:lnTo>
                  <a:lnTo>
                    <a:pt x="69" y="343"/>
                  </a:lnTo>
                  <a:lnTo>
                    <a:pt x="46" y="320"/>
                  </a:lnTo>
                  <a:lnTo>
                    <a:pt x="26" y="292"/>
                  </a:lnTo>
                  <a:lnTo>
                    <a:pt x="13" y="262"/>
                  </a:lnTo>
                  <a:lnTo>
                    <a:pt x="3" y="229"/>
                  </a:lnTo>
                  <a:lnTo>
                    <a:pt x="0" y="194"/>
                  </a:lnTo>
                  <a:lnTo>
                    <a:pt x="3" y="159"/>
                  </a:lnTo>
                  <a:lnTo>
                    <a:pt x="13" y="126"/>
                  </a:lnTo>
                  <a:lnTo>
                    <a:pt x="26" y="96"/>
                  </a:lnTo>
                  <a:lnTo>
                    <a:pt x="46" y="69"/>
                  </a:lnTo>
                  <a:lnTo>
                    <a:pt x="69" y="45"/>
                  </a:lnTo>
                  <a:lnTo>
                    <a:pt x="97" y="26"/>
                  </a:lnTo>
                  <a:lnTo>
                    <a:pt x="126" y="11"/>
                  </a:lnTo>
                  <a:lnTo>
                    <a:pt x="159" y="3"/>
                  </a:lnTo>
                  <a:lnTo>
                    <a:pt x="1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6" name="Freeform 149"/>
            <p:cNvSpPr>
              <a:spLocks/>
            </p:cNvSpPr>
            <p:nvPr/>
          </p:nvSpPr>
          <p:spPr bwMode="auto">
            <a:xfrm>
              <a:off x="3736975" y="2732088"/>
              <a:ext cx="76200" cy="22225"/>
            </a:xfrm>
            <a:custGeom>
              <a:avLst/>
              <a:gdLst>
                <a:gd name="T0" fmla="*/ 71 w 487"/>
                <a:gd name="T1" fmla="*/ 0 h 142"/>
                <a:gd name="T2" fmla="*/ 416 w 487"/>
                <a:gd name="T3" fmla="*/ 0 h 142"/>
                <a:gd name="T4" fmla="*/ 434 w 487"/>
                <a:gd name="T5" fmla="*/ 2 h 142"/>
                <a:gd name="T6" fmla="*/ 451 w 487"/>
                <a:gd name="T7" fmla="*/ 9 h 142"/>
                <a:gd name="T8" fmla="*/ 466 w 487"/>
                <a:gd name="T9" fmla="*/ 20 h 142"/>
                <a:gd name="T10" fmla="*/ 477 w 487"/>
                <a:gd name="T11" fmla="*/ 35 h 142"/>
                <a:gd name="T12" fmla="*/ 484 w 487"/>
                <a:gd name="T13" fmla="*/ 52 h 142"/>
                <a:gd name="T14" fmla="*/ 487 w 487"/>
                <a:gd name="T15" fmla="*/ 71 h 142"/>
                <a:gd name="T16" fmla="*/ 484 w 487"/>
                <a:gd name="T17" fmla="*/ 89 h 142"/>
                <a:gd name="T18" fmla="*/ 477 w 487"/>
                <a:gd name="T19" fmla="*/ 106 h 142"/>
                <a:gd name="T20" fmla="*/ 466 w 487"/>
                <a:gd name="T21" fmla="*/ 121 h 142"/>
                <a:gd name="T22" fmla="*/ 451 w 487"/>
                <a:gd name="T23" fmla="*/ 132 h 142"/>
                <a:gd name="T24" fmla="*/ 434 w 487"/>
                <a:gd name="T25" fmla="*/ 139 h 142"/>
                <a:gd name="T26" fmla="*/ 416 w 487"/>
                <a:gd name="T27" fmla="*/ 142 h 142"/>
                <a:gd name="T28" fmla="*/ 71 w 487"/>
                <a:gd name="T29" fmla="*/ 142 h 142"/>
                <a:gd name="T30" fmla="*/ 52 w 487"/>
                <a:gd name="T31" fmla="*/ 139 h 142"/>
                <a:gd name="T32" fmla="*/ 35 w 487"/>
                <a:gd name="T33" fmla="*/ 132 h 142"/>
                <a:gd name="T34" fmla="*/ 20 w 487"/>
                <a:gd name="T35" fmla="*/ 121 h 142"/>
                <a:gd name="T36" fmla="*/ 9 w 487"/>
                <a:gd name="T37" fmla="*/ 106 h 142"/>
                <a:gd name="T38" fmla="*/ 2 w 487"/>
                <a:gd name="T39" fmla="*/ 89 h 142"/>
                <a:gd name="T40" fmla="*/ 0 w 487"/>
                <a:gd name="T41" fmla="*/ 71 h 142"/>
                <a:gd name="T42" fmla="*/ 2 w 487"/>
                <a:gd name="T43" fmla="*/ 52 h 142"/>
                <a:gd name="T44" fmla="*/ 9 w 487"/>
                <a:gd name="T45" fmla="*/ 35 h 142"/>
                <a:gd name="T46" fmla="*/ 20 w 487"/>
                <a:gd name="T47" fmla="*/ 20 h 142"/>
                <a:gd name="T48" fmla="*/ 35 w 487"/>
                <a:gd name="T49" fmla="*/ 9 h 142"/>
                <a:gd name="T50" fmla="*/ 52 w 487"/>
                <a:gd name="T51" fmla="*/ 2 h 142"/>
                <a:gd name="T52" fmla="*/ 71 w 487"/>
                <a:gd name="T53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7" h="142">
                  <a:moveTo>
                    <a:pt x="71" y="0"/>
                  </a:moveTo>
                  <a:lnTo>
                    <a:pt x="416" y="0"/>
                  </a:lnTo>
                  <a:lnTo>
                    <a:pt x="434" y="2"/>
                  </a:lnTo>
                  <a:lnTo>
                    <a:pt x="451" y="9"/>
                  </a:lnTo>
                  <a:lnTo>
                    <a:pt x="466" y="20"/>
                  </a:lnTo>
                  <a:lnTo>
                    <a:pt x="477" y="35"/>
                  </a:lnTo>
                  <a:lnTo>
                    <a:pt x="484" y="52"/>
                  </a:lnTo>
                  <a:lnTo>
                    <a:pt x="487" y="71"/>
                  </a:lnTo>
                  <a:lnTo>
                    <a:pt x="484" y="89"/>
                  </a:lnTo>
                  <a:lnTo>
                    <a:pt x="477" y="106"/>
                  </a:lnTo>
                  <a:lnTo>
                    <a:pt x="466" y="121"/>
                  </a:lnTo>
                  <a:lnTo>
                    <a:pt x="451" y="132"/>
                  </a:lnTo>
                  <a:lnTo>
                    <a:pt x="434" y="139"/>
                  </a:lnTo>
                  <a:lnTo>
                    <a:pt x="416" y="142"/>
                  </a:lnTo>
                  <a:lnTo>
                    <a:pt x="71" y="142"/>
                  </a:lnTo>
                  <a:lnTo>
                    <a:pt x="52" y="139"/>
                  </a:lnTo>
                  <a:lnTo>
                    <a:pt x="35" y="132"/>
                  </a:lnTo>
                  <a:lnTo>
                    <a:pt x="20" y="121"/>
                  </a:lnTo>
                  <a:lnTo>
                    <a:pt x="9" y="106"/>
                  </a:lnTo>
                  <a:lnTo>
                    <a:pt x="2" y="89"/>
                  </a:lnTo>
                  <a:lnTo>
                    <a:pt x="0" y="71"/>
                  </a:lnTo>
                  <a:lnTo>
                    <a:pt x="2" y="52"/>
                  </a:lnTo>
                  <a:lnTo>
                    <a:pt x="9" y="35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2" y="2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7" name="Freeform 150"/>
            <p:cNvSpPr>
              <a:spLocks/>
            </p:cNvSpPr>
            <p:nvPr/>
          </p:nvSpPr>
          <p:spPr bwMode="auto">
            <a:xfrm>
              <a:off x="3700463" y="2732088"/>
              <a:ext cx="23813" cy="23812"/>
            </a:xfrm>
            <a:custGeom>
              <a:avLst/>
              <a:gdLst>
                <a:gd name="T0" fmla="*/ 74 w 148"/>
                <a:gd name="T1" fmla="*/ 0 h 150"/>
                <a:gd name="T2" fmla="*/ 94 w 148"/>
                <a:gd name="T3" fmla="*/ 4 h 150"/>
                <a:gd name="T4" fmla="*/ 112 w 148"/>
                <a:gd name="T5" fmla="*/ 11 h 150"/>
                <a:gd name="T6" fmla="*/ 127 w 148"/>
                <a:gd name="T7" fmla="*/ 23 h 150"/>
                <a:gd name="T8" fmla="*/ 139 w 148"/>
                <a:gd name="T9" fmla="*/ 38 h 150"/>
                <a:gd name="T10" fmla="*/ 146 w 148"/>
                <a:gd name="T11" fmla="*/ 56 h 150"/>
                <a:gd name="T12" fmla="*/ 148 w 148"/>
                <a:gd name="T13" fmla="*/ 75 h 150"/>
                <a:gd name="T14" fmla="*/ 146 w 148"/>
                <a:gd name="T15" fmla="*/ 95 h 150"/>
                <a:gd name="T16" fmla="*/ 139 w 148"/>
                <a:gd name="T17" fmla="*/ 113 h 150"/>
                <a:gd name="T18" fmla="*/ 127 w 148"/>
                <a:gd name="T19" fmla="*/ 128 h 150"/>
                <a:gd name="T20" fmla="*/ 112 w 148"/>
                <a:gd name="T21" fmla="*/ 140 h 150"/>
                <a:gd name="T22" fmla="*/ 94 w 148"/>
                <a:gd name="T23" fmla="*/ 147 h 150"/>
                <a:gd name="T24" fmla="*/ 74 w 148"/>
                <a:gd name="T25" fmla="*/ 150 h 150"/>
                <a:gd name="T26" fmla="*/ 55 w 148"/>
                <a:gd name="T27" fmla="*/ 147 h 150"/>
                <a:gd name="T28" fmla="*/ 37 w 148"/>
                <a:gd name="T29" fmla="*/ 140 h 150"/>
                <a:gd name="T30" fmla="*/ 22 w 148"/>
                <a:gd name="T31" fmla="*/ 128 h 150"/>
                <a:gd name="T32" fmla="*/ 10 w 148"/>
                <a:gd name="T33" fmla="*/ 113 h 150"/>
                <a:gd name="T34" fmla="*/ 2 w 148"/>
                <a:gd name="T35" fmla="*/ 95 h 150"/>
                <a:gd name="T36" fmla="*/ 0 w 148"/>
                <a:gd name="T37" fmla="*/ 75 h 150"/>
                <a:gd name="T38" fmla="*/ 2 w 148"/>
                <a:gd name="T39" fmla="*/ 56 h 150"/>
                <a:gd name="T40" fmla="*/ 10 w 148"/>
                <a:gd name="T41" fmla="*/ 38 h 150"/>
                <a:gd name="T42" fmla="*/ 22 w 148"/>
                <a:gd name="T43" fmla="*/ 23 h 150"/>
                <a:gd name="T44" fmla="*/ 37 w 148"/>
                <a:gd name="T45" fmla="*/ 11 h 150"/>
                <a:gd name="T46" fmla="*/ 55 w 148"/>
                <a:gd name="T47" fmla="*/ 4 h 150"/>
                <a:gd name="T48" fmla="*/ 74 w 148"/>
                <a:gd name="T4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8" h="150">
                  <a:moveTo>
                    <a:pt x="74" y="0"/>
                  </a:moveTo>
                  <a:lnTo>
                    <a:pt x="94" y="4"/>
                  </a:lnTo>
                  <a:lnTo>
                    <a:pt x="112" y="11"/>
                  </a:lnTo>
                  <a:lnTo>
                    <a:pt x="127" y="23"/>
                  </a:lnTo>
                  <a:lnTo>
                    <a:pt x="139" y="38"/>
                  </a:lnTo>
                  <a:lnTo>
                    <a:pt x="146" y="56"/>
                  </a:lnTo>
                  <a:lnTo>
                    <a:pt x="148" y="75"/>
                  </a:lnTo>
                  <a:lnTo>
                    <a:pt x="146" y="95"/>
                  </a:lnTo>
                  <a:lnTo>
                    <a:pt x="139" y="113"/>
                  </a:lnTo>
                  <a:lnTo>
                    <a:pt x="127" y="128"/>
                  </a:lnTo>
                  <a:lnTo>
                    <a:pt x="112" y="140"/>
                  </a:lnTo>
                  <a:lnTo>
                    <a:pt x="94" y="147"/>
                  </a:lnTo>
                  <a:lnTo>
                    <a:pt x="74" y="150"/>
                  </a:lnTo>
                  <a:lnTo>
                    <a:pt x="55" y="147"/>
                  </a:lnTo>
                  <a:lnTo>
                    <a:pt x="37" y="140"/>
                  </a:lnTo>
                  <a:lnTo>
                    <a:pt x="22" y="128"/>
                  </a:lnTo>
                  <a:lnTo>
                    <a:pt x="10" y="113"/>
                  </a:lnTo>
                  <a:lnTo>
                    <a:pt x="2" y="95"/>
                  </a:lnTo>
                  <a:lnTo>
                    <a:pt x="0" y="75"/>
                  </a:lnTo>
                  <a:lnTo>
                    <a:pt x="2" y="56"/>
                  </a:lnTo>
                  <a:lnTo>
                    <a:pt x="10" y="38"/>
                  </a:lnTo>
                  <a:lnTo>
                    <a:pt x="22" y="23"/>
                  </a:lnTo>
                  <a:lnTo>
                    <a:pt x="37" y="11"/>
                  </a:lnTo>
                  <a:lnTo>
                    <a:pt x="55" y="4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8" name="Freeform 151"/>
            <p:cNvSpPr>
              <a:spLocks noEditPoints="1"/>
            </p:cNvSpPr>
            <p:nvPr/>
          </p:nvSpPr>
          <p:spPr bwMode="auto">
            <a:xfrm>
              <a:off x="3584575" y="2687638"/>
              <a:ext cx="334963" cy="557212"/>
            </a:xfrm>
            <a:custGeom>
              <a:avLst/>
              <a:gdLst>
                <a:gd name="T0" fmla="*/ 205 w 2109"/>
                <a:gd name="T1" fmla="*/ 152 h 3510"/>
                <a:gd name="T2" fmla="*/ 172 w 2109"/>
                <a:gd name="T3" fmla="*/ 172 h 3510"/>
                <a:gd name="T4" fmla="*/ 153 w 2109"/>
                <a:gd name="T5" fmla="*/ 205 h 3510"/>
                <a:gd name="T6" fmla="*/ 150 w 2109"/>
                <a:gd name="T7" fmla="*/ 3286 h 3510"/>
                <a:gd name="T8" fmla="*/ 160 w 2109"/>
                <a:gd name="T9" fmla="*/ 3323 h 3510"/>
                <a:gd name="T10" fmla="*/ 187 w 2109"/>
                <a:gd name="T11" fmla="*/ 3350 h 3510"/>
                <a:gd name="T12" fmla="*/ 225 w 2109"/>
                <a:gd name="T13" fmla="*/ 3360 h 3510"/>
                <a:gd name="T14" fmla="*/ 1904 w 2109"/>
                <a:gd name="T15" fmla="*/ 3358 h 3510"/>
                <a:gd name="T16" fmla="*/ 1938 w 2109"/>
                <a:gd name="T17" fmla="*/ 3338 h 3510"/>
                <a:gd name="T18" fmla="*/ 1957 w 2109"/>
                <a:gd name="T19" fmla="*/ 3305 h 3510"/>
                <a:gd name="T20" fmla="*/ 1959 w 2109"/>
                <a:gd name="T21" fmla="*/ 224 h 3510"/>
                <a:gd name="T22" fmla="*/ 1949 w 2109"/>
                <a:gd name="T23" fmla="*/ 187 h 3510"/>
                <a:gd name="T24" fmla="*/ 1922 w 2109"/>
                <a:gd name="T25" fmla="*/ 161 h 3510"/>
                <a:gd name="T26" fmla="*/ 1885 w 2109"/>
                <a:gd name="T27" fmla="*/ 150 h 3510"/>
                <a:gd name="T28" fmla="*/ 225 w 2109"/>
                <a:gd name="T29" fmla="*/ 0 h 3510"/>
                <a:gd name="T30" fmla="*/ 1921 w 2109"/>
                <a:gd name="T31" fmla="*/ 3 h 3510"/>
                <a:gd name="T32" fmla="*/ 1988 w 2109"/>
                <a:gd name="T33" fmla="*/ 26 h 3510"/>
                <a:gd name="T34" fmla="*/ 2043 w 2109"/>
                <a:gd name="T35" fmla="*/ 66 h 3510"/>
                <a:gd name="T36" fmla="*/ 2083 w 2109"/>
                <a:gd name="T37" fmla="*/ 121 h 3510"/>
                <a:gd name="T38" fmla="*/ 2106 w 2109"/>
                <a:gd name="T39" fmla="*/ 188 h 3510"/>
                <a:gd name="T40" fmla="*/ 2109 w 2109"/>
                <a:gd name="T41" fmla="*/ 3286 h 3510"/>
                <a:gd name="T42" fmla="*/ 2097 w 2109"/>
                <a:gd name="T43" fmla="*/ 3356 h 3510"/>
                <a:gd name="T44" fmla="*/ 2065 w 2109"/>
                <a:gd name="T45" fmla="*/ 3417 h 3510"/>
                <a:gd name="T46" fmla="*/ 2017 w 2109"/>
                <a:gd name="T47" fmla="*/ 3466 h 3510"/>
                <a:gd name="T48" fmla="*/ 1956 w 2109"/>
                <a:gd name="T49" fmla="*/ 3498 h 3510"/>
                <a:gd name="T50" fmla="*/ 1885 w 2109"/>
                <a:gd name="T51" fmla="*/ 3510 h 3510"/>
                <a:gd name="T52" fmla="*/ 188 w 2109"/>
                <a:gd name="T53" fmla="*/ 3507 h 3510"/>
                <a:gd name="T54" fmla="*/ 122 w 2109"/>
                <a:gd name="T55" fmla="*/ 3484 h 3510"/>
                <a:gd name="T56" fmla="*/ 66 w 2109"/>
                <a:gd name="T57" fmla="*/ 3444 h 3510"/>
                <a:gd name="T58" fmla="*/ 25 w 2109"/>
                <a:gd name="T59" fmla="*/ 3389 h 3510"/>
                <a:gd name="T60" fmla="*/ 3 w 2109"/>
                <a:gd name="T61" fmla="*/ 3322 h 3510"/>
                <a:gd name="T62" fmla="*/ 0 w 2109"/>
                <a:gd name="T63" fmla="*/ 224 h 3510"/>
                <a:gd name="T64" fmla="*/ 12 w 2109"/>
                <a:gd name="T65" fmla="*/ 154 h 3510"/>
                <a:gd name="T66" fmla="*/ 44 w 2109"/>
                <a:gd name="T67" fmla="*/ 93 h 3510"/>
                <a:gd name="T68" fmla="*/ 92 w 2109"/>
                <a:gd name="T69" fmla="*/ 44 h 3510"/>
                <a:gd name="T70" fmla="*/ 154 w 2109"/>
                <a:gd name="T71" fmla="*/ 12 h 3510"/>
                <a:gd name="T72" fmla="*/ 225 w 2109"/>
                <a:gd name="T73" fmla="*/ 0 h 3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09" h="3510">
                  <a:moveTo>
                    <a:pt x="225" y="150"/>
                  </a:moveTo>
                  <a:lnTo>
                    <a:pt x="205" y="152"/>
                  </a:lnTo>
                  <a:lnTo>
                    <a:pt x="187" y="161"/>
                  </a:lnTo>
                  <a:lnTo>
                    <a:pt x="172" y="172"/>
                  </a:lnTo>
                  <a:lnTo>
                    <a:pt x="160" y="187"/>
                  </a:lnTo>
                  <a:lnTo>
                    <a:pt x="153" y="205"/>
                  </a:lnTo>
                  <a:lnTo>
                    <a:pt x="150" y="224"/>
                  </a:lnTo>
                  <a:lnTo>
                    <a:pt x="150" y="3286"/>
                  </a:lnTo>
                  <a:lnTo>
                    <a:pt x="153" y="3305"/>
                  </a:lnTo>
                  <a:lnTo>
                    <a:pt x="160" y="3323"/>
                  </a:lnTo>
                  <a:lnTo>
                    <a:pt x="172" y="3338"/>
                  </a:lnTo>
                  <a:lnTo>
                    <a:pt x="187" y="3350"/>
                  </a:lnTo>
                  <a:lnTo>
                    <a:pt x="205" y="3358"/>
                  </a:lnTo>
                  <a:lnTo>
                    <a:pt x="225" y="3360"/>
                  </a:lnTo>
                  <a:lnTo>
                    <a:pt x="1885" y="3360"/>
                  </a:lnTo>
                  <a:lnTo>
                    <a:pt x="1904" y="3358"/>
                  </a:lnTo>
                  <a:lnTo>
                    <a:pt x="1922" y="3350"/>
                  </a:lnTo>
                  <a:lnTo>
                    <a:pt x="1938" y="3338"/>
                  </a:lnTo>
                  <a:lnTo>
                    <a:pt x="1949" y="3323"/>
                  </a:lnTo>
                  <a:lnTo>
                    <a:pt x="1957" y="3305"/>
                  </a:lnTo>
                  <a:lnTo>
                    <a:pt x="1959" y="3286"/>
                  </a:lnTo>
                  <a:lnTo>
                    <a:pt x="1959" y="224"/>
                  </a:lnTo>
                  <a:lnTo>
                    <a:pt x="1957" y="205"/>
                  </a:lnTo>
                  <a:lnTo>
                    <a:pt x="1949" y="187"/>
                  </a:lnTo>
                  <a:lnTo>
                    <a:pt x="1938" y="172"/>
                  </a:lnTo>
                  <a:lnTo>
                    <a:pt x="1922" y="161"/>
                  </a:lnTo>
                  <a:lnTo>
                    <a:pt x="1904" y="152"/>
                  </a:lnTo>
                  <a:lnTo>
                    <a:pt x="1885" y="150"/>
                  </a:lnTo>
                  <a:lnTo>
                    <a:pt x="225" y="150"/>
                  </a:lnTo>
                  <a:close/>
                  <a:moveTo>
                    <a:pt x="225" y="0"/>
                  </a:moveTo>
                  <a:lnTo>
                    <a:pt x="1885" y="0"/>
                  </a:lnTo>
                  <a:lnTo>
                    <a:pt x="1921" y="3"/>
                  </a:lnTo>
                  <a:lnTo>
                    <a:pt x="1956" y="12"/>
                  </a:lnTo>
                  <a:lnTo>
                    <a:pt x="1988" y="26"/>
                  </a:lnTo>
                  <a:lnTo>
                    <a:pt x="2017" y="44"/>
                  </a:lnTo>
                  <a:lnTo>
                    <a:pt x="2043" y="66"/>
                  </a:lnTo>
                  <a:lnTo>
                    <a:pt x="2065" y="93"/>
                  </a:lnTo>
                  <a:lnTo>
                    <a:pt x="2083" y="121"/>
                  </a:lnTo>
                  <a:lnTo>
                    <a:pt x="2097" y="154"/>
                  </a:lnTo>
                  <a:lnTo>
                    <a:pt x="2106" y="188"/>
                  </a:lnTo>
                  <a:lnTo>
                    <a:pt x="2109" y="224"/>
                  </a:lnTo>
                  <a:lnTo>
                    <a:pt x="2109" y="3286"/>
                  </a:lnTo>
                  <a:lnTo>
                    <a:pt x="2106" y="3322"/>
                  </a:lnTo>
                  <a:lnTo>
                    <a:pt x="2097" y="3356"/>
                  </a:lnTo>
                  <a:lnTo>
                    <a:pt x="2083" y="3389"/>
                  </a:lnTo>
                  <a:lnTo>
                    <a:pt x="2065" y="3417"/>
                  </a:lnTo>
                  <a:lnTo>
                    <a:pt x="2043" y="3444"/>
                  </a:lnTo>
                  <a:lnTo>
                    <a:pt x="2017" y="3466"/>
                  </a:lnTo>
                  <a:lnTo>
                    <a:pt x="1988" y="3484"/>
                  </a:lnTo>
                  <a:lnTo>
                    <a:pt x="1956" y="3498"/>
                  </a:lnTo>
                  <a:lnTo>
                    <a:pt x="1921" y="3507"/>
                  </a:lnTo>
                  <a:lnTo>
                    <a:pt x="1885" y="3510"/>
                  </a:lnTo>
                  <a:lnTo>
                    <a:pt x="225" y="3510"/>
                  </a:lnTo>
                  <a:lnTo>
                    <a:pt x="188" y="3507"/>
                  </a:lnTo>
                  <a:lnTo>
                    <a:pt x="154" y="3498"/>
                  </a:lnTo>
                  <a:lnTo>
                    <a:pt x="122" y="3484"/>
                  </a:lnTo>
                  <a:lnTo>
                    <a:pt x="92" y="3466"/>
                  </a:lnTo>
                  <a:lnTo>
                    <a:pt x="66" y="3444"/>
                  </a:lnTo>
                  <a:lnTo>
                    <a:pt x="44" y="3417"/>
                  </a:lnTo>
                  <a:lnTo>
                    <a:pt x="25" y="3389"/>
                  </a:lnTo>
                  <a:lnTo>
                    <a:pt x="12" y="3356"/>
                  </a:lnTo>
                  <a:lnTo>
                    <a:pt x="3" y="3322"/>
                  </a:lnTo>
                  <a:lnTo>
                    <a:pt x="0" y="3286"/>
                  </a:lnTo>
                  <a:lnTo>
                    <a:pt x="0" y="224"/>
                  </a:lnTo>
                  <a:lnTo>
                    <a:pt x="3" y="188"/>
                  </a:lnTo>
                  <a:lnTo>
                    <a:pt x="12" y="154"/>
                  </a:lnTo>
                  <a:lnTo>
                    <a:pt x="25" y="121"/>
                  </a:lnTo>
                  <a:lnTo>
                    <a:pt x="44" y="93"/>
                  </a:lnTo>
                  <a:lnTo>
                    <a:pt x="66" y="66"/>
                  </a:lnTo>
                  <a:lnTo>
                    <a:pt x="92" y="44"/>
                  </a:lnTo>
                  <a:lnTo>
                    <a:pt x="122" y="26"/>
                  </a:lnTo>
                  <a:lnTo>
                    <a:pt x="154" y="12"/>
                  </a:lnTo>
                  <a:lnTo>
                    <a:pt x="188" y="3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9" name="Freeform 152"/>
            <p:cNvSpPr>
              <a:spLocks/>
            </p:cNvSpPr>
            <p:nvPr/>
          </p:nvSpPr>
          <p:spPr bwMode="auto">
            <a:xfrm>
              <a:off x="3694113" y="2906713"/>
              <a:ext cx="80963" cy="80962"/>
            </a:xfrm>
            <a:custGeom>
              <a:avLst/>
              <a:gdLst>
                <a:gd name="T0" fmla="*/ 435 w 510"/>
                <a:gd name="T1" fmla="*/ 0 h 509"/>
                <a:gd name="T2" fmla="*/ 454 w 510"/>
                <a:gd name="T3" fmla="*/ 2 h 509"/>
                <a:gd name="T4" fmla="*/ 472 w 510"/>
                <a:gd name="T5" fmla="*/ 9 h 509"/>
                <a:gd name="T6" fmla="*/ 488 w 510"/>
                <a:gd name="T7" fmla="*/ 22 h 509"/>
                <a:gd name="T8" fmla="*/ 500 w 510"/>
                <a:gd name="T9" fmla="*/ 38 h 509"/>
                <a:gd name="T10" fmla="*/ 507 w 510"/>
                <a:gd name="T11" fmla="*/ 56 h 509"/>
                <a:gd name="T12" fmla="*/ 510 w 510"/>
                <a:gd name="T13" fmla="*/ 74 h 509"/>
                <a:gd name="T14" fmla="*/ 507 w 510"/>
                <a:gd name="T15" fmla="*/ 93 h 509"/>
                <a:gd name="T16" fmla="*/ 500 w 510"/>
                <a:gd name="T17" fmla="*/ 112 h 509"/>
                <a:gd name="T18" fmla="*/ 488 w 510"/>
                <a:gd name="T19" fmla="*/ 127 h 509"/>
                <a:gd name="T20" fmla="*/ 129 w 510"/>
                <a:gd name="T21" fmla="*/ 488 h 509"/>
                <a:gd name="T22" fmla="*/ 113 w 510"/>
                <a:gd name="T23" fmla="*/ 500 h 509"/>
                <a:gd name="T24" fmla="*/ 95 w 510"/>
                <a:gd name="T25" fmla="*/ 507 h 509"/>
                <a:gd name="T26" fmla="*/ 75 w 510"/>
                <a:gd name="T27" fmla="*/ 509 h 509"/>
                <a:gd name="T28" fmla="*/ 56 w 510"/>
                <a:gd name="T29" fmla="*/ 507 h 509"/>
                <a:gd name="T30" fmla="*/ 38 w 510"/>
                <a:gd name="T31" fmla="*/ 500 h 509"/>
                <a:gd name="T32" fmla="*/ 22 w 510"/>
                <a:gd name="T33" fmla="*/ 488 h 509"/>
                <a:gd name="T34" fmla="*/ 11 w 510"/>
                <a:gd name="T35" fmla="*/ 472 h 509"/>
                <a:gd name="T36" fmla="*/ 3 w 510"/>
                <a:gd name="T37" fmla="*/ 454 h 509"/>
                <a:gd name="T38" fmla="*/ 0 w 510"/>
                <a:gd name="T39" fmla="*/ 435 h 509"/>
                <a:gd name="T40" fmla="*/ 3 w 510"/>
                <a:gd name="T41" fmla="*/ 416 h 509"/>
                <a:gd name="T42" fmla="*/ 11 w 510"/>
                <a:gd name="T43" fmla="*/ 398 h 509"/>
                <a:gd name="T44" fmla="*/ 22 w 510"/>
                <a:gd name="T45" fmla="*/ 382 h 509"/>
                <a:gd name="T46" fmla="*/ 382 w 510"/>
                <a:gd name="T47" fmla="*/ 22 h 509"/>
                <a:gd name="T48" fmla="*/ 398 w 510"/>
                <a:gd name="T49" fmla="*/ 9 h 509"/>
                <a:gd name="T50" fmla="*/ 416 w 510"/>
                <a:gd name="T51" fmla="*/ 2 h 509"/>
                <a:gd name="T52" fmla="*/ 435 w 510"/>
                <a:gd name="T53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0" h="509">
                  <a:moveTo>
                    <a:pt x="435" y="0"/>
                  </a:moveTo>
                  <a:lnTo>
                    <a:pt x="454" y="2"/>
                  </a:lnTo>
                  <a:lnTo>
                    <a:pt x="472" y="9"/>
                  </a:lnTo>
                  <a:lnTo>
                    <a:pt x="488" y="22"/>
                  </a:lnTo>
                  <a:lnTo>
                    <a:pt x="500" y="38"/>
                  </a:lnTo>
                  <a:lnTo>
                    <a:pt x="507" y="56"/>
                  </a:lnTo>
                  <a:lnTo>
                    <a:pt x="510" y="74"/>
                  </a:lnTo>
                  <a:lnTo>
                    <a:pt x="507" y="93"/>
                  </a:lnTo>
                  <a:lnTo>
                    <a:pt x="500" y="112"/>
                  </a:lnTo>
                  <a:lnTo>
                    <a:pt x="488" y="127"/>
                  </a:lnTo>
                  <a:lnTo>
                    <a:pt x="129" y="488"/>
                  </a:lnTo>
                  <a:lnTo>
                    <a:pt x="113" y="500"/>
                  </a:lnTo>
                  <a:lnTo>
                    <a:pt x="95" y="507"/>
                  </a:lnTo>
                  <a:lnTo>
                    <a:pt x="75" y="509"/>
                  </a:lnTo>
                  <a:lnTo>
                    <a:pt x="56" y="507"/>
                  </a:lnTo>
                  <a:lnTo>
                    <a:pt x="38" y="500"/>
                  </a:lnTo>
                  <a:lnTo>
                    <a:pt x="22" y="488"/>
                  </a:lnTo>
                  <a:lnTo>
                    <a:pt x="11" y="472"/>
                  </a:lnTo>
                  <a:lnTo>
                    <a:pt x="3" y="454"/>
                  </a:lnTo>
                  <a:lnTo>
                    <a:pt x="0" y="435"/>
                  </a:lnTo>
                  <a:lnTo>
                    <a:pt x="3" y="416"/>
                  </a:lnTo>
                  <a:lnTo>
                    <a:pt x="11" y="398"/>
                  </a:lnTo>
                  <a:lnTo>
                    <a:pt x="22" y="382"/>
                  </a:lnTo>
                  <a:lnTo>
                    <a:pt x="382" y="22"/>
                  </a:lnTo>
                  <a:lnTo>
                    <a:pt x="398" y="9"/>
                  </a:lnTo>
                  <a:lnTo>
                    <a:pt x="416" y="2"/>
                  </a:lnTo>
                  <a:lnTo>
                    <a:pt x="4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0" name="Freeform 153"/>
            <p:cNvSpPr>
              <a:spLocks/>
            </p:cNvSpPr>
            <p:nvPr/>
          </p:nvSpPr>
          <p:spPr bwMode="auto">
            <a:xfrm>
              <a:off x="3762375" y="2940050"/>
              <a:ext cx="46038" cy="47625"/>
            </a:xfrm>
            <a:custGeom>
              <a:avLst/>
              <a:gdLst>
                <a:gd name="T0" fmla="*/ 219 w 294"/>
                <a:gd name="T1" fmla="*/ 0 h 294"/>
                <a:gd name="T2" fmla="*/ 239 w 294"/>
                <a:gd name="T3" fmla="*/ 2 h 294"/>
                <a:gd name="T4" fmla="*/ 256 w 294"/>
                <a:gd name="T5" fmla="*/ 10 h 294"/>
                <a:gd name="T6" fmla="*/ 273 w 294"/>
                <a:gd name="T7" fmla="*/ 23 h 294"/>
                <a:gd name="T8" fmla="*/ 284 w 294"/>
                <a:gd name="T9" fmla="*/ 39 h 294"/>
                <a:gd name="T10" fmla="*/ 292 w 294"/>
                <a:gd name="T11" fmla="*/ 57 h 294"/>
                <a:gd name="T12" fmla="*/ 294 w 294"/>
                <a:gd name="T13" fmla="*/ 75 h 294"/>
                <a:gd name="T14" fmla="*/ 292 w 294"/>
                <a:gd name="T15" fmla="*/ 94 h 294"/>
                <a:gd name="T16" fmla="*/ 284 w 294"/>
                <a:gd name="T17" fmla="*/ 112 h 294"/>
                <a:gd name="T18" fmla="*/ 273 w 294"/>
                <a:gd name="T19" fmla="*/ 128 h 294"/>
                <a:gd name="T20" fmla="*/ 129 w 294"/>
                <a:gd name="T21" fmla="*/ 272 h 294"/>
                <a:gd name="T22" fmla="*/ 113 w 294"/>
                <a:gd name="T23" fmla="*/ 284 h 294"/>
                <a:gd name="T24" fmla="*/ 95 w 294"/>
                <a:gd name="T25" fmla="*/ 291 h 294"/>
                <a:gd name="T26" fmla="*/ 76 w 294"/>
                <a:gd name="T27" fmla="*/ 294 h 294"/>
                <a:gd name="T28" fmla="*/ 57 w 294"/>
                <a:gd name="T29" fmla="*/ 291 h 294"/>
                <a:gd name="T30" fmla="*/ 39 w 294"/>
                <a:gd name="T31" fmla="*/ 284 h 294"/>
                <a:gd name="T32" fmla="*/ 23 w 294"/>
                <a:gd name="T33" fmla="*/ 272 h 294"/>
                <a:gd name="T34" fmla="*/ 11 w 294"/>
                <a:gd name="T35" fmla="*/ 256 h 294"/>
                <a:gd name="T36" fmla="*/ 4 w 294"/>
                <a:gd name="T37" fmla="*/ 238 h 294"/>
                <a:gd name="T38" fmla="*/ 0 w 294"/>
                <a:gd name="T39" fmla="*/ 218 h 294"/>
                <a:gd name="T40" fmla="*/ 4 w 294"/>
                <a:gd name="T41" fmla="*/ 199 h 294"/>
                <a:gd name="T42" fmla="*/ 11 w 294"/>
                <a:gd name="T43" fmla="*/ 181 h 294"/>
                <a:gd name="T44" fmla="*/ 23 w 294"/>
                <a:gd name="T45" fmla="*/ 165 h 294"/>
                <a:gd name="T46" fmla="*/ 166 w 294"/>
                <a:gd name="T47" fmla="*/ 23 h 294"/>
                <a:gd name="T48" fmla="*/ 182 w 294"/>
                <a:gd name="T49" fmla="*/ 10 h 294"/>
                <a:gd name="T50" fmla="*/ 200 w 294"/>
                <a:gd name="T51" fmla="*/ 2 h 294"/>
                <a:gd name="T52" fmla="*/ 219 w 294"/>
                <a:gd name="T53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4" h="294">
                  <a:moveTo>
                    <a:pt x="219" y="0"/>
                  </a:moveTo>
                  <a:lnTo>
                    <a:pt x="239" y="2"/>
                  </a:lnTo>
                  <a:lnTo>
                    <a:pt x="256" y="10"/>
                  </a:lnTo>
                  <a:lnTo>
                    <a:pt x="273" y="23"/>
                  </a:lnTo>
                  <a:lnTo>
                    <a:pt x="284" y="39"/>
                  </a:lnTo>
                  <a:lnTo>
                    <a:pt x="292" y="57"/>
                  </a:lnTo>
                  <a:lnTo>
                    <a:pt x="294" y="75"/>
                  </a:lnTo>
                  <a:lnTo>
                    <a:pt x="292" y="94"/>
                  </a:lnTo>
                  <a:lnTo>
                    <a:pt x="284" y="112"/>
                  </a:lnTo>
                  <a:lnTo>
                    <a:pt x="273" y="128"/>
                  </a:lnTo>
                  <a:lnTo>
                    <a:pt x="129" y="272"/>
                  </a:lnTo>
                  <a:lnTo>
                    <a:pt x="113" y="284"/>
                  </a:lnTo>
                  <a:lnTo>
                    <a:pt x="95" y="291"/>
                  </a:lnTo>
                  <a:lnTo>
                    <a:pt x="76" y="294"/>
                  </a:lnTo>
                  <a:lnTo>
                    <a:pt x="57" y="291"/>
                  </a:lnTo>
                  <a:lnTo>
                    <a:pt x="39" y="284"/>
                  </a:lnTo>
                  <a:lnTo>
                    <a:pt x="23" y="272"/>
                  </a:lnTo>
                  <a:lnTo>
                    <a:pt x="11" y="256"/>
                  </a:lnTo>
                  <a:lnTo>
                    <a:pt x="4" y="238"/>
                  </a:lnTo>
                  <a:lnTo>
                    <a:pt x="0" y="218"/>
                  </a:lnTo>
                  <a:lnTo>
                    <a:pt x="4" y="199"/>
                  </a:lnTo>
                  <a:lnTo>
                    <a:pt x="11" y="181"/>
                  </a:lnTo>
                  <a:lnTo>
                    <a:pt x="23" y="165"/>
                  </a:lnTo>
                  <a:lnTo>
                    <a:pt x="166" y="23"/>
                  </a:lnTo>
                  <a:lnTo>
                    <a:pt x="182" y="10"/>
                  </a:lnTo>
                  <a:lnTo>
                    <a:pt x="200" y="2"/>
                  </a:lnTo>
                  <a:lnTo>
                    <a:pt x="2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" name="Freeform 154"/>
            <p:cNvSpPr>
              <a:spLocks noEditPoints="1"/>
            </p:cNvSpPr>
            <p:nvPr/>
          </p:nvSpPr>
          <p:spPr bwMode="auto">
            <a:xfrm>
              <a:off x="3633788" y="2774950"/>
              <a:ext cx="236538" cy="349250"/>
            </a:xfrm>
            <a:custGeom>
              <a:avLst/>
              <a:gdLst>
                <a:gd name="T0" fmla="*/ 135 w 1497"/>
                <a:gd name="T1" fmla="*/ 135 h 2201"/>
                <a:gd name="T2" fmla="*/ 135 w 1497"/>
                <a:gd name="T3" fmla="*/ 2066 h 2201"/>
                <a:gd name="T4" fmla="*/ 1362 w 1497"/>
                <a:gd name="T5" fmla="*/ 2066 h 2201"/>
                <a:gd name="T6" fmla="*/ 1362 w 1497"/>
                <a:gd name="T7" fmla="*/ 135 h 2201"/>
                <a:gd name="T8" fmla="*/ 135 w 1497"/>
                <a:gd name="T9" fmla="*/ 135 h 2201"/>
                <a:gd name="T10" fmla="*/ 68 w 1497"/>
                <a:gd name="T11" fmla="*/ 0 h 2201"/>
                <a:gd name="T12" fmla="*/ 1430 w 1497"/>
                <a:gd name="T13" fmla="*/ 0 h 2201"/>
                <a:gd name="T14" fmla="*/ 1448 w 1497"/>
                <a:gd name="T15" fmla="*/ 3 h 2201"/>
                <a:gd name="T16" fmla="*/ 1464 w 1497"/>
                <a:gd name="T17" fmla="*/ 10 h 2201"/>
                <a:gd name="T18" fmla="*/ 1478 w 1497"/>
                <a:gd name="T19" fmla="*/ 20 h 2201"/>
                <a:gd name="T20" fmla="*/ 1487 w 1497"/>
                <a:gd name="T21" fmla="*/ 34 h 2201"/>
                <a:gd name="T22" fmla="*/ 1495 w 1497"/>
                <a:gd name="T23" fmla="*/ 50 h 2201"/>
                <a:gd name="T24" fmla="*/ 1497 w 1497"/>
                <a:gd name="T25" fmla="*/ 68 h 2201"/>
                <a:gd name="T26" fmla="*/ 1497 w 1497"/>
                <a:gd name="T27" fmla="*/ 2134 h 2201"/>
                <a:gd name="T28" fmla="*/ 1495 w 1497"/>
                <a:gd name="T29" fmla="*/ 2151 h 2201"/>
                <a:gd name="T30" fmla="*/ 1487 w 1497"/>
                <a:gd name="T31" fmla="*/ 2168 h 2201"/>
                <a:gd name="T32" fmla="*/ 1478 w 1497"/>
                <a:gd name="T33" fmla="*/ 2181 h 2201"/>
                <a:gd name="T34" fmla="*/ 1464 w 1497"/>
                <a:gd name="T35" fmla="*/ 2191 h 2201"/>
                <a:gd name="T36" fmla="*/ 1448 w 1497"/>
                <a:gd name="T37" fmla="*/ 2199 h 2201"/>
                <a:gd name="T38" fmla="*/ 1430 w 1497"/>
                <a:gd name="T39" fmla="*/ 2201 h 2201"/>
                <a:gd name="T40" fmla="*/ 68 w 1497"/>
                <a:gd name="T41" fmla="*/ 2201 h 2201"/>
                <a:gd name="T42" fmla="*/ 50 w 1497"/>
                <a:gd name="T43" fmla="*/ 2199 h 2201"/>
                <a:gd name="T44" fmla="*/ 34 w 1497"/>
                <a:gd name="T45" fmla="*/ 2191 h 2201"/>
                <a:gd name="T46" fmla="*/ 20 w 1497"/>
                <a:gd name="T47" fmla="*/ 2181 h 2201"/>
                <a:gd name="T48" fmla="*/ 10 w 1497"/>
                <a:gd name="T49" fmla="*/ 2168 h 2201"/>
                <a:gd name="T50" fmla="*/ 3 w 1497"/>
                <a:gd name="T51" fmla="*/ 2151 h 2201"/>
                <a:gd name="T52" fmla="*/ 0 w 1497"/>
                <a:gd name="T53" fmla="*/ 2134 h 2201"/>
                <a:gd name="T54" fmla="*/ 0 w 1497"/>
                <a:gd name="T55" fmla="*/ 68 h 2201"/>
                <a:gd name="T56" fmla="*/ 3 w 1497"/>
                <a:gd name="T57" fmla="*/ 50 h 2201"/>
                <a:gd name="T58" fmla="*/ 10 w 1497"/>
                <a:gd name="T59" fmla="*/ 34 h 2201"/>
                <a:gd name="T60" fmla="*/ 20 w 1497"/>
                <a:gd name="T61" fmla="*/ 20 h 2201"/>
                <a:gd name="T62" fmla="*/ 34 w 1497"/>
                <a:gd name="T63" fmla="*/ 10 h 2201"/>
                <a:gd name="T64" fmla="*/ 50 w 1497"/>
                <a:gd name="T65" fmla="*/ 3 h 2201"/>
                <a:gd name="T66" fmla="*/ 68 w 1497"/>
                <a:gd name="T67" fmla="*/ 0 h 2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97" h="2201">
                  <a:moveTo>
                    <a:pt x="135" y="135"/>
                  </a:moveTo>
                  <a:lnTo>
                    <a:pt x="135" y="2066"/>
                  </a:lnTo>
                  <a:lnTo>
                    <a:pt x="1362" y="2066"/>
                  </a:lnTo>
                  <a:lnTo>
                    <a:pt x="1362" y="135"/>
                  </a:lnTo>
                  <a:lnTo>
                    <a:pt x="135" y="135"/>
                  </a:lnTo>
                  <a:close/>
                  <a:moveTo>
                    <a:pt x="68" y="0"/>
                  </a:moveTo>
                  <a:lnTo>
                    <a:pt x="1430" y="0"/>
                  </a:lnTo>
                  <a:lnTo>
                    <a:pt x="1448" y="3"/>
                  </a:lnTo>
                  <a:lnTo>
                    <a:pt x="1464" y="10"/>
                  </a:lnTo>
                  <a:lnTo>
                    <a:pt x="1478" y="20"/>
                  </a:lnTo>
                  <a:lnTo>
                    <a:pt x="1487" y="34"/>
                  </a:lnTo>
                  <a:lnTo>
                    <a:pt x="1495" y="50"/>
                  </a:lnTo>
                  <a:lnTo>
                    <a:pt x="1497" y="68"/>
                  </a:lnTo>
                  <a:lnTo>
                    <a:pt x="1497" y="2134"/>
                  </a:lnTo>
                  <a:lnTo>
                    <a:pt x="1495" y="2151"/>
                  </a:lnTo>
                  <a:lnTo>
                    <a:pt x="1487" y="2168"/>
                  </a:lnTo>
                  <a:lnTo>
                    <a:pt x="1478" y="2181"/>
                  </a:lnTo>
                  <a:lnTo>
                    <a:pt x="1464" y="2191"/>
                  </a:lnTo>
                  <a:lnTo>
                    <a:pt x="1448" y="2199"/>
                  </a:lnTo>
                  <a:lnTo>
                    <a:pt x="1430" y="2201"/>
                  </a:lnTo>
                  <a:lnTo>
                    <a:pt x="68" y="2201"/>
                  </a:lnTo>
                  <a:lnTo>
                    <a:pt x="50" y="2199"/>
                  </a:lnTo>
                  <a:lnTo>
                    <a:pt x="34" y="2191"/>
                  </a:lnTo>
                  <a:lnTo>
                    <a:pt x="20" y="2181"/>
                  </a:lnTo>
                  <a:lnTo>
                    <a:pt x="10" y="2168"/>
                  </a:lnTo>
                  <a:lnTo>
                    <a:pt x="3" y="2151"/>
                  </a:lnTo>
                  <a:lnTo>
                    <a:pt x="0" y="2134"/>
                  </a:lnTo>
                  <a:lnTo>
                    <a:pt x="0" y="68"/>
                  </a:lnTo>
                  <a:lnTo>
                    <a:pt x="3" y="50"/>
                  </a:lnTo>
                  <a:lnTo>
                    <a:pt x="10" y="34"/>
                  </a:lnTo>
                  <a:lnTo>
                    <a:pt x="20" y="20"/>
                  </a:lnTo>
                  <a:lnTo>
                    <a:pt x="34" y="10"/>
                  </a:lnTo>
                  <a:lnTo>
                    <a:pt x="50" y="3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465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29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76" y="264437"/>
            <a:ext cx="10972801" cy="555072"/>
          </a:xfrm>
        </p:spPr>
        <p:txBody>
          <a:bodyPr/>
          <a:lstStyle/>
          <a:p>
            <a:r>
              <a:rPr lang="en-US" altLang="zh-TW" dirty="0"/>
              <a:t>GTK Pain Points - Reporting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4829902-8578-41E7-A64B-B32BAFD67260}"/>
              </a:ext>
            </a:extLst>
          </p:cNvPr>
          <p:cNvGrpSpPr/>
          <p:nvPr/>
        </p:nvGrpSpPr>
        <p:grpSpPr>
          <a:xfrm>
            <a:off x="485303" y="1604907"/>
            <a:ext cx="3036815" cy="3540154"/>
            <a:chOff x="763398" y="1661020"/>
            <a:chExt cx="3036815" cy="354015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BE28FB2-66A4-4757-9485-8F443D295596}"/>
                </a:ext>
              </a:extLst>
            </p:cNvPr>
            <p:cNvSpPr/>
            <p:nvPr/>
          </p:nvSpPr>
          <p:spPr>
            <a:xfrm>
              <a:off x="763398" y="1661020"/>
              <a:ext cx="3036815" cy="35401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GB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FACC74-ECA5-4A55-A612-5D44EB820F9E}"/>
                </a:ext>
              </a:extLst>
            </p:cNvPr>
            <p:cNvSpPr/>
            <p:nvPr/>
          </p:nvSpPr>
          <p:spPr>
            <a:xfrm>
              <a:off x="874147" y="1738801"/>
              <a:ext cx="2817839" cy="625453"/>
            </a:xfrm>
            <a:prstGeom prst="rect">
              <a:avLst/>
            </a:prstGeom>
            <a:solidFill>
              <a:srgbClr val="D9EFF9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</a:rPr>
                <a:t>SKU Breakdown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92C905-E539-4C44-AE0A-3CBAF5842FBA}"/>
                </a:ext>
              </a:extLst>
            </p:cNvPr>
            <p:cNvSpPr/>
            <p:nvPr/>
          </p:nvSpPr>
          <p:spPr>
            <a:xfrm>
              <a:off x="890102" y="3450066"/>
              <a:ext cx="2797969" cy="1669132"/>
            </a:xfrm>
            <a:prstGeom prst="rect">
              <a:avLst/>
            </a:prstGeom>
            <a:solidFill>
              <a:srgbClr val="D9EFF9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214313" indent="-214313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No GTK Waterfall</a:t>
              </a:r>
            </a:p>
            <a:p>
              <a:pPr marL="214313" indent="-214313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tx1"/>
                </a:solidFill>
              </a:endParaRPr>
            </a:p>
            <a:p>
              <a:pPr marL="214313" indent="-214313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Metal doesn’t have its own feature type</a:t>
              </a:r>
            </a:p>
            <a:p>
              <a:pPr marL="214313" indent="-214313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tx1"/>
                </a:solidFill>
              </a:endParaRPr>
            </a:p>
            <a:p>
              <a:pPr marL="214313" indent="-214313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</a:rPr>
                <a:t>KB/Thermal Fan/</a:t>
              </a:r>
              <a:r>
                <a:rPr lang="en-US" sz="1400" dirty="0" err="1">
                  <a:solidFill>
                    <a:schemeClr val="tx1"/>
                  </a:solidFill>
                </a:rPr>
                <a:t>Clickpad</a:t>
              </a:r>
              <a:r>
                <a:rPr lang="en-US" sz="1400" dirty="0">
                  <a:solidFill>
                    <a:schemeClr val="tx1"/>
                  </a:solidFill>
                </a:rPr>
                <a:t>/IMR has SA PN# but still requires grouping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E2F0791-2071-49AC-B115-ED03AF03C9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t="26731" b="24031"/>
            <a:stretch/>
          </p:blipFill>
          <p:spPr bwMode="auto">
            <a:xfrm>
              <a:off x="1337134" y="2525466"/>
              <a:ext cx="1822229" cy="763387"/>
            </a:xfrm>
            <a:prstGeom prst="rect">
              <a:avLst/>
            </a:prstGeom>
            <a:noFill/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237C718-877B-405B-8DB1-D1E03D2593B9}"/>
              </a:ext>
            </a:extLst>
          </p:cNvPr>
          <p:cNvGrpSpPr/>
          <p:nvPr/>
        </p:nvGrpSpPr>
        <p:grpSpPr>
          <a:xfrm>
            <a:off x="4392523" y="1604907"/>
            <a:ext cx="3036815" cy="3540154"/>
            <a:chOff x="4165623" y="1585938"/>
            <a:chExt cx="3036815" cy="35401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17E3590-09DD-4D46-AA94-7A74BC96F444}"/>
                </a:ext>
              </a:extLst>
            </p:cNvPr>
            <p:cNvGrpSpPr/>
            <p:nvPr/>
          </p:nvGrpSpPr>
          <p:grpSpPr>
            <a:xfrm>
              <a:off x="4165623" y="1585938"/>
              <a:ext cx="3036815" cy="3540154"/>
              <a:chOff x="763398" y="1661020"/>
              <a:chExt cx="3036815" cy="354015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11C300-6BBC-4188-A160-F1419A8B2BE9}"/>
                  </a:ext>
                </a:extLst>
              </p:cNvPr>
              <p:cNvSpPr/>
              <p:nvPr/>
            </p:nvSpPr>
            <p:spPr>
              <a:xfrm>
                <a:off x="763398" y="1661020"/>
                <a:ext cx="3036815" cy="354015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GB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D3E84AF-F67D-4AA9-8847-8687FEF071CE}"/>
                  </a:ext>
                </a:extLst>
              </p:cNvPr>
              <p:cNvSpPr/>
              <p:nvPr/>
            </p:nvSpPr>
            <p:spPr>
              <a:xfrm>
                <a:off x="874147" y="1738801"/>
                <a:ext cx="2817839" cy="625453"/>
              </a:xfrm>
              <a:prstGeom prst="rect">
                <a:avLst/>
              </a:prstGeom>
              <a:solidFill>
                <a:srgbClr val="D9EFF9"/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altLang="zh-TW" dirty="0">
                    <a:solidFill>
                      <a:schemeClr val="tx1"/>
                    </a:solidFill>
                  </a:rPr>
                  <a:t>Manual Processing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5C95D1B-0BB8-425F-8A09-4B36E07305C0}"/>
                  </a:ext>
                </a:extLst>
              </p:cNvPr>
              <p:cNvSpPr/>
              <p:nvPr/>
            </p:nvSpPr>
            <p:spPr>
              <a:xfrm>
                <a:off x="881713" y="3450066"/>
                <a:ext cx="2797969" cy="1669132"/>
              </a:xfrm>
              <a:prstGeom prst="rect">
                <a:avLst/>
              </a:prstGeom>
              <a:solidFill>
                <a:srgbClr val="D9EFF9"/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214313" indent="-214313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</a:rPr>
                  <a:t>Consolidate supplier DSM</a:t>
                </a:r>
              </a:p>
              <a:p>
                <a:pPr marL="214313" indent="-214313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14313" indent="-214313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</a:rPr>
                  <a:t>TAM% calculation</a:t>
                </a:r>
              </a:p>
              <a:p>
                <a:pPr marL="214313" indent="-214313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14313" indent="-214313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</a:rPr>
                  <a:t>Long term forecast reports</a:t>
                </a:r>
              </a:p>
              <a:p>
                <a:pPr marL="214313" indent="-214313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14313" indent="-214313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CB94370-C766-45C4-801B-39FDC690CD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994" b="24515"/>
            <a:stretch/>
          </p:blipFill>
          <p:spPr>
            <a:xfrm>
              <a:off x="4956964" y="2427832"/>
              <a:ext cx="1456654" cy="80849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9B09AD-60BE-48DD-885B-E651F4F51FF0}"/>
              </a:ext>
            </a:extLst>
          </p:cNvPr>
          <p:cNvGrpSpPr/>
          <p:nvPr/>
        </p:nvGrpSpPr>
        <p:grpSpPr>
          <a:xfrm>
            <a:off x="8299743" y="1604907"/>
            <a:ext cx="3036815" cy="3540154"/>
            <a:chOff x="8022906" y="1604907"/>
            <a:chExt cx="3036815" cy="354015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945ACBF-31D5-477A-BC8F-42EC3F478351}"/>
                </a:ext>
              </a:extLst>
            </p:cNvPr>
            <p:cNvGrpSpPr/>
            <p:nvPr/>
          </p:nvGrpSpPr>
          <p:grpSpPr>
            <a:xfrm>
              <a:off x="8022906" y="1604907"/>
              <a:ext cx="3036815" cy="3540154"/>
              <a:chOff x="763398" y="1661020"/>
              <a:chExt cx="3036815" cy="354015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75EEFC-7CA3-494B-939B-556C9F267DB7}"/>
                  </a:ext>
                </a:extLst>
              </p:cNvPr>
              <p:cNvSpPr/>
              <p:nvPr/>
            </p:nvSpPr>
            <p:spPr>
              <a:xfrm>
                <a:off x="763398" y="1661020"/>
                <a:ext cx="3036815" cy="354015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GB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1589F34-FE04-4B43-AE99-AB4D0B122906}"/>
                  </a:ext>
                </a:extLst>
              </p:cNvPr>
              <p:cNvSpPr/>
              <p:nvPr/>
            </p:nvSpPr>
            <p:spPr>
              <a:xfrm>
                <a:off x="882536" y="1738801"/>
                <a:ext cx="2817839" cy="625453"/>
              </a:xfrm>
              <a:prstGeom prst="rect">
                <a:avLst/>
              </a:prstGeom>
              <a:solidFill>
                <a:srgbClr val="D9EFF9"/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altLang="zh-TW" dirty="0">
                    <a:solidFill>
                      <a:schemeClr val="tx1"/>
                    </a:solidFill>
                  </a:rPr>
                  <a:t>Demand Clarification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434CDFC-B9AE-47D0-9BE3-643F320ACCF2}"/>
                  </a:ext>
                </a:extLst>
              </p:cNvPr>
              <p:cNvSpPr/>
              <p:nvPr/>
            </p:nvSpPr>
            <p:spPr>
              <a:xfrm>
                <a:off x="881713" y="3450066"/>
                <a:ext cx="2797969" cy="1669132"/>
              </a:xfrm>
              <a:prstGeom prst="rect">
                <a:avLst/>
              </a:prstGeom>
              <a:solidFill>
                <a:srgbClr val="D9EFF9"/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214313" indent="-214313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</a:rPr>
                  <a:t>ODM FCST are not aligned with HP FCST or TAM</a:t>
                </a:r>
              </a:p>
              <a:p>
                <a:pPr marL="214313" indent="-214313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14313" indent="-214313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</a:rPr>
                  <a:t>Regular monitoring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required</a:t>
                </a: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14313" indent="-214313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 marL="214313" indent="-214313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54C326-C05C-465D-8911-6505F308D6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 t="19235" b="24787"/>
            <a:stretch/>
          </p:blipFill>
          <p:spPr bwMode="auto">
            <a:xfrm>
              <a:off x="8729564" y="2320208"/>
              <a:ext cx="1647618" cy="91054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63680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93615"/>
            <a:ext cx="10972801" cy="555072"/>
          </a:xfrm>
        </p:spPr>
        <p:txBody>
          <a:bodyPr/>
          <a:lstStyle/>
          <a:p>
            <a:r>
              <a:rPr lang="en-US" altLang="zh-TW" dirty="0"/>
              <a:t>GTK Challenge – Scope Increase</a:t>
            </a:r>
            <a:endParaRPr lang="en-GB" dirty="0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753AF047-1F3E-4316-9DDA-BA5E9D66FC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4258392"/>
              </p:ext>
            </p:extLst>
          </p:nvPr>
        </p:nvGraphicFramePr>
        <p:xfrm>
          <a:off x="277479" y="931178"/>
          <a:ext cx="7666896" cy="5256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2EA1383A-7EA9-4B2F-8C81-BAFC72940992}"/>
              </a:ext>
            </a:extLst>
          </p:cNvPr>
          <p:cNvSpPr txBox="1"/>
          <p:nvPr/>
        </p:nvSpPr>
        <p:spPr>
          <a:xfrm>
            <a:off x="8306627" y="1916641"/>
            <a:ext cx="3498837" cy="4235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defTabSz="573603">
              <a:spcAft>
                <a:spcPts val="533"/>
              </a:spcAft>
              <a:buSzPct val="100000"/>
              <a:buFont typeface="Wingdings" panose="05000000000000000000" pitchFamily="2" charset="2"/>
              <a:buChar char="ü"/>
            </a:pPr>
            <a:r>
              <a:rPr lang="en-US" sz="2667" b="1" i="1" dirty="0">
                <a:solidFill>
                  <a:srgbClr val="00B0F0"/>
                </a:solidFill>
              </a:rPr>
              <a:t>High Complexity</a:t>
            </a:r>
          </a:p>
          <a:p>
            <a:pPr defTabSz="573603">
              <a:spcAft>
                <a:spcPts val="533"/>
              </a:spcAft>
              <a:buSzPct val="100000"/>
            </a:pPr>
            <a:r>
              <a:rPr lang="en-US" sz="2667" b="1" i="1" dirty="0">
                <a:solidFill>
                  <a:srgbClr val="00B0F0"/>
                </a:solidFill>
              </a:rPr>
              <a:t> </a:t>
            </a:r>
            <a:endParaRPr lang="en-US" sz="2667" b="1" i="1" dirty="0">
              <a:solidFill>
                <a:srgbClr val="00B0F0"/>
              </a:solidFill>
              <a:latin typeface="HP Simplified" pitchFamily="34" charset="0"/>
              <a:cs typeface="HP Simplified" pitchFamily="34" charset="0"/>
            </a:endParaRPr>
          </a:p>
          <a:p>
            <a:pPr marL="380990" indent="-380990" defTabSz="573603">
              <a:spcAft>
                <a:spcPts val="533"/>
              </a:spcAft>
              <a:buSzPct val="100000"/>
              <a:buFont typeface="Wingdings" panose="05000000000000000000" pitchFamily="2" charset="2"/>
              <a:buChar char="ü"/>
            </a:pPr>
            <a:r>
              <a:rPr lang="en-US" sz="2667" b="1" i="1" dirty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Thriving Business Scale</a:t>
            </a:r>
          </a:p>
          <a:p>
            <a:pPr marL="380990" indent="-380990" defTabSz="573603">
              <a:spcAft>
                <a:spcPts val="533"/>
              </a:spcAft>
              <a:buSzPct val="100000"/>
              <a:buFont typeface="Wingdings" panose="05000000000000000000" pitchFamily="2" charset="2"/>
              <a:buChar char="ü"/>
            </a:pPr>
            <a:endParaRPr lang="en-US" sz="2667" b="1" i="1" dirty="0">
              <a:solidFill>
                <a:srgbClr val="00B0F0"/>
              </a:solidFill>
              <a:latin typeface="HP Simplified" pitchFamily="34" charset="0"/>
              <a:cs typeface="HP Simplified" pitchFamily="34" charset="0"/>
            </a:endParaRPr>
          </a:p>
          <a:p>
            <a:pPr marL="380990" indent="-380990" defTabSz="573603">
              <a:spcAft>
                <a:spcPts val="533"/>
              </a:spcAft>
              <a:buSzPct val="100000"/>
              <a:buFont typeface="Wingdings" panose="05000000000000000000" pitchFamily="2" charset="2"/>
              <a:buChar char="ü"/>
            </a:pPr>
            <a:r>
              <a:rPr lang="en-US" sz="2667" b="1" i="1" dirty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Limited Resource</a:t>
            </a:r>
          </a:p>
          <a:p>
            <a:pPr marL="380990" indent="-380990" defTabSz="573603">
              <a:spcAft>
                <a:spcPts val="533"/>
              </a:spcAft>
              <a:buSzPct val="100000"/>
              <a:buFont typeface="Wingdings" panose="05000000000000000000" pitchFamily="2" charset="2"/>
              <a:buChar char="ü"/>
            </a:pPr>
            <a:endParaRPr lang="en-US" sz="2667" b="1" i="1" dirty="0">
              <a:solidFill>
                <a:srgbClr val="00B0F0"/>
              </a:solidFill>
              <a:latin typeface="HP Simplified" pitchFamily="34" charset="0"/>
              <a:cs typeface="HP Simplified" pitchFamily="34" charset="0"/>
            </a:endParaRPr>
          </a:p>
          <a:p>
            <a:pPr defTabSz="573603">
              <a:spcAft>
                <a:spcPts val="533"/>
              </a:spcAft>
              <a:buSzPct val="100000"/>
            </a:pPr>
            <a:r>
              <a:rPr lang="en-US" sz="2667" b="1" i="1" dirty="0">
                <a:solidFill>
                  <a:srgbClr val="00B0F0"/>
                </a:solidFill>
                <a:latin typeface="HP Simplified" pitchFamily="34" charset="0"/>
                <a:cs typeface="HP Simplified" pitchFamily="34" charset="0"/>
              </a:rPr>
              <a:t>Remove statistics here</a:t>
            </a:r>
          </a:p>
          <a:p>
            <a:pPr defTabSz="573603">
              <a:spcAft>
                <a:spcPts val="533"/>
              </a:spcAft>
              <a:buSzPct val="100000"/>
            </a:pPr>
            <a:endParaRPr lang="en-US" sz="2667" b="1" i="1" dirty="0">
              <a:solidFill>
                <a:srgbClr val="00B0F0"/>
              </a:solidFill>
              <a:latin typeface="HP Simplified" pitchFamily="34" charset="0"/>
              <a:cs typeface="HP Simplifi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76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93615"/>
            <a:ext cx="10972801" cy="555072"/>
          </a:xfrm>
        </p:spPr>
        <p:txBody>
          <a:bodyPr/>
          <a:lstStyle/>
          <a:p>
            <a:r>
              <a:rPr lang="en-US" altLang="zh-TW" dirty="0"/>
              <a:t>GTK Challenges – Scope Increase</a:t>
            </a:r>
            <a:endParaRPr lang="en-GB" dirty="0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753AF047-1F3E-4316-9DDA-BA5E9D66FC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7950649"/>
              </p:ext>
            </p:extLst>
          </p:nvPr>
        </p:nvGraphicFramePr>
        <p:xfrm>
          <a:off x="1852279" y="1121678"/>
          <a:ext cx="7666896" cy="5256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7702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93615"/>
            <a:ext cx="10972801" cy="555072"/>
          </a:xfrm>
        </p:spPr>
        <p:txBody>
          <a:bodyPr/>
          <a:lstStyle/>
          <a:p>
            <a:r>
              <a:rPr lang="en-US" altLang="zh-TW" dirty="0"/>
              <a:t>GTK Challenges – Scope Increase</a:t>
            </a:r>
            <a:endParaRPr lang="en-GB" dirty="0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8DE56D2-413D-4D4C-A352-DF791C86529C}"/>
              </a:ext>
            </a:extLst>
          </p:cNvPr>
          <p:cNvGrpSpPr/>
          <p:nvPr/>
        </p:nvGrpSpPr>
        <p:grpSpPr>
          <a:xfrm>
            <a:off x="2114289" y="1885290"/>
            <a:ext cx="7829435" cy="2688578"/>
            <a:chOff x="2324014" y="1885290"/>
            <a:chExt cx="7829435" cy="2688578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id="{263AC0EC-66EA-4096-933A-E5FF61FDD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303" y="2069625"/>
              <a:ext cx="1632917" cy="565726"/>
            </a:xfrm>
            <a:custGeom>
              <a:avLst/>
              <a:gdLst>
                <a:gd name="T0" fmla="*/ 542 w 548"/>
                <a:gd name="T1" fmla="*/ 171 h 189"/>
                <a:gd name="T2" fmla="*/ 548 w 548"/>
                <a:gd name="T3" fmla="*/ 149 h 189"/>
                <a:gd name="T4" fmla="*/ 449 w 548"/>
                <a:gd name="T5" fmla="*/ 83 h 189"/>
                <a:gd name="T6" fmla="*/ 273 w 548"/>
                <a:gd name="T7" fmla="*/ 0 h 189"/>
                <a:gd name="T8" fmla="*/ 98 w 548"/>
                <a:gd name="T9" fmla="*/ 83 h 189"/>
                <a:gd name="T10" fmla="*/ 0 w 548"/>
                <a:gd name="T11" fmla="*/ 148 h 189"/>
                <a:gd name="T12" fmla="*/ 7 w 548"/>
                <a:gd name="T13" fmla="*/ 176 h 189"/>
                <a:gd name="T14" fmla="*/ 6 w 548"/>
                <a:gd name="T15" fmla="*/ 188 h 189"/>
                <a:gd name="T16" fmla="*/ 125 w 548"/>
                <a:gd name="T17" fmla="*/ 112 h 189"/>
                <a:gd name="T18" fmla="*/ 273 w 548"/>
                <a:gd name="T19" fmla="*/ 40 h 189"/>
                <a:gd name="T20" fmla="*/ 421 w 548"/>
                <a:gd name="T21" fmla="*/ 112 h 189"/>
                <a:gd name="T22" fmla="*/ 543 w 548"/>
                <a:gd name="T23" fmla="*/ 189 h 189"/>
                <a:gd name="T24" fmla="*/ 542 w 548"/>
                <a:gd name="T25" fmla="*/ 17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8" h="189">
                  <a:moveTo>
                    <a:pt x="542" y="171"/>
                  </a:moveTo>
                  <a:cubicBezTo>
                    <a:pt x="542" y="163"/>
                    <a:pt x="545" y="156"/>
                    <a:pt x="548" y="149"/>
                  </a:cubicBezTo>
                  <a:cubicBezTo>
                    <a:pt x="506" y="138"/>
                    <a:pt x="479" y="112"/>
                    <a:pt x="449" y="83"/>
                  </a:cubicBezTo>
                  <a:cubicBezTo>
                    <a:pt x="408" y="44"/>
                    <a:pt x="362" y="0"/>
                    <a:pt x="273" y="0"/>
                  </a:cubicBezTo>
                  <a:cubicBezTo>
                    <a:pt x="184" y="0"/>
                    <a:pt x="138" y="44"/>
                    <a:pt x="98" y="83"/>
                  </a:cubicBezTo>
                  <a:cubicBezTo>
                    <a:pt x="68" y="111"/>
                    <a:pt x="41" y="137"/>
                    <a:pt x="0" y="148"/>
                  </a:cubicBezTo>
                  <a:cubicBezTo>
                    <a:pt x="5" y="157"/>
                    <a:pt x="7" y="166"/>
                    <a:pt x="7" y="176"/>
                  </a:cubicBezTo>
                  <a:cubicBezTo>
                    <a:pt x="7" y="180"/>
                    <a:pt x="7" y="184"/>
                    <a:pt x="6" y="188"/>
                  </a:cubicBezTo>
                  <a:cubicBezTo>
                    <a:pt x="60" y="174"/>
                    <a:pt x="94" y="142"/>
                    <a:pt x="125" y="112"/>
                  </a:cubicBezTo>
                  <a:cubicBezTo>
                    <a:pt x="165" y="73"/>
                    <a:pt x="200" y="40"/>
                    <a:pt x="273" y="40"/>
                  </a:cubicBezTo>
                  <a:cubicBezTo>
                    <a:pt x="346" y="40"/>
                    <a:pt x="381" y="73"/>
                    <a:pt x="421" y="112"/>
                  </a:cubicBezTo>
                  <a:cubicBezTo>
                    <a:pt x="452" y="142"/>
                    <a:pt x="487" y="176"/>
                    <a:pt x="543" y="189"/>
                  </a:cubicBezTo>
                  <a:cubicBezTo>
                    <a:pt x="542" y="183"/>
                    <a:pt x="541" y="177"/>
                    <a:pt x="542" y="17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2575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96" name="Freeform 6">
              <a:extLst>
                <a:ext uri="{FF2B5EF4-FFF2-40B4-BE49-F238E27FC236}">
                  <a16:creationId xmlns:a16="http://schemas.microsoft.com/office/drawing/2014/main" id="{7AB2ACA9-B13F-4A1E-8979-D3738189D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863" y="2069626"/>
              <a:ext cx="1631658" cy="570765"/>
            </a:xfrm>
            <a:custGeom>
              <a:avLst/>
              <a:gdLst>
                <a:gd name="T0" fmla="*/ 540 w 548"/>
                <a:gd name="T1" fmla="*/ 171 h 191"/>
                <a:gd name="T2" fmla="*/ 548 w 548"/>
                <a:gd name="T3" fmla="*/ 147 h 191"/>
                <a:gd name="T4" fmla="*/ 456 w 548"/>
                <a:gd name="T5" fmla="*/ 83 h 191"/>
                <a:gd name="T6" fmla="*/ 281 w 548"/>
                <a:gd name="T7" fmla="*/ 0 h 191"/>
                <a:gd name="T8" fmla="*/ 105 w 548"/>
                <a:gd name="T9" fmla="*/ 83 h 191"/>
                <a:gd name="T10" fmla="*/ 0 w 548"/>
                <a:gd name="T11" fmla="*/ 151 h 191"/>
                <a:gd name="T12" fmla="*/ 6 w 548"/>
                <a:gd name="T13" fmla="*/ 176 h 191"/>
                <a:gd name="T14" fmla="*/ 4 w 548"/>
                <a:gd name="T15" fmla="*/ 191 h 191"/>
                <a:gd name="T16" fmla="*/ 133 w 548"/>
                <a:gd name="T17" fmla="*/ 112 h 191"/>
                <a:gd name="T18" fmla="*/ 281 w 548"/>
                <a:gd name="T19" fmla="*/ 40 h 191"/>
                <a:gd name="T20" fmla="*/ 429 w 548"/>
                <a:gd name="T21" fmla="*/ 112 h 191"/>
                <a:gd name="T22" fmla="*/ 541 w 548"/>
                <a:gd name="T23" fmla="*/ 186 h 191"/>
                <a:gd name="T24" fmla="*/ 540 w 548"/>
                <a:gd name="T25" fmla="*/ 17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8" h="191">
                  <a:moveTo>
                    <a:pt x="540" y="171"/>
                  </a:moveTo>
                  <a:cubicBezTo>
                    <a:pt x="541" y="162"/>
                    <a:pt x="544" y="154"/>
                    <a:pt x="548" y="147"/>
                  </a:cubicBezTo>
                  <a:cubicBezTo>
                    <a:pt x="510" y="135"/>
                    <a:pt x="485" y="110"/>
                    <a:pt x="456" y="83"/>
                  </a:cubicBezTo>
                  <a:cubicBezTo>
                    <a:pt x="416" y="44"/>
                    <a:pt x="370" y="0"/>
                    <a:pt x="281" y="0"/>
                  </a:cubicBezTo>
                  <a:cubicBezTo>
                    <a:pt x="192" y="0"/>
                    <a:pt x="146" y="44"/>
                    <a:pt x="105" y="83"/>
                  </a:cubicBezTo>
                  <a:cubicBezTo>
                    <a:pt x="74" y="113"/>
                    <a:pt x="46" y="140"/>
                    <a:pt x="0" y="151"/>
                  </a:cubicBezTo>
                  <a:cubicBezTo>
                    <a:pt x="4" y="158"/>
                    <a:pt x="6" y="167"/>
                    <a:pt x="6" y="176"/>
                  </a:cubicBezTo>
                  <a:cubicBezTo>
                    <a:pt x="6" y="181"/>
                    <a:pt x="5" y="186"/>
                    <a:pt x="4" y="191"/>
                  </a:cubicBezTo>
                  <a:cubicBezTo>
                    <a:pt x="64" y="178"/>
                    <a:pt x="100" y="143"/>
                    <a:pt x="133" y="112"/>
                  </a:cubicBezTo>
                  <a:cubicBezTo>
                    <a:pt x="173" y="73"/>
                    <a:pt x="208" y="40"/>
                    <a:pt x="281" y="40"/>
                  </a:cubicBezTo>
                  <a:cubicBezTo>
                    <a:pt x="354" y="40"/>
                    <a:pt x="388" y="73"/>
                    <a:pt x="429" y="112"/>
                  </a:cubicBezTo>
                  <a:cubicBezTo>
                    <a:pt x="458" y="140"/>
                    <a:pt x="491" y="172"/>
                    <a:pt x="541" y="186"/>
                  </a:cubicBezTo>
                  <a:cubicBezTo>
                    <a:pt x="540" y="181"/>
                    <a:pt x="540" y="176"/>
                    <a:pt x="540" y="17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2575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EF4F5438-584D-4BA9-9FD7-AF7D9E98A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252" y="2069625"/>
              <a:ext cx="878197" cy="565726"/>
            </a:xfrm>
            <a:custGeom>
              <a:avLst/>
              <a:gdLst>
                <a:gd name="T0" fmla="*/ 275 w 295"/>
                <a:gd name="T1" fmla="*/ 0 h 189"/>
                <a:gd name="T2" fmla="*/ 99 w 295"/>
                <a:gd name="T3" fmla="*/ 83 h 189"/>
                <a:gd name="T4" fmla="*/ 0 w 295"/>
                <a:gd name="T5" fmla="*/ 149 h 189"/>
                <a:gd name="T6" fmla="*/ 6 w 295"/>
                <a:gd name="T7" fmla="*/ 176 h 189"/>
                <a:gd name="T8" fmla="*/ 5 w 295"/>
                <a:gd name="T9" fmla="*/ 189 h 189"/>
                <a:gd name="T10" fmla="*/ 127 w 295"/>
                <a:gd name="T11" fmla="*/ 112 h 189"/>
                <a:gd name="T12" fmla="*/ 275 w 295"/>
                <a:gd name="T13" fmla="*/ 40 h 189"/>
                <a:gd name="T14" fmla="*/ 295 w 295"/>
                <a:gd name="T15" fmla="*/ 20 h 189"/>
                <a:gd name="T16" fmla="*/ 275 w 295"/>
                <a:gd name="T1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189">
                  <a:moveTo>
                    <a:pt x="275" y="0"/>
                  </a:moveTo>
                  <a:cubicBezTo>
                    <a:pt x="186" y="0"/>
                    <a:pt x="140" y="44"/>
                    <a:pt x="99" y="83"/>
                  </a:cubicBezTo>
                  <a:cubicBezTo>
                    <a:pt x="69" y="112"/>
                    <a:pt x="42" y="138"/>
                    <a:pt x="0" y="149"/>
                  </a:cubicBezTo>
                  <a:cubicBezTo>
                    <a:pt x="4" y="157"/>
                    <a:pt x="6" y="166"/>
                    <a:pt x="6" y="176"/>
                  </a:cubicBezTo>
                  <a:cubicBezTo>
                    <a:pt x="6" y="181"/>
                    <a:pt x="6" y="185"/>
                    <a:pt x="5" y="189"/>
                  </a:cubicBezTo>
                  <a:cubicBezTo>
                    <a:pt x="60" y="176"/>
                    <a:pt x="95" y="142"/>
                    <a:pt x="127" y="112"/>
                  </a:cubicBezTo>
                  <a:cubicBezTo>
                    <a:pt x="167" y="73"/>
                    <a:pt x="202" y="40"/>
                    <a:pt x="275" y="40"/>
                  </a:cubicBezTo>
                  <a:cubicBezTo>
                    <a:pt x="286" y="40"/>
                    <a:pt x="295" y="31"/>
                    <a:pt x="295" y="20"/>
                  </a:cubicBezTo>
                  <a:cubicBezTo>
                    <a:pt x="295" y="9"/>
                    <a:pt x="286" y="0"/>
                    <a:pt x="275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2575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98" name="Freeform 8">
              <a:extLst>
                <a:ext uri="{FF2B5EF4-FFF2-40B4-BE49-F238E27FC236}">
                  <a16:creationId xmlns:a16="http://schemas.microsoft.com/office/drawing/2014/main" id="{33836820-DE0D-46BA-BA36-9FD1664AE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692" y="2069626"/>
              <a:ext cx="1576219" cy="556905"/>
            </a:xfrm>
            <a:custGeom>
              <a:avLst/>
              <a:gdLst>
                <a:gd name="T0" fmla="*/ 520 w 529"/>
                <a:gd name="T1" fmla="*/ 171 h 186"/>
                <a:gd name="T2" fmla="*/ 529 w 529"/>
                <a:gd name="T3" fmla="*/ 145 h 186"/>
                <a:gd name="T4" fmla="*/ 442 w 529"/>
                <a:gd name="T5" fmla="*/ 83 h 186"/>
                <a:gd name="T6" fmla="*/ 267 w 529"/>
                <a:gd name="T7" fmla="*/ 0 h 186"/>
                <a:gd name="T8" fmla="*/ 91 w 529"/>
                <a:gd name="T9" fmla="*/ 83 h 186"/>
                <a:gd name="T10" fmla="*/ 0 w 529"/>
                <a:gd name="T11" fmla="*/ 147 h 186"/>
                <a:gd name="T12" fmla="*/ 8 w 529"/>
                <a:gd name="T13" fmla="*/ 176 h 186"/>
                <a:gd name="T14" fmla="*/ 7 w 529"/>
                <a:gd name="T15" fmla="*/ 186 h 186"/>
                <a:gd name="T16" fmla="*/ 119 w 529"/>
                <a:gd name="T17" fmla="*/ 112 h 186"/>
                <a:gd name="T18" fmla="*/ 267 w 529"/>
                <a:gd name="T19" fmla="*/ 40 h 186"/>
                <a:gd name="T20" fmla="*/ 415 w 529"/>
                <a:gd name="T21" fmla="*/ 112 h 186"/>
                <a:gd name="T22" fmla="*/ 520 w 529"/>
                <a:gd name="T23" fmla="*/ 184 h 186"/>
                <a:gd name="T24" fmla="*/ 520 w 529"/>
                <a:gd name="T25" fmla="*/ 17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9" h="186">
                  <a:moveTo>
                    <a:pt x="520" y="171"/>
                  </a:moveTo>
                  <a:cubicBezTo>
                    <a:pt x="521" y="162"/>
                    <a:pt x="524" y="153"/>
                    <a:pt x="529" y="145"/>
                  </a:cubicBezTo>
                  <a:cubicBezTo>
                    <a:pt x="494" y="132"/>
                    <a:pt x="469" y="109"/>
                    <a:pt x="442" y="83"/>
                  </a:cubicBezTo>
                  <a:cubicBezTo>
                    <a:pt x="402" y="44"/>
                    <a:pt x="356" y="0"/>
                    <a:pt x="267" y="0"/>
                  </a:cubicBezTo>
                  <a:cubicBezTo>
                    <a:pt x="178" y="0"/>
                    <a:pt x="132" y="44"/>
                    <a:pt x="91" y="83"/>
                  </a:cubicBezTo>
                  <a:cubicBezTo>
                    <a:pt x="63" y="110"/>
                    <a:pt x="38" y="135"/>
                    <a:pt x="0" y="147"/>
                  </a:cubicBezTo>
                  <a:cubicBezTo>
                    <a:pt x="5" y="155"/>
                    <a:pt x="8" y="165"/>
                    <a:pt x="8" y="176"/>
                  </a:cubicBezTo>
                  <a:cubicBezTo>
                    <a:pt x="8" y="180"/>
                    <a:pt x="7" y="183"/>
                    <a:pt x="7" y="186"/>
                  </a:cubicBezTo>
                  <a:cubicBezTo>
                    <a:pt x="57" y="172"/>
                    <a:pt x="89" y="140"/>
                    <a:pt x="119" y="112"/>
                  </a:cubicBezTo>
                  <a:cubicBezTo>
                    <a:pt x="159" y="73"/>
                    <a:pt x="194" y="40"/>
                    <a:pt x="267" y="40"/>
                  </a:cubicBezTo>
                  <a:cubicBezTo>
                    <a:pt x="340" y="40"/>
                    <a:pt x="374" y="73"/>
                    <a:pt x="415" y="112"/>
                  </a:cubicBezTo>
                  <a:cubicBezTo>
                    <a:pt x="443" y="139"/>
                    <a:pt x="474" y="169"/>
                    <a:pt x="520" y="184"/>
                  </a:cubicBezTo>
                  <a:cubicBezTo>
                    <a:pt x="520" y="180"/>
                    <a:pt x="520" y="176"/>
                    <a:pt x="520" y="17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2575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99" name="Freeform 9">
              <a:extLst>
                <a:ext uri="{FF2B5EF4-FFF2-40B4-BE49-F238E27FC236}">
                  <a16:creationId xmlns:a16="http://schemas.microsoft.com/office/drawing/2014/main" id="{ED7BC9E9-8A97-4FD7-B979-1FA480D7D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4014" y="2069626"/>
              <a:ext cx="861817" cy="559425"/>
            </a:xfrm>
            <a:custGeom>
              <a:avLst/>
              <a:gdLst>
                <a:gd name="T0" fmla="*/ 282 w 289"/>
                <a:gd name="T1" fmla="*/ 171 h 187"/>
                <a:gd name="T2" fmla="*/ 289 w 289"/>
                <a:gd name="T3" fmla="*/ 147 h 187"/>
                <a:gd name="T4" fmla="*/ 196 w 289"/>
                <a:gd name="T5" fmla="*/ 83 h 187"/>
                <a:gd name="T6" fmla="*/ 20 w 289"/>
                <a:gd name="T7" fmla="*/ 0 h 187"/>
                <a:gd name="T8" fmla="*/ 0 w 289"/>
                <a:gd name="T9" fmla="*/ 20 h 187"/>
                <a:gd name="T10" fmla="*/ 20 w 289"/>
                <a:gd name="T11" fmla="*/ 40 h 187"/>
                <a:gd name="T12" fmla="*/ 168 w 289"/>
                <a:gd name="T13" fmla="*/ 112 h 187"/>
                <a:gd name="T14" fmla="*/ 283 w 289"/>
                <a:gd name="T15" fmla="*/ 187 h 187"/>
                <a:gd name="T16" fmla="*/ 282 w 289"/>
                <a:gd name="T17" fmla="*/ 17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87">
                  <a:moveTo>
                    <a:pt x="282" y="171"/>
                  </a:moveTo>
                  <a:cubicBezTo>
                    <a:pt x="283" y="163"/>
                    <a:pt x="286" y="155"/>
                    <a:pt x="289" y="147"/>
                  </a:cubicBezTo>
                  <a:cubicBezTo>
                    <a:pt x="251" y="135"/>
                    <a:pt x="225" y="111"/>
                    <a:pt x="196" y="83"/>
                  </a:cubicBezTo>
                  <a:cubicBezTo>
                    <a:pt x="155" y="44"/>
                    <a:pt x="109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93" y="40"/>
                    <a:pt x="128" y="73"/>
                    <a:pt x="168" y="112"/>
                  </a:cubicBezTo>
                  <a:cubicBezTo>
                    <a:pt x="198" y="141"/>
                    <a:pt x="232" y="173"/>
                    <a:pt x="283" y="187"/>
                  </a:cubicBezTo>
                  <a:cubicBezTo>
                    <a:pt x="282" y="182"/>
                    <a:pt x="282" y="177"/>
                    <a:pt x="282" y="17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2575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9D7CB426-B279-477E-BC7B-1CBD57B52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100" y="3286754"/>
              <a:ext cx="938676" cy="854257"/>
            </a:xfrm>
            <a:custGeom>
              <a:avLst/>
              <a:gdLst>
                <a:gd name="T0" fmla="*/ 315 w 315"/>
                <a:gd name="T1" fmla="*/ 230 h 286"/>
                <a:gd name="T2" fmla="*/ 315 w 315"/>
                <a:gd name="T3" fmla="*/ 0 h 286"/>
                <a:gd name="T4" fmla="*/ 0 w 315"/>
                <a:gd name="T5" fmla="*/ 0 h 286"/>
                <a:gd name="T6" fmla="*/ 0 w 315"/>
                <a:gd name="T7" fmla="*/ 230 h 286"/>
                <a:gd name="T8" fmla="*/ 56 w 315"/>
                <a:gd name="T9" fmla="*/ 286 h 286"/>
                <a:gd name="T10" fmla="*/ 259 w 315"/>
                <a:gd name="T11" fmla="*/ 286 h 286"/>
                <a:gd name="T12" fmla="*/ 315 w 315"/>
                <a:gd name="T13" fmla="*/ 23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86">
                  <a:moveTo>
                    <a:pt x="315" y="230"/>
                  </a:moveTo>
                  <a:cubicBezTo>
                    <a:pt x="315" y="0"/>
                    <a:pt x="315" y="0"/>
                    <a:pt x="3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61"/>
                    <a:pt x="25" y="286"/>
                    <a:pt x="56" y="286"/>
                  </a:cubicBezTo>
                  <a:cubicBezTo>
                    <a:pt x="259" y="286"/>
                    <a:pt x="259" y="286"/>
                    <a:pt x="259" y="286"/>
                  </a:cubicBezTo>
                  <a:cubicBezTo>
                    <a:pt x="290" y="286"/>
                    <a:pt x="315" y="261"/>
                    <a:pt x="315" y="230"/>
                  </a:cubicBezTo>
                  <a:close/>
                </a:path>
              </a:pathLst>
            </a:custGeom>
            <a:solidFill>
              <a:srgbClr val="226BAB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2575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2" name="Rectangle 11">
              <a:extLst>
                <a:ext uri="{FF2B5EF4-FFF2-40B4-BE49-F238E27FC236}">
                  <a16:creationId xmlns:a16="http://schemas.microsoft.com/office/drawing/2014/main" id="{D41B8DE7-3350-41D4-9D1D-20DD96565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100" y="3286754"/>
              <a:ext cx="938676" cy="139857"/>
            </a:xfrm>
            <a:prstGeom prst="rect">
              <a:avLst/>
            </a:prstGeom>
            <a:solidFill>
              <a:srgbClr val="226BAB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2575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B26855A-5A50-46CC-9C33-4F509355E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029" y="2526994"/>
              <a:ext cx="137337" cy="137337"/>
            </a:xfrm>
            <a:custGeom>
              <a:avLst/>
              <a:gdLst>
                <a:gd name="T0" fmla="*/ 23 w 46"/>
                <a:gd name="T1" fmla="*/ 46 h 46"/>
                <a:gd name="T2" fmla="*/ 23 w 46"/>
                <a:gd name="T3" fmla="*/ 46 h 46"/>
                <a:gd name="T4" fmla="*/ 0 w 46"/>
                <a:gd name="T5" fmla="*/ 23 h 46"/>
                <a:gd name="T6" fmla="*/ 0 w 46"/>
                <a:gd name="T7" fmla="*/ 23 h 46"/>
                <a:gd name="T8" fmla="*/ 23 w 46"/>
                <a:gd name="T9" fmla="*/ 0 h 46"/>
                <a:gd name="T10" fmla="*/ 23 w 46"/>
                <a:gd name="T11" fmla="*/ 0 h 46"/>
                <a:gd name="T12" fmla="*/ 46 w 46"/>
                <a:gd name="T13" fmla="*/ 23 h 46"/>
                <a:gd name="T14" fmla="*/ 46 w 46"/>
                <a:gd name="T15" fmla="*/ 23 h 46"/>
                <a:gd name="T16" fmla="*/ 23 w 46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10" y="46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</a:path>
              </a:pathLst>
            </a:custGeom>
            <a:solidFill>
              <a:srgbClr val="226BAB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2575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EF6863D7-2099-45B3-A86D-A27071069D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9532" y="2437536"/>
              <a:ext cx="321292" cy="932375"/>
            </a:xfrm>
            <a:custGeom>
              <a:avLst/>
              <a:gdLst>
                <a:gd name="T0" fmla="*/ 45 w 108"/>
                <a:gd name="T1" fmla="*/ 312 h 312"/>
                <a:gd name="T2" fmla="*/ 45 w 108"/>
                <a:gd name="T3" fmla="*/ 147 h 312"/>
                <a:gd name="T4" fmla="*/ 20 w 108"/>
                <a:gd name="T5" fmla="*/ 94 h 312"/>
                <a:gd name="T6" fmla="*/ 1 w 108"/>
                <a:gd name="T7" fmla="*/ 49 h 312"/>
                <a:gd name="T8" fmla="*/ 49 w 108"/>
                <a:gd name="T9" fmla="*/ 0 h 312"/>
                <a:gd name="T10" fmla="*/ 55 w 108"/>
                <a:gd name="T11" fmla="*/ 0 h 312"/>
                <a:gd name="T12" fmla="*/ 108 w 108"/>
                <a:gd name="T13" fmla="*/ 53 h 312"/>
                <a:gd name="T14" fmla="*/ 89 w 108"/>
                <a:gd name="T15" fmla="*/ 95 h 312"/>
                <a:gd name="T16" fmla="*/ 64 w 108"/>
                <a:gd name="T17" fmla="*/ 147 h 312"/>
                <a:gd name="T18" fmla="*/ 64 w 108"/>
                <a:gd name="T19" fmla="*/ 312 h 312"/>
                <a:gd name="T20" fmla="*/ 45 w 108"/>
                <a:gd name="T21" fmla="*/ 312 h 312"/>
                <a:gd name="T22" fmla="*/ 55 w 108"/>
                <a:gd name="T23" fmla="*/ 19 h 312"/>
                <a:gd name="T24" fmla="*/ 20 w 108"/>
                <a:gd name="T25" fmla="*/ 53 h 312"/>
                <a:gd name="T26" fmla="*/ 55 w 108"/>
                <a:gd name="T27" fmla="*/ 88 h 312"/>
                <a:gd name="T28" fmla="*/ 89 w 108"/>
                <a:gd name="T29" fmla="*/ 53 h 312"/>
                <a:gd name="T30" fmla="*/ 55 w 108"/>
                <a:gd name="T31" fmla="*/ 19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312">
                  <a:moveTo>
                    <a:pt x="45" y="312"/>
                  </a:moveTo>
                  <a:cubicBezTo>
                    <a:pt x="45" y="147"/>
                    <a:pt x="45" y="147"/>
                    <a:pt x="45" y="147"/>
                  </a:cubicBezTo>
                  <a:cubicBezTo>
                    <a:pt x="45" y="127"/>
                    <a:pt x="36" y="108"/>
                    <a:pt x="20" y="94"/>
                  </a:cubicBezTo>
                  <a:cubicBezTo>
                    <a:pt x="7" y="83"/>
                    <a:pt x="0" y="66"/>
                    <a:pt x="1" y="49"/>
                  </a:cubicBezTo>
                  <a:cubicBezTo>
                    <a:pt x="3" y="23"/>
                    <a:pt x="23" y="3"/>
                    <a:pt x="49" y="0"/>
                  </a:cubicBezTo>
                  <a:cubicBezTo>
                    <a:pt x="51" y="0"/>
                    <a:pt x="53" y="0"/>
                    <a:pt x="55" y="0"/>
                  </a:cubicBezTo>
                  <a:cubicBezTo>
                    <a:pt x="84" y="0"/>
                    <a:pt x="108" y="24"/>
                    <a:pt x="108" y="53"/>
                  </a:cubicBezTo>
                  <a:cubicBezTo>
                    <a:pt x="108" y="69"/>
                    <a:pt x="101" y="84"/>
                    <a:pt x="89" y="95"/>
                  </a:cubicBezTo>
                  <a:cubicBezTo>
                    <a:pt x="73" y="107"/>
                    <a:pt x="64" y="126"/>
                    <a:pt x="64" y="147"/>
                  </a:cubicBezTo>
                  <a:cubicBezTo>
                    <a:pt x="64" y="312"/>
                    <a:pt x="64" y="312"/>
                    <a:pt x="64" y="312"/>
                  </a:cubicBezTo>
                  <a:lnTo>
                    <a:pt x="45" y="312"/>
                  </a:lnTo>
                  <a:close/>
                  <a:moveTo>
                    <a:pt x="55" y="19"/>
                  </a:moveTo>
                  <a:cubicBezTo>
                    <a:pt x="36" y="19"/>
                    <a:pt x="20" y="34"/>
                    <a:pt x="20" y="53"/>
                  </a:cubicBezTo>
                  <a:cubicBezTo>
                    <a:pt x="20" y="72"/>
                    <a:pt x="36" y="88"/>
                    <a:pt x="55" y="88"/>
                  </a:cubicBezTo>
                  <a:cubicBezTo>
                    <a:pt x="74" y="88"/>
                    <a:pt x="89" y="72"/>
                    <a:pt x="89" y="53"/>
                  </a:cubicBezTo>
                  <a:cubicBezTo>
                    <a:pt x="89" y="34"/>
                    <a:pt x="74" y="19"/>
                    <a:pt x="55" y="19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2575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A94CD263-D01B-41B7-80BB-17C8A60B4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5449" y="3304393"/>
              <a:ext cx="95758" cy="95757"/>
            </a:xfrm>
            <a:custGeom>
              <a:avLst/>
              <a:gdLst>
                <a:gd name="T0" fmla="*/ 16 w 32"/>
                <a:gd name="T1" fmla="*/ 32 h 32"/>
                <a:gd name="T2" fmla="*/ 16 w 32"/>
                <a:gd name="T3" fmla="*/ 32 h 32"/>
                <a:gd name="T4" fmla="*/ 0 w 32"/>
                <a:gd name="T5" fmla="*/ 16 h 32"/>
                <a:gd name="T6" fmla="*/ 0 w 32"/>
                <a:gd name="T7" fmla="*/ 16 h 32"/>
                <a:gd name="T8" fmla="*/ 16 w 32"/>
                <a:gd name="T9" fmla="*/ 0 h 32"/>
                <a:gd name="T10" fmla="*/ 16 w 32"/>
                <a:gd name="T11" fmla="*/ 0 h 32"/>
                <a:gd name="T12" fmla="*/ 32 w 32"/>
                <a:gd name="T13" fmla="*/ 16 h 32"/>
                <a:gd name="T14" fmla="*/ 32 w 32"/>
                <a:gd name="T15" fmla="*/ 16 h 32"/>
                <a:gd name="T16" fmla="*/ 16 w 32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</a:path>
              </a:pathLst>
            </a:custGeom>
            <a:solidFill>
              <a:srgbClr val="226BAB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2575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1262C390-6CAE-457B-A5C7-3E4FDE3DA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9388" y="3328333"/>
              <a:ext cx="47879" cy="50399"/>
            </a:xfrm>
            <a:custGeom>
              <a:avLst/>
              <a:gdLst>
                <a:gd name="T0" fmla="*/ 8 w 16"/>
                <a:gd name="T1" fmla="*/ 17 h 17"/>
                <a:gd name="T2" fmla="*/ 8 w 16"/>
                <a:gd name="T3" fmla="*/ 17 h 17"/>
                <a:gd name="T4" fmla="*/ 0 w 16"/>
                <a:gd name="T5" fmla="*/ 8 h 17"/>
                <a:gd name="T6" fmla="*/ 0 w 16"/>
                <a:gd name="T7" fmla="*/ 8 h 17"/>
                <a:gd name="T8" fmla="*/ 8 w 16"/>
                <a:gd name="T9" fmla="*/ 0 h 17"/>
                <a:gd name="T10" fmla="*/ 8 w 16"/>
                <a:gd name="T11" fmla="*/ 0 h 17"/>
                <a:gd name="T12" fmla="*/ 16 w 16"/>
                <a:gd name="T13" fmla="*/ 8 h 17"/>
                <a:gd name="T14" fmla="*/ 16 w 16"/>
                <a:gd name="T15" fmla="*/ 8 h 17"/>
                <a:gd name="T16" fmla="*/ 8 w 16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3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13"/>
                    <a:pt x="12" y="17"/>
                    <a:pt x="8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2575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107" name="Group 16">
              <a:extLst>
                <a:ext uri="{FF2B5EF4-FFF2-40B4-BE49-F238E27FC236}">
                  <a16:creationId xmlns:a16="http://schemas.microsoft.com/office/drawing/2014/main" id="{897EC11E-C863-4A7B-B948-E8CAC183FEBC}"/>
                </a:ext>
              </a:extLst>
            </p:cNvPr>
            <p:cNvGrpSpPr/>
            <p:nvPr/>
          </p:nvGrpSpPr>
          <p:grpSpPr>
            <a:xfrm>
              <a:off x="4816858" y="2437536"/>
              <a:ext cx="938676" cy="1703475"/>
              <a:chOff x="1854201" y="2590800"/>
              <a:chExt cx="1182688" cy="2146299"/>
            </a:xfrm>
          </p:grpSpPr>
          <p:sp>
            <p:nvSpPr>
              <p:cNvPr id="108" name="Freeform 10">
                <a:extLst>
                  <a:ext uri="{FF2B5EF4-FFF2-40B4-BE49-F238E27FC236}">
                    <a16:creationId xmlns:a16="http://schemas.microsoft.com/office/drawing/2014/main" id="{F63F186E-44CF-4E8D-AB8D-1A68D30FF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201" y="3660775"/>
                <a:ext cx="1182688" cy="1076324"/>
              </a:xfrm>
              <a:custGeom>
                <a:avLst/>
                <a:gdLst>
                  <a:gd name="T0" fmla="*/ 315 w 315"/>
                  <a:gd name="T1" fmla="*/ 230 h 286"/>
                  <a:gd name="T2" fmla="*/ 315 w 315"/>
                  <a:gd name="T3" fmla="*/ 0 h 286"/>
                  <a:gd name="T4" fmla="*/ 0 w 315"/>
                  <a:gd name="T5" fmla="*/ 0 h 286"/>
                  <a:gd name="T6" fmla="*/ 0 w 315"/>
                  <a:gd name="T7" fmla="*/ 230 h 286"/>
                  <a:gd name="T8" fmla="*/ 56 w 315"/>
                  <a:gd name="T9" fmla="*/ 286 h 286"/>
                  <a:gd name="T10" fmla="*/ 259 w 315"/>
                  <a:gd name="T11" fmla="*/ 286 h 286"/>
                  <a:gd name="T12" fmla="*/ 315 w 315"/>
                  <a:gd name="T13" fmla="*/ 23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286">
                    <a:moveTo>
                      <a:pt x="315" y="230"/>
                    </a:moveTo>
                    <a:cubicBezTo>
                      <a:pt x="315" y="0"/>
                      <a:pt x="315" y="0"/>
                      <a:pt x="3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0" y="261"/>
                      <a:pt x="25" y="286"/>
                      <a:pt x="56" y="286"/>
                    </a:cubicBezTo>
                    <a:cubicBezTo>
                      <a:pt x="259" y="286"/>
                      <a:pt x="259" y="286"/>
                      <a:pt x="259" y="286"/>
                    </a:cubicBezTo>
                    <a:cubicBezTo>
                      <a:pt x="290" y="286"/>
                      <a:pt x="315" y="261"/>
                      <a:pt x="315" y="230"/>
                    </a:cubicBezTo>
                    <a:close/>
                  </a:path>
                </a:pathLst>
              </a:custGeom>
              <a:solidFill>
                <a:srgbClr val="2E9273"/>
              </a:solidFill>
              <a:ln>
                <a:noFill/>
              </a:ln>
            </p:spPr>
            <p:txBody>
              <a:bodyPr vert="horz" wrap="square" lIns="72574" tIns="36287" rIns="72574" bIns="3628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2575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2D01C83E-9D7D-4844-8BDC-40E37EA13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4201" y="3660775"/>
                <a:ext cx="1182688" cy="176213"/>
              </a:xfrm>
              <a:prstGeom prst="rect">
                <a:avLst/>
              </a:prstGeom>
              <a:solidFill>
                <a:srgbClr val="2E9273">
                  <a:lumMod val="60000"/>
                  <a:lumOff val="40000"/>
                </a:srgbClr>
              </a:solidFill>
              <a:ln>
                <a:noFill/>
              </a:ln>
            </p:spPr>
            <p:txBody>
              <a:bodyPr vert="horz" wrap="square" lIns="72574" tIns="36287" rIns="72574" bIns="3628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2575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10" name="Freeform 12">
                <a:extLst>
                  <a:ext uri="{FF2B5EF4-FFF2-40B4-BE49-F238E27FC236}">
                    <a16:creationId xmlns:a16="http://schemas.microsoft.com/office/drawing/2014/main" id="{061AA0E3-7034-4DDC-BA51-EA46BF6AC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0613" y="2703513"/>
                <a:ext cx="173038" cy="173038"/>
              </a:xfrm>
              <a:custGeom>
                <a:avLst/>
                <a:gdLst>
                  <a:gd name="T0" fmla="*/ 23 w 46"/>
                  <a:gd name="T1" fmla="*/ 46 h 46"/>
                  <a:gd name="T2" fmla="*/ 23 w 46"/>
                  <a:gd name="T3" fmla="*/ 46 h 46"/>
                  <a:gd name="T4" fmla="*/ 0 w 46"/>
                  <a:gd name="T5" fmla="*/ 23 h 46"/>
                  <a:gd name="T6" fmla="*/ 0 w 46"/>
                  <a:gd name="T7" fmla="*/ 23 h 46"/>
                  <a:gd name="T8" fmla="*/ 23 w 46"/>
                  <a:gd name="T9" fmla="*/ 0 h 46"/>
                  <a:gd name="T10" fmla="*/ 23 w 46"/>
                  <a:gd name="T11" fmla="*/ 0 h 46"/>
                  <a:gd name="T12" fmla="*/ 46 w 46"/>
                  <a:gd name="T13" fmla="*/ 23 h 46"/>
                  <a:gd name="T14" fmla="*/ 46 w 46"/>
                  <a:gd name="T15" fmla="*/ 23 h 46"/>
                  <a:gd name="T16" fmla="*/ 23 w 46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6">
                    <a:moveTo>
                      <a:pt x="23" y="46"/>
                    </a:move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6"/>
                      <a:pt x="0" y="36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5" y="0"/>
                      <a:pt x="46" y="10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36"/>
                      <a:pt x="35" y="46"/>
                      <a:pt x="23" y="46"/>
                    </a:cubicBezTo>
                    <a:close/>
                  </a:path>
                </a:pathLst>
              </a:custGeom>
              <a:solidFill>
                <a:srgbClr val="2E9273"/>
              </a:solidFill>
              <a:ln>
                <a:noFill/>
              </a:ln>
            </p:spPr>
            <p:txBody>
              <a:bodyPr vert="horz" wrap="square" lIns="72574" tIns="36287" rIns="72574" bIns="3628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2575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11" name="Freeform 13">
                <a:extLst>
                  <a:ext uri="{FF2B5EF4-FFF2-40B4-BE49-F238E27FC236}">
                    <a16:creationId xmlns:a16="http://schemas.microsoft.com/office/drawing/2014/main" id="{FD8CD30F-739D-429F-B4D4-75192538B7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41551" y="2590800"/>
                <a:ext cx="404813" cy="1174750"/>
              </a:xfrm>
              <a:custGeom>
                <a:avLst/>
                <a:gdLst>
                  <a:gd name="T0" fmla="*/ 45 w 108"/>
                  <a:gd name="T1" fmla="*/ 312 h 312"/>
                  <a:gd name="T2" fmla="*/ 45 w 108"/>
                  <a:gd name="T3" fmla="*/ 147 h 312"/>
                  <a:gd name="T4" fmla="*/ 20 w 108"/>
                  <a:gd name="T5" fmla="*/ 94 h 312"/>
                  <a:gd name="T6" fmla="*/ 1 w 108"/>
                  <a:gd name="T7" fmla="*/ 49 h 312"/>
                  <a:gd name="T8" fmla="*/ 49 w 108"/>
                  <a:gd name="T9" fmla="*/ 0 h 312"/>
                  <a:gd name="T10" fmla="*/ 55 w 108"/>
                  <a:gd name="T11" fmla="*/ 0 h 312"/>
                  <a:gd name="T12" fmla="*/ 108 w 108"/>
                  <a:gd name="T13" fmla="*/ 53 h 312"/>
                  <a:gd name="T14" fmla="*/ 89 w 108"/>
                  <a:gd name="T15" fmla="*/ 95 h 312"/>
                  <a:gd name="T16" fmla="*/ 64 w 108"/>
                  <a:gd name="T17" fmla="*/ 147 h 312"/>
                  <a:gd name="T18" fmla="*/ 64 w 108"/>
                  <a:gd name="T19" fmla="*/ 312 h 312"/>
                  <a:gd name="T20" fmla="*/ 45 w 108"/>
                  <a:gd name="T21" fmla="*/ 312 h 312"/>
                  <a:gd name="T22" fmla="*/ 55 w 108"/>
                  <a:gd name="T23" fmla="*/ 19 h 312"/>
                  <a:gd name="T24" fmla="*/ 20 w 108"/>
                  <a:gd name="T25" fmla="*/ 53 h 312"/>
                  <a:gd name="T26" fmla="*/ 55 w 108"/>
                  <a:gd name="T27" fmla="*/ 88 h 312"/>
                  <a:gd name="T28" fmla="*/ 89 w 108"/>
                  <a:gd name="T29" fmla="*/ 53 h 312"/>
                  <a:gd name="T30" fmla="*/ 55 w 108"/>
                  <a:gd name="T31" fmla="*/ 19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312">
                    <a:moveTo>
                      <a:pt x="45" y="312"/>
                    </a:moveTo>
                    <a:cubicBezTo>
                      <a:pt x="45" y="147"/>
                      <a:pt x="45" y="147"/>
                      <a:pt x="45" y="147"/>
                    </a:cubicBezTo>
                    <a:cubicBezTo>
                      <a:pt x="45" y="127"/>
                      <a:pt x="36" y="108"/>
                      <a:pt x="20" y="94"/>
                    </a:cubicBezTo>
                    <a:cubicBezTo>
                      <a:pt x="7" y="83"/>
                      <a:pt x="0" y="66"/>
                      <a:pt x="1" y="49"/>
                    </a:cubicBezTo>
                    <a:cubicBezTo>
                      <a:pt x="3" y="23"/>
                      <a:pt x="23" y="3"/>
                      <a:pt x="49" y="0"/>
                    </a:cubicBezTo>
                    <a:cubicBezTo>
                      <a:pt x="51" y="0"/>
                      <a:pt x="53" y="0"/>
                      <a:pt x="55" y="0"/>
                    </a:cubicBezTo>
                    <a:cubicBezTo>
                      <a:pt x="84" y="0"/>
                      <a:pt x="108" y="24"/>
                      <a:pt x="108" y="53"/>
                    </a:cubicBezTo>
                    <a:cubicBezTo>
                      <a:pt x="108" y="69"/>
                      <a:pt x="101" y="84"/>
                      <a:pt x="89" y="95"/>
                    </a:cubicBezTo>
                    <a:cubicBezTo>
                      <a:pt x="73" y="107"/>
                      <a:pt x="64" y="126"/>
                      <a:pt x="64" y="147"/>
                    </a:cubicBezTo>
                    <a:cubicBezTo>
                      <a:pt x="64" y="312"/>
                      <a:pt x="64" y="312"/>
                      <a:pt x="64" y="312"/>
                    </a:cubicBezTo>
                    <a:lnTo>
                      <a:pt x="45" y="312"/>
                    </a:lnTo>
                    <a:close/>
                    <a:moveTo>
                      <a:pt x="55" y="19"/>
                    </a:moveTo>
                    <a:cubicBezTo>
                      <a:pt x="36" y="19"/>
                      <a:pt x="20" y="34"/>
                      <a:pt x="20" y="53"/>
                    </a:cubicBezTo>
                    <a:cubicBezTo>
                      <a:pt x="20" y="72"/>
                      <a:pt x="36" y="88"/>
                      <a:pt x="55" y="88"/>
                    </a:cubicBezTo>
                    <a:cubicBezTo>
                      <a:pt x="74" y="88"/>
                      <a:pt x="89" y="72"/>
                      <a:pt x="89" y="53"/>
                    </a:cubicBezTo>
                    <a:cubicBezTo>
                      <a:pt x="89" y="34"/>
                      <a:pt x="74" y="19"/>
                      <a:pt x="55" y="19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72574" tIns="36287" rIns="72574" bIns="3628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2575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12" name="Freeform 14">
                <a:extLst>
                  <a:ext uri="{FF2B5EF4-FFF2-40B4-BE49-F238E27FC236}">
                    <a16:creationId xmlns:a16="http://schemas.microsoft.com/office/drawing/2014/main" id="{E52C5A1D-68F7-483C-B39D-57F7FA5BEC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7601" y="3683000"/>
                <a:ext cx="120650" cy="120650"/>
              </a:xfrm>
              <a:custGeom>
                <a:avLst/>
                <a:gdLst>
                  <a:gd name="T0" fmla="*/ 16 w 32"/>
                  <a:gd name="T1" fmla="*/ 32 h 32"/>
                  <a:gd name="T2" fmla="*/ 16 w 32"/>
                  <a:gd name="T3" fmla="*/ 32 h 32"/>
                  <a:gd name="T4" fmla="*/ 0 w 32"/>
                  <a:gd name="T5" fmla="*/ 16 h 32"/>
                  <a:gd name="T6" fmla="*/ 0 w 32"/>
                  <a:gd name="T7" fmla="*/ 16 h 32"/>
                  <a:gd name="T8" fmla="*/ 16 w 32"/>
                  <a:gd name="T9" fmla="*/ 0 h 32"/>
                  <a:gd name="T10" fmla="*/ 16 w 32"/>
                  <a:gd name="T11" fmla="*/ 0 h 32"/>
                  <a:gd name="T12" fmla="*/ 32 w 32"/>
                  <a:gd name="T13" fmla="*/ 16 h 32"/>
                  <a:gd name="T14" fmla="*/ 32 w 32"/>
                  <a:gd name="T15" fmla="*/ 16 h 32"/>
                  <a:gd name="T16" fmla="*/ 16 w 32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7" y="32"/>
                      <a:pt x="0" y="25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8"/>
                      <a:pt x="7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5" y="0"/>
                      <a:pt x="32" y="8"/>
                      <a:pt x="32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close/>
                  </a:path>
                </a:pathLst>
              </a:custGeom>
              <a:solidFill>
                <a:srgbClr val="2E9273"/>
              </a:solidFill>
              <a:ln>
                <a:noFill/>
              </a:ln>
            </p:spPr>
            <p:txBody>
              <a:bodyPr vert="horz" wrap="square" lIns="72574" tIns="36287" rIns="72574" bIns="3628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2575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13" name="Freeform 15">
                <a:extLst>
                  <a:ext uri="{FF2B5EF4-FFF2-40B4-BE49-F238E27FC236}">
                    <a16:creationId xmlns:a16="http://schemas.microsoft.com/office/drawing/2014/main" id="{CA8ACD25-CF6A-4039-AFC7-FE16DB28C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763" y="3713163"/>
                <a:ext cx="60325" cy="63500"/>
              </a:xfrm>
              <a:custGeom>
                <a:avLst/>
                <a:gdLst>
                  <a:gd name="T0" fmla="*/ 8 w 16"/>
                  <a:gd name="T1" fmla="*/ 17 h 17"/>
                  <a:gd name="T2" fmla="*/ 8 w 16"/>
                  <a:gd name="T3" fmla="*/ 17 h 17"/>
                  <a:gd name="T4" fmla="*/ 0 w 16"/>
                  <a:gd name="T5" fmla="*/ 8 h 17"/>
                  <a:gd name="T6" fmla="*/ 0 w 16"/>
                  <a:gd name="T7" fmla="*/ 8 h 17"/>
                  <a:gd name="T8" fmla="*/ 8 w 16"/>
                  <a:gd name="T9" fmla="*/ 0 h 17"/>
                  <a:gd name="T10" fmla="*/ 8 w 16"/>
                  <a:gd name="T11" fmla="*/ 0 h 17"/>
                  <a:gd name="T12" fmla="*/ 16 w 16"/>
                  <a:gd name="T13" fmla="*/ 8 h 17"/>
                  <a:gd name="T14" fmla="*/ 16 w 16"/>
                  <a:gd name="T15" fmla="*/ 8 h 17"/>
                  <a:gd name="T16" fmla="*/ 8 w 16"/>
                  <a:gd name="T1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7">
                    <a:moveTo>
                      <a:pt x="8" y="17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13"/>
                      <a:pt x="12" y="17"/>
                      <a:pt x="8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72574" tIns="36287" rIns="72574" bIns="3628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2575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14" name="Group 23">
              <a:extLst>
                <a:ext uri="{FF2B5EF4-FFF2-40B4-BE49-F238E27FC236}">
                  <a16:creationId xmlns:a16="http://schemas.microsoft.com/office/drawing/2014/main" id="{B7B5B5AD-9BB4-46D2-B825-BD8311B5C65F}"/>
                </a:ext>
              </a:extLst>
            </p:cNvPr>
            <p:cNvGrpSpPr/>
            <p:nvPr/>
          </p:nvGrpSpPr>
          <p:grpSpPr>
            <a:xfrm>
              <a:off x="6701139" y="2437536"/>
              <a:ext cx="938676" cy="1703476"/>
              <a:chOff x="1854201" y="2590800"/>
              <a:chExt cx="1182688" cy="2146301"/>
            </a:xfrm>
          </p:grpSpPr>
          <p:sp>
            <p:nvSpPr>
              <p:cNvPr id="115" name="Freeform 10">
                <a:extLst>
                  <a:ext uri="{FF2B5EF4-FFF2-40B4-BE49-F238E27FC236}">
                    <a16:creationId xmlns:a16="http://schemas.microsoft.com/office/drawing/2014/main" id="{CFB91A6E-4B64-433B-AEC6-43C847AC86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201" y="3660776"/>
                <a:ext cx="1182688" cy="1076325"/>
              </a:xfrm>
              <a:custGeom>
                <a:avLst/>
                <a:gdLst>
                  <a:gd name="T0" fmla="*/ 315 w 315"/>
                  <a:gd name="T1" fmla="*/ 230 h 286"/>
                  <a:gd name="T2" fmla="*/ 315 w 315"/>
                  <a:gd name="T3" fmla="*/ 0 h 286"/>
                  <a:gd name="T4" fmla="*/ 0 w 315"/>
                  <a:gd name="T5" fmla="*/ 0 h 286"/>
                  <a:gd name="T6" fmla="*/ 0 w 315"/>
                  <a:gd name="T7" fmla="*/ 230 h 286"/>
                  <a:gd name="T8" fmla="*/ 56 w 315"/>
                  <a:gd name="T9" fmla="*/ 286 h 286"/>
                  <a:gd name="T10" fmla="*/ 259 w 315"/>
                  <a:gd name="T11" fmla="*/ 286 h 286"/>
                  <a:gd name="T12" fmla="*/ 315 w 315"/>
                  <a:gd name="T13" fmla="*/ 23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286">
                    <a:moveTo>
                      <a:pt x="315" y="230"/>
                    </a:moveTo>
                    <a:cubicBezTo>
                      <a:pt x="315" y="0"/>
                      <a:pt x="315" y="0"/>
                      <a:pt x="3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0" y="261"/>
                      <a:pt x="25" y="286"/>
                      <a:pt x="56" y="286"/>
                    </a:cubicBezTo>
                    <a:cubicBezTo>
                      <a:pt x="259" y="286"/>
                      <a:pt x="259" y="286"/>
                      <a:pt x="259" y="286"/>
                    </a:cubicBezTo>
                    <a:cubicBezTo>
                      <a:pt x="290" y="286"/>
                      <a:pt x="315" y="261"/>
                      <a:pt x="315" y="230"/>
                    </a:cubicBezTo>
                    <a:close/>
                  </a:path>
                </a:pathLst>
              </a:custGeom>
              <a:solidFill>
                <a:srgbClr val="83AC3F"/>
              </a:solidFill>
              <a:ln>
                <a:noFill/>
              </a:ln>
            </p:spPr>
            <p:txBody>
              <a:bodyPr vert="horz" wrap="square" lIns="72574" tIns="36287" rIns="72574" bIns="3628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2575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16" name="Rectangle 11">
                <a:extLst>
                  <a:ext uri="{FF2B5EF4-FFF2-40B4-BE49-F238E27FC236}">
                    <a16:creationId xmlns:a16="http://schemas.microsoft.com/office/drawing/2014/main" id="{8AA70947-7025-44CE-97A4-E4A0CEAA7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4201" y="3660775"/>
                <a:ext cx="1182688" cy="176213"/>
              </a:xfrm>
              <a:prstGeom prst="rect">
                <a:avLst/>
              </a:prstGeom>
              <a:solidFill>
                <a:srgbClr val="83AC3F">
                  <a:lumMod val="60000"/>
                  <a:lumOff val="40000"/>
                </a:srgbClr>
              </a:solidFill>
              <a:ln>
                <a:noFill/>
              </a:ln>
            </p:spPr>
            <p:txBody>
              <a:bodyPr vert="horz" wrap="square" lIns="72574" tIns="36287" rIns="72574" bIns="3628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2575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17" name="Freeform 12">
                <a:extLst>
                  <a:ext uri="{FF2B5EF4-FFF2-40B4-BE49-F238E27FC236}">
                    <a16:creationId xmlns:a16="http://schemas.microsoft.com/office/drawing/2014/main" id="{E5DC845A-37EB-4C2A-BC82-66D712720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0613" y="2703513"/>
                <a:ext cx="173038" cy="173038"/>
              </a:xfrm>
              <a:custGeom>
                <a:avLst/>
                <a:gdLst>
                  <a:gd name="T0" fmla="*/ 23 w 46"/>
                  <a:gd name="T1" fmla="*/ 46 h 46"/>
                  <a:gd name="T2" fmla="*/ 23 w 46"/>
                  <a:gd name="T3" fmla="*/ 46 h 46"/>
                  <a:gd name="T4" fmla="*/ 0 w 46"/>
                  <a:gd name="T5" fmla="*/ 23 h 46"/>
                  <a:gd name="T6" fmla="*/ 0 w 46"/>
                  <a:gd name="T7" fmla="*/ 23 h 46"/>
                  <a:gd name="T8" fmla="*/ 23 w 46"/>
                  <a:gd name="T9" fmla="*/ 0 h 46"/>
                  <a:gd name="T10" fmla="*/ 23 w 46"/>
                  <a:gd name="T11" fmla="*/ 0 h 46"/>
                  <a:gd name="T12" fmla="*/ 46 w 46"/>
                  <a:gd name="T13" fmla="*/ 23 h 46"/>
                  <a:gd name="T14" fmla="*/ 46 w 46"/>
                  <a:gd name="T15" fmla="*/ 23 h 46"/>
                  <a:gd name="T16" fmla="*/ 23 w 46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6">
                    <a:moveTo>
                      <a:pt x="23" y="46"/>
                    </a:move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6"/>
                      <a:pt x="0" y="36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5" y="0"/>
                      <a:pt x="46" y="10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36"/>
                      <a:pt x="35" y="46"/>
                      <a:pt x="23" y="46"/>
                    </a:cubicBezTo>
                    <a:close/>
                  </a:path>
                </a:pathLst>
              </a:custGeom>
              <a:solidFill>
                <a:srgbClr val="83AC3F"/>
              </a:solidFill>
              <a:ln>
                <a:noFill/>
              </a:ln>
            </p:spPr>
            <p:txBody>
              <a:bodyPr vert="horz" wrap="square" lIns="72574" tIns="36287" rIns="72574" bIns="3628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2575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18" name="Freeform 13">
                <a:extLst>
                  <a:ext uri="{FF2B5EF4-FFF2-40B4-BE49-F238E27FC236}">
                    <a16:creationId xmlns:a16="http://schemas.microsoft.com/office/drawing/2014/main" id="{EB4DEE07-9CB6-496C-806E-9079624C06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41551" y="2590800"/>
                <a:ext cx="404813" cy="1174750"/>
              </a:xfrm>
              <a:custGeom>
                <a:avLst/>
                <a:gdLst>
                  <a:gd name="T0" fmla="*/ 45 w 108"/>
                  <a:gd name="T1" fmla="*/ 312 h 312"/>
                  <a:gd name="T2" fmla="*/ 45 w 108"/>
                  <a:gd name="T3" fmla="*/ 147 h 312"/>
                  <a:gd name="T4" fmla="*/ 20 w 108"/>
                  <a:gd name="T5" fmla="*/ 94 h 312"/>
                  <a:gd name="T6" fmla="*/ 1 w 108"/>
                  <a:gd name="T7" fmla="*/ 49 h 312"/>
                  <a:gd name="T8" fmla="*/ 49 w 108"/>
                  <a:gd name="T9" fmla="*/ 0 h 312"/>
                  <a:gd name="T10" fmla="*/ 55 w 108"/>
                  <a:gd name="T11" fmla="*/ 0 h 312"/>
                  <a:gd name="T12" fmla="*/ 108 w 108"/>
                  <a:gd name="T13" fmla="*/ 53 h 312"/>
                  <a:gd name="T14" fmla="*/ 89 w 108"/>
                  <a:gd name="T15" fmla="*/ 95 h 312"/>
                  <a:gd name="T16" fmla="*/ 64 w 108"/>
                  <a:gd name="T17" fmla="*/ 147 h 312"/>
                  <a:gd name="T18" fmla="*/ 64 w 108"/>
                  <a:gd name="T19" fmla="*/ 312 h 312"/>
                  <a:gd name="T20" fmla="*/ 45 w 108"/>
                  <a:gd name="T21" fmla="*/ 312 h 312"/>
                  <a:gd name="T22" fmla="*/ 55 w 108"/>
                  <a:gd name="T23" fmla="*/ 19 h 312"/>
                  <a:gd name="T24" fmla="*/ 20 w 108"/>
                  <a:gd name="T25" fmla="*/ 53 h 312"/>
                  <a:gd name="T26" fmla="*/ 55 w 108"/>
                  <a:gd name="T27" fmla="*/ 88 h 312"/>
                  <a:gd name="T28" fmla="*/ 89 w 108"/>
                  <a:gd name="T29" fmla="*/ 53 h 312"/>
                  <a:gd name="T30" fmla="*/ 55 w 108"/>
                  <a:gd name="T31" fmla="*/ 19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312">
                    <a:moveTo>
                      <a:pt x="45" y="312"/>
                    </a:moveTo>
                    <a:cubicBezTo>
                      <a:pt x="45" y="147"/>
                      <a:pt x="45" y="147"/>
                      <a:pt x="45" y="147"/>
                    </a:cubicBezTo>
                    <a:cubicBezTo>
                      <a:pt x="45" y="127"/>
                      <a:pt x="36" y="108"/>
                      <a:pt x="20" y="94"/>
                    </a:cubicBezTo>
                    <a:cubicBezTo>
                      <a:pt x="7" y="83"/>
                      <a:pt x="0" y="66"/>
                      <a:pt x="1" y="49"/>
                    </a:cubicBezTo>
                    <a:cubicBezTo>
                      <a:pt x="3" y="23"/>
                      <a:pt x="23" y="3"/>
                      <a:pt x="49" y="0"/>
                    </a:cubicBezTo>
                    <a:cubicBezTo>
                      <a:pt x="51" y="0"/>
                      <a:pt x="53" y="0"/>
                      <a:pt x="55" y="0"/>
                    </a:cubicBezTo>
                    <a:cubicBezTo>
                      <a:pt x="84" y="0"/>
                      <a:pt x="108" y="24"/>
                      <a:pt x="108" y="53"/>
                    </a:cubicBezTo>
                    <a:cubicBezTo>
                      <a:pt x="108" y="69"/>
                      <a:pt x="101" y="84"/>
                      <a:pt x="89" y="95"/>
                    </a:cubicBezTo>
                    <a:cubicBezTo>
                      <a:pt x="73" y="107"/>
                      <a:pt x="64" y="126"/>
                      <a:pt x="64" y="147"/>
                    </a:cubicBezTo>
                    <a:cubicBezTo>
                      <a:pt x="64" y="312"/>
                      <a:pt x="64" y="312"/>
                      <a:pt x="64" y="312"/>
                    </a:cubicBezTo>
                    <a:lnTo>
                      <a:pt x="45" y="312"/>
                    </a:lnTo>
                    <a:close/>
                    <a:moveTo>
                      <a:pt x="55" y="19"/>
                    </a:moveTo>
                    <a:cubicBezTo>
                      <a:pt x="36" y="19"/>
                      <a:pt x="20" y="34"/>
                      <a:pt x="20" y="53"/>
                    </a:cubicBezTo>
                    <a:cubicBezTo>
                      <a:pt x="20" y="72"/>
                      <a:pt x="36" y="88"/>
                      <a:pt x="55" y="88"/>
                    </a:cubicBezTo>
                    <a:cubicBezTo>
                      <a:pt x="74" y="88"/>
                      <a:pt x="89" y="72"/>
                      <a:pt x="89" y="53"/>
                    </a:cubicBezTo>
                    <a:cubicBezTo>
                      <a:pt x="89" y="34"/>
                      <a:pt x="74" y="19"/>
                      <a:pt x="55" y="19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72574" tIns="36287" rIns="72574" bIns="3628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2575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19" name="Freeform 14">
                <a:extLst>
                  <a:ext uri="{FF2B5EF4-FFF2-40B4-BE49-F238E27FC236}">
                    <a16:creationId xmlns:a16="http://schemas.microsoft.com/office/drawing/2014/main" id="{0631F5A4-7441-486D-9B2D-370F2811D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7601" y="3683000"/>
                <a:ext cx="120650" cy="120650"/>
              </a:xfrm>
              <a:custGeom>
                <a:avLst/>
                <a:gdLst>
                  <a:gd name="T0" fmla="*/ 16 w 32"/>
                  <a:gd name="T1" fmla="*/ 32 h 32"/>
                  <a:gd name="T2" fmla="*/ 16 w 32"/>
                  <a:gd name="T3" fmla="*/ 32 h 32"/>
                  <a:gd name="T4" fmla="*/ 0 w 32"/>
                  <a:gd name="T5" fmla="*/ 16 h 32"/>
                  <a:gd name="T6" fmla="*/ 0 w 32"/>
                  <a:gd name="T7" fmla="*/ 16 h 32"/>
                  <a:gd name="T8" fmla="*/ 16 w 32"/>
                  <a:gd name="T9" fmla="*/ 0 h 32"/>
                  <a:gd name="T10" fmla="*/ 16 w 32"/>
                  <a:gd name="T11" fmla="*/ 0 h 32"/>
                  <a:gd name="T12" fmla="*/ 32 w 32"/>
                  <a:gd name="T13" fmla="*/ 16 h 32"/>
                  <a:gd name="T14" fmla="*/ 32 w 32"/>
                  <a:gd name="T15" fmla="*/ 16 h 32"/>
                  <a:gd name="T16" fmla="*/ 16 w 32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7" y="32"/>
                      <a:pt x="0" y="25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8"/>
                      <a:pt x="7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5" y="0"/>
                      <a:pt x="32" y="8"/>
                      <a:pt x="32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close/>
                  </a:path>
                </a:pathLst>
              </a:custGeom>
              <a:solidFill>
                <a:srgbClr val="83AC3F"/>
              </a:solidFill>
              <a:ln>
                <a:noFill/>
              </a:ln>
            </p:spPr>
            <p:txBody>
              <a:bodyPr vert="horz" wrap="square" lIns="72574" tIns="36287" rIns="72574" bIns="3628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2575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20" name="Freeform 15">
                <a:extLst>
                  <a:ext uri="{FF2B5EF4-FFF2-40B4-BE49-F238E27FC236}">
                    <a16:creationId xmlns:a16="http://schemas.microsoft.com/office/drawing/2014/main" id="{8D62ECE1-A045-429E-A901-DC6F66A39C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763" y="3713163"/>
                <a:ext cx="60325" cy="63500"/>
              </a:xfrm>
              <a:custGeom>
                <a:avLst/>
                <a:gdLst>
                  <a:gd name="T0" fmla="*/ 8 w 16"/>
                  <a:gd name="T1" fmla="*/ 17 h 17"/>
                  <a:gd name="T2" fmla="*/ 8 w 16"/>
                  <a:gd name="T3" fmla="*/ 17 h 17"/>
                  <a:gd name="T4" fmla="*/ 0 w 16"/>
                  <a:gd name="T5" fmla="*/ 8 h 17"/>
                  <a:gd name="T6" fmla="*/ 0 w 16"/>
                  <a:gd name="T7" fmla="*/ 8 h 17"/>
                  <a:gd name="T8" fmla="*/ 8 w 16"/>
                  <a:gd name="T9" fmla="*/ 0 h 17"/>
                  <a:gd name="T10" fmla="*/ 8 w 16"/>
                  <a:gd name="T11" fmla="*/ 0 h 17"/>
                  <a:gd name="T12" fmla="*/ 16 w 16"/>
                  <a:gd name="T13" fmla="*/ 8 h 17"/>
                  <a:gd name="T14" fmla="*/ 16 w 16"/>
                  <a:gd name="T15" fmla="*/ 8 h 17"/>
                  <a:gd name="T16" fmla="*/ 8 w 16"/>
                  <a:gd name="T1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7">
                    <a:moveTo>
                      <a:pt x="8" y="17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13"/>
                      <a:pt x="12" y="17"/>
                      <a:pt x="8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72574" tIns="36287" rIns="72574" bIns="3628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2575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21" name="Group 30">
              <a:extLst>
                <a:ext uri="{FF2B5EF4-FFF2-40B4-BE49-F238E27FC236}">
                  <a16:creationId xmlns:a16="http://schemas.microsoft.com/office/drawing/2014/main" id="{096F8E52-101A-481D-8504-BE61D9897984}"/>
                </a:ext>
              </a:extLst>
            </p:cNvPr>
            <p:cNvGrpSpPr/>
            <p:nvPr/>
          </p:nvGrpSpPr>
          <p:grpSpPr>
            <a:xfrm>
              <a:off x="8649048" y="2437536"/>
              <a:ext cx="938676" cy="1703475"/>
              <a:chOff x="1854201" y="2590800"/>
              <a:chExt cx="1182688" cy="2146300"/>
            </a:xfrm>
          </p:grpSpPr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AFAF6FF8-EDDC-408A-9342-88BBB8CE5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201" y="3660775"/>
                <a:ext cx="1182688" cy="1076325"/>
              </a:xfrm>
              <a:custGeom>
                <a:avLst/>
                <a:gdLst>
                  <a:gd name="T0" fmla="*/ 315 w 315"/>
                  <a:gd name="T1" fmla="*/ 230 h 286"/>
                  <a:gd name="T2" fmla="*/ 315 w 315"/>
                  <a:gd name="T3" fmla="*/ 0 h 286"/>
                  <a:gd name="T4" fmla="*/ 0 w 315"/>
                  <a:gd name="T5" fmla="*/ 0 h 286"/>
                  <a:gd name="T6" fmla="*/ 0 w 315"/>
                  <a:gd name="T7" fmla="*/ 230 h 286"/>
                  <a:gd name="T8" fmla="*/ 56 w 315"/>
                  <a:gd name="T9" fmla="*/ 286 h 286"/>
                  <a:gd name="T10" fmla="*/ 259 w 315"/>
                  <a:gd name="T11" fmla="*/ 286 h 286"/>
                  <a:gd name="T12" fmla="*/ 315 w 315"/>
                  <a:gd name="T13" fmla="*/ 23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5" h="286">
                    <a:moveTo>
                      <a:pt x="315" y="230"/>
                    </a:moveTo>
                    <a:cubicBezTo>
                      <a:pt x="315" y="0"/>
                      <a:pt x="315" y="0"/>
                      <a:pt x="3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0" y="261"/>
                      <a:pt x="25" y="286"/>
                      <a:pt x="56" y="286"/>
                    </a:cubicBezTo>
                    <a:cubicBezTo>
                      <a:pt x="259" y="286"/>
                      <a:pt x="259" y="286"/>
                      <a:pt x="259" y="286"/>
                    </a:cubicBezTo>
                    <a:cubicBezTo>
                      <a:pt x="290" y="286"/>
                      <a:pt x="315" y="261"/>
                      <a:pt x="315" y="230"/>
                    </a:cubicBezTo>
                    <a:close/>
                  </a:path>
                </a:pathLst>
              </a:custGeom>
              <a:solidFill>
                <a:srgbClr val="EE852A"/>
              </a:solidFill>
              <a:ln>
                <a:noFill/>
              </a:ln>
            </p:spPr>
            <p:txBody>
              <a:bodyPr vert="horz" wrap="square" lIns="72574" tIns="36287" rIns="72574" bIns="3628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2575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23" name="Rectangle 11">
                <a:extLst>
                  <a:ext uri="{FF2B5EF4-FFF2-40B4-BE49-F238E27FC236}">
                    <a16:creationId xmlns:a16="http://schemas.microsoft.com/office/drawing/2014/main" id="{515BD668-32DD-49CB-AEE9-2F2FB1827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4201" y="3660775"/>
                <a:ext cx="1182688" cy="176213"/>
              </a:xfrm>
              <a:prstGeom prst="rect">
                <a:avLst/>
              </a:prstGeom>
              <a:solidFill>
                <a:srgbClr val="EE852A">
                  <a:lumMod val="60000"/>
                  <a:lumOff val="40000"/>
                </a:srgbClr>
              </a:solidFill>
              <a:ln>
                <a:noFill/>
              </a:ln>
            </p:spPr>
            <p:txBody>
              <a:bodyPr vert="horz" wrap="square" lIns="72574" tIns="36287" rIns="72574" bIns="3628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2575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E31E0FAE-C633-4632-A9FC-470196812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0613" y="2703513"/>
                <a:ext cx="173038" cy="173038"/>
              </a:xfrm>
              <a:custGeom>
                <a:avLst/>
                <a:gdLst>
                  <a:gd name="T0" fmla="*/ 23 w 46"/>
                  <a:gd name="T1" fmla="*/ 46 h 46"/>
                  <a:gd name="T2" fmla="*/ 23 w 46"/>
                  <a:gd name="T3" fmla="*/ 46 h 46"/>
                  <a:gd name="T4" fmla="*/ 0 w 46"/>
                  <a:gd name="T5" fmla="*/ 23 h 46"/>
                  <a:gd name="T6" fmla="*/ 0 w 46"/>
                  <a:gd name="T7" fmla="*/ 23 h 46"/>
                  <a:gd name="T8" fmla="*/ 23 w 46"/>
                  <a:gd name="T9" fmla="*/ 0 h 46"/>
                  <a:gd name="T10" fmla="*/ 23 w 46"/>
                  <a:gd name="T11" fmla="*/ 0 h 46"/>
                  <a:gd name="T12" fmla="*/ 46 w 46"/>
                  <a:gd name="T13" fmla="*/ 23 h 46"/>
                  <a:gd name="T14" fmla="*/ 46 w 46"/>
                  <a:gd name="T15" fmla="*/ 23 h 46"/>
                  <a:gd name="T16" fmla="*/ 23 w 46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6">
                    <a:moveTo>
                      <a:pt x="23" y="46"/>
                    </a:move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6"/>
                      <a:pt x="0" y="36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5" y="0"/>
                      <a:pt x="46" y="10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36"/>
                      <a:pt x="35" y="46"/>
                      <a:pt x="23" y="46"/>
                    </a:cubicBezTo>
                    <a:close/>
                  </a:path>
                </a:pathLst>
              </a:custGeom>
              <a:solidFill>
                <a:srgbClr val="EE852A"/>
              </a:solidFill>
              <a:ln>
                <a:noFill/>
              </a:ln>
            </p:spPr>
            <p:txBody>
              <a:bodyPr vert="horz" wrap="square" lIns="72574" tIns="36287" rIns="72574" bIns="3628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2575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00EE9A79-C8D4-4E96-A89F-51C08419EE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41551" y="2590800"/>
                <a:ext cx="404813" cy="1174750"/>
              </a:xfrm>
              <a:custGeom>
                <a:avLst/>
                <a:gdLst>
                  <a:gd name="T0" fmla="*/ 45 w 108"/>
                  <a:gd name="T1" fmla="*/ 312 h 312"/>
                  <a:gd name="T2" fmla="*/ 45 w 108"/>
                  <a:gd name="T3" fmla="*/ 147 h 312"/>
                  <a:gd name="T4" fmla="*/ 20 w 108"/>
                  <a:gd name="T5" fmla="*/ 94 h 312"/>
                  <a:gd name="T6" fmla="*/ 1 w 108"/>
                  <a:gd name="T7" fmla="*/ 49 h 312"/>
                  <a:gd name="T8" fmla="*/ 49 w 108"/>
                  <a:gd name="T9" fmla="*/ 0 h 312"/>
                  <a:gd name="T10" fmla="*/ 55 w 108"/>
                  <a:gd name="T11" fmla="*/ 0 h 312"/>
                  <a:gd name="T12" fmla="*/ 108 w 108"/>
                  <a:gd name="T13" fmla="*/ 53 h 312"/>
                  <a:gd name="T14" fmla="*/ 89 w 108"/>
                  <a:gd name="T15" fmla="*/ 95 h 312"/>
                  <a:gd name="T16" fmla="*/ 64 w 108"/>
                  <a:gd name="T17" fmla="*/ 147 h 312"/>
                  <a:gd name="T18" fmla="*/ 64 w 108"/>
                  <a:gd name="T19" fmla="*/ 312 h 312"/>
                  <a:gd name="T20" fmla="*/ 45 w 108"/>
                  <a:gd name="T21" fmla="*/ 312 h 312"/>
                  <a:gd name="T22" fmla="*/ 55 w 108"/>
                  <a:gd name="T23" fmla="*/ 19 h 312"/>
                  <a:gd name="T24" fmla="*/ 20 w 108"/>
                  <a:gd name="T25" fmla="*/ 53 h 312"/>
                  <a:gd name="T26" fmla="*/ 55 w 108"/>
                  <a:gd name="T27" fmla="*/ 88 h 312"/>
                  <a:gd name="T28" fmla="*/ 89 w 108"/>
                  <a:gd name="T29" fmla="*/ 53 h 312"/>
                  <a:gd name="T30" fmla="*/ 55 w 108"/>
                  <a:gd name="T31" fmla="*/ 19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312">
                    <a:moveTo>
                      <a:pt x="45" y="312"/>
                    </a:moveTo>
                    <a:cubicBezTo>
                      <a:pt x="45" y="147"/>
                      <a:pt x="45" y="147"/>
                      <a:pt x="45" y="147"/>
                    </a:cubicBezTo>
                    <a:cubicBezTo>
                      <a:pt x="45" y="127"/>
                      <a:pt x="36" y="108"/>
                      <a:pt x="20" y="94"/>
                    </a:cubicBezTo>
                    <a:cubicBezTo>
                      <a:pt x="7" y="83"/>
                      <a:pt x="0" y="66"/>
                      <a:pt x="1" y="49"/>
                    </a:cubicBezTo>
                    <a:cubicBezTo>
                      <a:pt x="3" y="23"/>
                      <a:pt x="23" y="3"/>
                      <a:pt x="49" y="0"/>
                    </a:cubicBezTo>
                    <a:cubicBezTo>
                      <a:pt x="51" y="0"/>
                      <a:pt x="53" y="0"/>
                      <a:pt x="55" y="0"/>
                    </a:cubicBezTo>
                    <a:cubicBezTo>
                      <a:pt x="84" y="0"/>
                      <a:pt x="108" y="24"/>
                      <a:pt x="108" y="53"/>
                    </a:cubicBezTo>
                    <a:cubicBezTo>
                      <a:pt x="108" y="69"/>
                      <a:pt x="101" y="84"/>
                      <a:pt x="89" y="95"/>
                    </a:cubicBezTo>
                    <a:cubicBezTo>
                      <a:pt x="73" y="107"/>
                      <a:pt x="64" y="126"/>
                      <a:pt x="64" y="147"/>
                    </a:cubicBezTo>
                    <a:cubicBezTo>
                      <a:pt x="64" y="312"/>
                      <a:pt x="64" y="312"/>
                      <a:pt x="64" y="312"/>
                    </a:cubicBezTo>
                    <a:lnTo>
                      <a:pt x="45" y="312"/>
                    </a:lnTo>
                    <a:close/>
                    <a:moveTo>
                      <a:pt x="55" y="19"/>
                    </a:moveTo>
                    <a:cubicBezTo>
                      <a:pt x="36" y="19"/>
                      <a:pt x="20" y="34"/>
                      <a:pt x="20" y="53"/>
                    </a:cubicBezTo>
                    <a:cubicBezTo>
                      <a:pt x="20" y="72"/>
                      <a:pt x="36" y="88"/>
                      <a:pt x="55" y="88"/>
                    </a:cubicBezTo>
                    <a:cubicBezTo>
                      <a:pt x="74" y="88"/>
                      <a:pt x="89" y="72"/>
                      <a:pt x="89" y="53"/>
                    </a:cubicBezTo>
                    <a:cubicBezTo>
                      <a:pt x="89" y="34"/>
                      <a:pt x="74" y="19"/>
                      <a:pt x="55" y="19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72574" tIns="36287" rIns="72574" bIns="3628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2575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6AE8D5F8-6406-48D2-AB2C-ADDE1A55B2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7601" y="3683000"/>
                <a:ext cx="120650" cy="120650"/>
              </a:xfrm>
              <a:custGeom>
                <a:avLst/>
                <a:gdLst>
                  <a:gd name="T0" fmla="*/ 16 w 32"/>
                  <a:gd name="T1" fmla="*/ 32 h 32"/>
                  <a:gd name="T2" fmla="*/ 16 w 32"/>
                  <a:gd name="T3" fmla="*/ 32 h 32"/>
                  <a:gd name="T4" fmla="*/ 0 w 32"/>
                  <a:gd name="T5" fmla="*/ 16 h 32"/>
                  <a:gd name="T6" fmla="*/ 0 w 32"/>
                  <a:gd name="T7" fmla="*/ 16 h 32"/>
                  <a:gd name="T8" fmla="*/ 16 w 32"/>
                  <a:gd name="T9" fmla="*/ 0 h 32"/>
                  <a:gd name="T10" fmla="*/ 16 w 32"/>
                  <a:gd name="T11" fmla="*/ 0 h 32"/>
                  <a:gd name="T12" fmla="*/ 32 w 32"/>
                  <a:gd name="T13" fmla="*/ 16 h 32"/>
                  <a:gd name="T14" fmla="*/ 32 w 32"/>
                  <a:gd name="T15" fmla="*/ 16 h 32"/>
                  <a:gd name="T16" fmla="*/ 16 w 32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7" y="32"/>
                      <a:pt x="0" y="25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8"/>
                      <a:pt x="7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5" y="0"/>
                      <a:pt x="32" y="8"/>
                      <a:pt x="32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close/>
                  </a:path>
                </a:pathLst>
              </a:custGeom>
              <a:solidFill>
                <a:srgbClr val="EE852A"/>
              </a:solidFill>
              <a:ln>
                <a:noFill/>
              </a:ln>
            </p:spPr>
            <p:txBody>
              <a:bodyPr vert="horz" wrap="square" lIns="72574" tIns="36287" rIns="72574" bIns="3628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2575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20EC8ADB-2575-4FDC-8BA1-1CC8A7EEF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763" y="3713163"/>
                <a:ext cx="60325" cy="63500"/>
              </a:xfrm>
              <a:custGeom>
                <a:avLst/>
                <a:gdLst>
                  <a:gd name="T0" fmla="*/ 8 w 16"/>
                  <a:gd name="T1" fmla="*/ 17 h 17"/>
                  <a:gd name="T2" fmla="*/ 8 w 16"/>
                  <a:gd name="T3" fmla="*/ 17 h 17"/>
                  <a:gd name="T4" fmla="*/ 0 w 16"/>
                  <a:gd name="T5" fmla="*/ 8 h 17"/>
                  <a:gd name="T6" fmla="*/ 0 w 16"/>
                  <a:gd name="T7" fmla="*/ 8 h 17"/>
                  <a:gd name="T8" fmla="*/ 8 w 16"/>
                  <a:gd name="T9" fmla="*/ 0 h 17"/>
                  <a:gd name="T10" fmla="*/ 8 w 16"/>
                  <a:gd name="T11" fmla="*/ 0 h 17"/>
                  <a:gd name="T12" fmla="*/ 16 w 16"/>
                  <a:gd name="T13" fmla="*/ 8 h 17"/>
                  <a:gd name="T14" fmla="*/ 16 w 16"/>
                  <a:gd name="T15" fmla="*/ 8 h 17"/>
                  <a:gd name="T16" fmla="*/ 8 w 16"/>
                  <a:gd name="T1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7">
                    <a:moveTo>
                      <a:pt x="8" y="17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13"/>
                      <a:pt x="12" y="17"/>
                      <a:pt x="8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72574" tIns="36287" rIns="72574" bIns="3628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2575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128" name="Inhaltsplatzhalter 4">
              <a:extLst>
                <a:ext uri="{FF2B5EF4-FFF2-40B4-BE49-F238E27FC236}">
                  <a16:creationId xmlns:a16="http://schemas.microsoft.com/office/drawing/2014/main" id="{6F6D3022-4301-4532-A041-D9618E985AD0}"/>
                </a:ext>
              </a:extLst>
            </p:cNvPr>
            <p:cNvSpPr txBox="1">
              <a:spLocks/>
            </p:cNvSpPr>
            <p:nvPr/>
          </p:nvSpPr>
          <p:spPr>
            <a:xfrm>
              <a:off x="2503562" y="4296869"/>
              <a:ext cx="1673230" cy="27699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25543" fontAlgn="base">
                <a:lnSpc>
                  <a:spcPct val="100000"/>
                </a:lnSpc>
                <a:spcAft>
                  <a:spcPts val="952"/>
                </a:spcAft>
                <a:buFont typeface="Wingdings" panose="05000000000000000000" pitchFamily="2" charset="2"/>
                <a:buNone/>
              </a:pPr>
              <a:r>
                <a:rPr lang="en-US" sz="1800" b="1" dirty="0">
                  <a:solidFill>
                    <a:srgbClr val="226BAB"/>
                  </a:solidFill>
                  <a:latin typeface="Calibri"/>
                </a:rPr>
                <a:t>Scope</a:t>
              </a:r>
              <a:endParaRPr lang="en-US" sz="1050" dirty="0">
                <a:solidFill>
                  <a:srgbClr val="FFFFFF">
                    <a:lumMod val="50000"/>
                  </a:srgbClr>
                </a:solidFill>
                <a:latin typeface="Calibri"/>
              </a:endParaRPr>
            </a:p>
          </p:txBody>
        </p:sp>
        <p:sp>
          <p:nvSpPr>
            <p:cNvPr id="129" name="Inhaltsplatzhalter 4">
              <a:extLst>
                <a:ext uri="{FF2B5EF4-FFF2-40B4-BE49-F238E27FC236}">
                  <a16:creationId xmlns:a16="http://schemas.microsoft.com/office/drawing/2014/main" id="{F54F7AEA-09B9-4A90-B84C-335D5A41B9A8}"/>
                </a:ext>
              </a:extLst>
            </p:cNvPr>
            <p:cNvSpPr txBox="1">
              <a:spLocks/>
            </p:cNvSpPr>
            <p:nvPr/>
          </p:nvSpPr>
          <p:spPr>
            <a:xfrm>
              <a:off x="6354861" y="4296869"/>
              <a:ext cx="1673230" cy="27699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25543" fontAlgn="base">
                <a:lnSpc>
                  <a:spcPct val="100000"/>
                </a:lnSpc>
                <a:spcAft>
                  <a:spcPts val="952"/>
                </a:spcAft>
                <a:buFont typeface="Wingdings" panose="05000000000000000000" pitchFamily="2" charset="2"/>
                <a:buNone/>
              </a:pPr>
              <a:r>
                <a:rPr lang="en-US" sz="1800" b="1" dirty="0">
                  <a:solidFill>
                    <a:srgbClr val="83AC3F"/>
                  </a:solidFill>
                  <a:latin typeface="Calibri"/>
                </a:rPr>
                <a:t>Purchasing</a:t>
              </a:r>
              <a:endParaRPr lang="en-US" sz="1050" dirty="0">
                <a:solidFill>
                  <a:srgbClr val="FFFFFF">
                    <a:lumMod val="50000"/>
                  </a:srgbClr>
                </a:solidFill>
                <a:latin typeface="Calibri"/>
              </a:endParaRPr>
            </a:p>
          </p:txBody>
        </p:sp>
        <p:sp>
          <p:nvSpPr>
            <p:cNvPr id="130" name="Inhaltsplatzhalter 4">
              <a:extLst>
                <a:ext uri="{FF2B5EF4-FFF2-40B4-BE49-F238E27FC236}">
                  <a16:creationId xmlns:a16="http://schemas.microsoft.com/office/drawing/2014/main" id="{C7F38846-EA37-4689-B500-B9FF30BFD92C}"/>
                </a:ext>
              </a:extLst>
            </p:cNvPr>
            <p:cNvSpPr txBox="1">
              <a:spLocks/>
            </p:cNvSpPr>
            <p:nvPr/>
          </p:nvSpPr>
          <p:spPr>
            <a:xfrm>
              <a:off x="4429212" y="4296869"/>
              <a:ext cx="1673230" cy="27699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25543" fontAlgn="base">
                <a:lnSpc>
                  <a:spcPct val="100000"/>
                </a:lnSpc>
                <a:spcAft>
                  <a:spcPts val="952"/>
                </a:spcAft>
                <a:buFont typeface="Wingdings" panose="05000000000000000000" pitchFamily="2" charset="2"/>
                <a:buNone/>
              </a:pPr>
              <a:r>
                <a:rPr lang="en-US" sz="1800" b="1" dirty="0">
                  <a:solidFill>
                    <a:srgbClr val="2E9273"/>
                  </a:solidFill>
                  <a:latin typeface="Calibri"/>
                </a:rPr>
                <a:t>Part Numbers</a:t>
              </a:r>
              <a:endParaRPr lang="en-US" sz="1050" dirty="0">
                <a:solidFill>
                  <a:srgbClr val="FFFFFF">
                    <a:lumMod val="50000"/>
                  </a:srgbClr>
                </a:solidFill>
                <a:latin typeface="Calibri"/>
              </a:endParaRPr>
            </a:p>
          </p:txBody>
        </p:sp>
        <p:sp>
          <p:nvSpPr>
            <p:cNvPr id="131" name="Inhaltsplatzhalter 4">
              <a:extLst>
                <a:ext uri="{FF2B5EF4-FFF2-40B4-BE49-F238E27FC236}">
                  <a16:creationId xmlns:a16="http://schemas.microsoft.com/office/drawing/2014/main" id="{AE37F20A-2261-4D8A-A2DB-FFC66CD8B563}"/>
                </a:ext>
              </a:extLst>
            </p:cNvPr>
            <p:cNvSpPr txBox="1">
              <a:spLocks/>
            </p:cNvSpPr>
            <p:nvPr/>
          </p:nvSpPr>
          <p:spPr>
            <a:xfrm>
              <a:off x="8280511" y="4296869"/>
              <a:ext cx="1673230" cy="27699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25543" fontAlgn="base">
                <a:lnSpc>
                  <a:spcPct val="100000"/>
                </a:lnSpc>
                <a:spcAft>
                  <a:spcPts val="952"/>
                </a:spcAft>
                <a:buFont typeface="Wingdings" panose="05000000000000000000" pitchFamily="2" charset="2"/>
                <a:buNone/>
              </a:pPr>
              <a:r>
                <a:rPr lang="en-US" sz="1800" b="1" dirty="0">
                  <a:solidFill>
                    <a:srgbClr val="EE852A"/>
                  </a:solidFill>
                  <a:latin typeface="Calibri"/>
                </a:rPr>
                <a:t>Planners</a:t>
              </a:r>
              <a:endParaRPr lang="en-US" sz="1050" dirty="0">
                <a:solidFill>
                  <a:srgbClr val="FFFFFF">
                    <a:lumMod val="50000"/>
                  </a:srgbClr>
                </a:solidFill>
                <a:latin typeface="Calibri"/>
              </a:endParaRPr>
            </a:p>
          </p:txBody>
        </p:sp>
        <p:sp>
          <p:nvSpPr>
            <p:cNvPr id="147" name="Inhaltsplatzhalter 4">
              <a:extLst>
                <a:ext uri="{FF2B5EF4-FFF2-40B4-BE49-F238E27FC236}">
                  <a16:creationId xmlns:a16="http://schemas.microsoft.com/office/drawing/2014/main" id="{6730B77D-803E-4C4D-BD4C-3FD2FB258396}"/>
                </a:ext>
              </a:extLst>
            </p:cNvPr>
            <p:cNvSpPr txBox="1">
              <a:spLocks/>
            </p:cNvSpPr>
            <p:nvPr/>
          </p:nvSpPr>
          <p:spPr>
            <a:xfrm>
              <a:off x="2988878" y="1885290"/>
              <a:ext cx="702599" cy="43967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25543" fontAlgn="base">
                <a:lnSpc>
                  <a:spcPct val="100000"/>
                </a:lnSpc>
                <a:spcAft>
                  <a:spcPts val="952"/>
                </a:spcAft>
                <a:buFont typeface="Wingdings" panose="05000000000000000000" pitchFamily="2" charset="2"/>
                <a:buNone/>
              </a:pPr>
              <a:r>
                <a:rPr lang="en-US" sz="2857" b="1" dirty="0">
                  <a:solidFill>
                    <a:srgbClr val="226BAB"/>
                  </a:solidFill>
                  <a:latin typeface="Calibri"/>
                </a:rPr>
                <a:t>01</a:t>
              </a:r>
              <a:endParaRPr lang="en-US" sz="2222" dirty="0">
                <a:solidFill>
                  <a:srgbClr val="226BAB"/>
                </a:solidFill>
                <a:latin typeface="Calibri"/>
              </a:endParaRPr>
            </a:p>
          </p:txBody>
        </p:sp>
        <p:sp>
          <p:nvSpPr>
            <p:cNvPr id="148" name="Inhaltsplatzhalter 4">
              <a:extLst>
                <a:ext uri="{FF2B5EF4-FFF2-40B4-BE49-F238E27FC236}">
                  <a16:creationId xmlns:a16="http://schemas.microsoft.com/office/drawing/2014/main" id="{5A4B8609-8D64-4D33-A834-B30849766500}"/>
                </a:ext>
              </a:extLst>
            </p:cNvPr>
            <p:cNvSpPr txBox="1">
              <a:spLocks/>
            </p:cNvSpPr>
            <p:nvPr/>
          </p:nvSpPr>
          <p:spPr>
            <a:xfrm>
              <a:off x="4912847" y="1885290"/>
              <a:ext cx="702599" cy="43967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25543" fontAlgn="base">
                <a:lnSpc>
                  <a:spcPct val="100000"/>
                </a:lnSpc>
                <a:spcAft>
                  <a:spcPts val="952"/>
                </a:spcAft>
                <a:buFont typeface="Wingdings" panose="05000000000000000000" pitchFamily="2" charset="2"/>
                <a:buNone/>
              </a:pPr>
              <a:r>
                <a:rPr lang="en-US" sz="2857" b="1" dirty="0">
                  <a:solidFill>
                    <a:srgbClr val="2E9273"/>
                  </a:solidFill>
                  <a:latin typeface="Calibri"/>
                </a:rPr>
                <a:t>02</a:t>
              </a:r>
              <a:endParaRPr lang="en-US" sz="2222" dirty="0">
                <a:solidFill>
                  <a:srgbClr val="2E9273"/>
                </a:solidFill>
                <a:latin typeface="Calibri"/>
              </a:endParaRPr>
            </a:p>
          </p:txBody>
        </p:sp>
        <p:sp>
          <p:nvSpPr>
            <p:cNvPr id="149" name="Inhaltsplatzhalter 4">
              <a:extLst>
                <a:ext uri="{FF2B5EF4-FFF2-40B4-BE49-F238E27FC236}">
                  <a16:creationId xmlns:a16="http://schemas.microsoft.com/office/drawing/2014/main" id="{15B99235-C15C-4BC3-A743-9D0BB090431B}"/>
                </a:ext>
              </a:extLst>
            </p:cNvPr>
            <p:cNvSpPr txBox="1">
              <a:spLocks/>
            </p:cNvSpPr>
            <p:nvPr/>
          </p:nvSpPr>
          <p:spPr>
            <a:xfrm>
              <a:off x="6790729" y="1885290"/>
              <a:ext cx="702599" cy="43967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25543" fontAlgn="base">
                <a:lnSpc>
                  <a:spcPct val="100000"/>
                </a:lnSpc>
                <a:spcAft>
                  <a:spcPts val="952"/>
                </a:spcAft>
                <a:buFont typeface="Wingdings" panose="05000000000000000000" pitchFamily="2" charset="2"/>
                <a:buNone/>
              </a:pPr>
              <a:r>
                <a:rPr lang="en-US" sz="2857" b="1" dirty="0">
                  <a:solidFill>
                    <a:srgbClr val="83AC3F"/>
                  </a:solidFill>
                  <a:latin typeface="Calibri"/>
                </a:rPr>
                <a:t>03</a:t>
              </a:r>
              <a:endParaRPr lang="en-US" sz="2222" dirty="0">
                <a:solidFill>
                  <a:srgbClr val="83AC3F"/>
                </a:solidFill>
                <a:latin typeface="Calibri"/>
              </a:endParaRPr>
            </a:p>
          </p:txBody>
        </p:sp>
        <p:sp>
          <p:nvSpPr>
            <p:cNvPr id="150" name="Inhaltsplatzhalter 4">
              <a:extLst>
                <a:ext uri="{FF2B5EF4-FFF2-40B4-BE49-F238E27FC236}">
                  <a16:creationId xmlns:a16="http://schemas.microsoft.com/office/drawing/2014/main" id="{44FC45DA-649C-45A8-8694-DF817CF093A3}"/>
                </a:ext>
              </a:extLst>
            </p:cNvPr>
            <p:cNvSpPr txBox="1">
              <a:spLocks/>
            </p:cNvSpPr>
            <p:nvPr/>
          </p:nvSpPr>
          <p:spPr>
            <a:xfrm>
              <a:off x="8770867" y="1885290"/>
              <a:ext cx="702599" cy="43967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725543" fontAlgn="base">
                <a:lnSpc>
                  <a:spcPct val="100000"/>
                </a:lnSpc>
                <a:spcAft>
                  <a:spcPts val="952"/>
                </a:spcAft>
                <a:buFont typeface="Wingdings" panose="05000000000000000000" pitchFamily="2" charset="2"/>
                <a:buNone/>
              </a:pPr>
              <a:r>
                <a:rPr lang="en-US" sz="2857" b="1" dirty="0">
                  <a:solidFill>
                    <a:srgbClr val="EE852A"/>
                  </a:solidFill>
                  <a:latin typeface="Calibri"/>
                </a:rPr>
                <a:t>04</a:t>
              </a:r>
              <a:endParaRPr lang="en-US" sz="2222" dirty="0">
                <a:solidFill>
                  <a:srgbClr val="EE852A"/>
                </a:solidFill>
                <a:latin typeface="Calibri"/>
              </a:endParaRPr>
            </a:p>
          </p:txBody>
        </p:sp>
        <p:pic>
          <p:nvPicPr>
            <p:cNvPr id="3" name="Graphic 2" descr="Dollar">
              <a:extLst>
                <a:ext uri="{FF2B5EF4-FFF2-40B4-BE49-F238E27FC236}">
                  <a16:creationId xmlns:a16="http://schemas.microsoft.com/office/drawing/2014/main" id="{5A542D22-8AB0-425A-9BE9-D6785CF7B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13669" y="3492217"/>
              <a:ext cx="565274" cy="565274"/>
            </a:xfrm>
            <a:prstGeom prst="rect">
              <a:avLst/>
            </a:prstGeom>
          </p:spPr>
        </p:pic>
        <p:pic>
          <p:nvPicPr>
            <p:cNvPr id="152" name="Graphic 151" descr="Employee badge">
              <a:extLst>
                <a:ext uri="{FF2B5EF4-FFF2-40B4-BE49-F238E27FC236}">
                  <a16:creationId xmlns:a16="http://schemas.microsoft.com/office/drawing/2014/main" id="{BAF7C137-781B-426C-B5A4-1C7C98116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28425" y="3352271"/>
              <a:ext cx="777401" cy="777401"/>
            </a:xfrm>
            <a:prstGeom prst="rect">
              <a:avLst/>
            </a:prstGeom>
          </p:spPr>
        </p:pic>
        <p:pic>
          <p:nvPicPr>
            <p:cNvPr id="154" name="Graphic 153" descr="Customer review">
              <a:extLst>
                <a:ext uri="{FF2B5EF4-FFF2-40B4-BE49-F238E27FC236}">
                  <a16:creationId xmlns:a16="http://schemas.microsoft.com/office/drawing/2014/main" id="{94A821F2-B2CF-49E2-B4EF-80A3C6A6B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19224" y="3462855"/>
              <a:ext cx="641905" cy="641905"/>
            </a:xfrm>
            <a:prstGeom prst="rect">
              <a:avLst/>
            </a:prstGeom>
          </p:spPr>
        </p:pic>
        <p:pic>
          <p:nvPicPr>
            <p:cNvPr id="156" name="Graphic 155" descr="List">
              <a:extLst>
                <a:ext uri="{FF2B5EF4-FFF2-40B4-BE49-F238E27FC236}">
                  <a16:creationId xmlns:a16="http://schemas.microsoft.com/office/drawing/2014/main" id="{F4A22391-DB31-474E-B2A7-73A78467E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33957" y="3475749"/>
              <a:ext cx="644001" cy="644001"/>
            </a:xfrm>
            <a:prstGeom prst="rect">
              <a:avLst/>
            </a:prstGeom>
          </p:spPr>
        </p:pic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8B951331-F781-4C2E-8537-E4A5AE8C880D}"/>
              </a:ext>
            </a:extLst>
          </p:cNvPr>
          <p:cNvSpPr txBox="1"/>
          <p:nvPr/>
        </p:nvSpPr>
        <p:spPr>
          <a:xfrm>
            <a:off x="1978286" y="4728406"/>
            <a:ext cx="2112291" cy="565726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Expanded to 6 commodities</a:t>
            </a:r>
            <a:endParaRPr lang="en-GB" sz="1600" dirty="0" err="1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A34983D0-183D-43D7-9EB9-97F704ED377F}"/>
              </a:ext>
            </a:extLst>
          </p:cNvPr>
          <p:cNvSpPr txBox="1"/>
          <p:nvPr/>
        </p:nvSpPr>
        <p:spPr>
          <a:xfrm>
            <a:off x="4034371" y="4662207"/>
            <a:ext cx="2040100" cy="869483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Increased number of part numbers, especially for Metal / NB KB</a:t>
            </a:r>
            <a:endParaRPr lang="en-GB" sz="1600" dirty="0" err="1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A91F95A-7B60-4CBC-A8D9-8124A4FE9ACF}"/>
              </a:ext>
            </a:extLst>
          </p:cNvPr>
          <p:cNvSpPr txBox="1"/>
          <p:nvPr/>
        </p:nvSpPr>
        <p:spPr>
          <a:xfrm>
            <a:off x="7887350" y="4523959"/>
            <a:ext cx="2040100" cy="869483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Additional planners hired</a:t>
            </a:r>
            <a:endParaRPr lang="en-GB" sz="1600" dirty="0" err="1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C0DED77-94EF-4FDF-9680-DA4A3AEF5330}"/>
              </a:ext>
            </a:extLst>
          </p:cNvPr>
          <p:cNvSpPr txBox="1"/>
          <p:nvPr/>
        </p:nvSpPr>
        <p:spPr>
          <a:xfrm>
            <a:off x="5990471" y="4544925"/>
            <a:ext cx="2040100" cy="869483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Higher purchasing amount</a:t>
            </a:r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421573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498303" y="2069625"/>
            <a:ext cx="1632917" cy="565726"/>
          </a:xfrm>
          <a:custGeom>
            <a:avLst/>
            <a:gdLst>
              <a:gd name="T0" fmla="*/ 542 w 548"/>
              <a:gd name="T1" fmla="*/ 171 h 189"/>
              <a:gd name="T2" fmla="*/ 548 w 548"/>
              <a:gd name="T3" fmla="*/ 149 h 189"/>
              <a:gd name="T4" fmla="*/ 449 w 548"/>
              <a:gd name="T5" fmla="*/ 83 h 189"/>
              <a:gd name="T6" fmla="*/ 273 w 548"/>
              <a:gd name="T7" fmla="*/ 0 h 189"/>
              <a:gd name="T8" fmla="*/ 98 w 548"/>
              <a:gd name="T9" fmla="*/ 83 h 189"/>
              <a:gd name="T10" fmla="*/ 0 w 548"/>
              <a:gd name="T11" fmla="*/ 148 h 189"/>
              <a:gd name="T12" fmla="*/ 7 w 548"/>
              <a:gd name="T13" fmla="*/ 176 h 189"/>
              <a:gd name="T14" fmla="*/ 6 w 548"/>
              <a:gd name="T15" fmla="*/ 188 h 189"/>
              <a:gd name="T16" fmla="*/ 125 w 548"/>
              <a:gd name="T17" fmla="*/ 112 h 189"/>
              <a:gd name="T18" fmla="*/ 273 w 548"/>
              <a:gd name="T19" fmla="*/ 40 h 189"/>
              <a:gd name="T20" fmla="*/ 421 w 548"/>
              <a:gd name="T21" fmla="*/ 112 h 189"/>
              <a:gd name="T22" fmla="*/ 543 w 548"/>
              <a:gd name="T23" fmla="*/ 189 h 189"/>
              <a:gd name="T24" fmla="*/ 542 w 548"/>
              <a:gd name="T25" fmla="*/ 171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48" h="189">
                <a:moveTo>
                  <a:pt x="542" y="171"/>
                </a:moveTo>
                <a:cubicBezTo>
                  <a:pt x="542" y="163"/>
                  <a:pt x="545" y="156"/>
                  <a:pt x="548" y="149"/>
                </a:cubicBezTo>
                <a:cubicBezTo>
                  <a:pt x="506" y="138"/>
                  <a:pt x="479" y="112"/>
                  <a:pt x="449" y="83"/>
                </a:cubicBezTo>
                <a:cubicBezTo>
                  <a:pt x="408" y="44"/>
                  <a:pt x="362" y="0"/>
                  <a:pt x="273" y="0"/>
                </a:cubicBezTo>
                <a:cubicBezTo>
                  <a:pt x="184" y="0"/>
                  <a:pt x="138" y="44"/>
                  <a:pt x="98" y="83"/>
                </a:cubicBezTo>
                <a:cubicBezTo>
                  <a:pt x="68" y="111"/>
                  <a:pt x="41" y="137"/>
                  <a:pt x="0" y="148"/>
                </a:cubicBezTo>
                <a:cubicBezTo>
                  <a:pt x="5" y="157"/>
                  <a:pt x="7" y="166"/>
                  <a:pt x="7" y="176"/>
                </a:cubicBezTo>
                <a:cubicBezTo>
                  <a:pt x="7" y="180"/>
                  <a:pt x="7" y="184"/>
                  <a:pt x="6" y="188"/>
                </a:cubicBezTo>
                <a:cubicBezTo>
                  <a:pt x="60" y="174"/>
                  <a:pt x="94" y="142"/>
                  <a:pt x="125" y="112"/>
                </a:cubicBezTo>
                <a:cubicBezTo>
                  <a:pt x="165" y="73"/>
                  <a:pt x="200" y="40"/>
                  <a:pt x="273" y="40"/>
                </a:cubicBezTo>
                <a:cubicBezTo>
                  <a:pt x="346" y="40"/>
                  <a:pt x="381" y="73"/>
                  <a:pt x="421" y="112"/>
                </a:cubicBezTo>
                <a:cubicBezTo>
                  <a:pt x="452" y="142"/>
                  <a:pt x="487" y="176"/>
                  <a:pt x="543" y="189"/>
                </a:cubicBezTo>
                <a:cubicBezTo>
                  <a:pt x="542" y="183"/>
                  <a:pt x="541" y="177"/>
                  <a:pt x="542" y="17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defTabSz="725759" fontAlgn="base">
              <a:spcBef>
                <a:spcPct val="0"/>
              </a:spcBef>
              <a:spcAft>
                <a:spcPct val="0"/>
              </a:spcAft>
            </a:pPr>
            <a:endParaRPr lang="en-US" sz="1429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Freeform 6"/>
          <p:cNvSpPr>
            <a:spLocks/>
          </p:cNvSpPr>
          <p:nvPr/>
        </p:nvSpPr>
        <p:spPr bwMode="auto">
          <a:xfrm>
            <a:off x="7329863" y="2069626"/>
            <a:ext cx="1631658" cy="570765"/>
          </a:xfrm>
          <a:custGeom>
            <a:avLst/>
            <a:gdLst>
              <a:gd name="T0" fmla="*/ 540 w 548"/>
              <a:gd name="T1" fmla="*/ 171 h 191"/>
              <a:gd name="T2" fmla="*/ 548 w 548"/>
              <a:gd name="T3" fmla="*/ 147 h 191"/>
              <a:gd name="T4" fmla="*/ 456 w 548"/>
              <a:gd name="T5" fmla="*/ 83 h 191"/>
              <a:gd name="T6" fmla="*/ 281 w 548"/>
              <a:gd name="T7" fmla="*/ 0 h 191"/>
              <a:gd name="T8" fmla="*/ 105 w 548"/>
              <a:gd name="T9" fmla="*/ 83 h 191"/>
              <a:gd name="T10" fmla="*/ 0 w 548"/>
              <a:gd name="T11" fmla="*/ 151 h 191"/>
              <a:gd name="T12" fmla="*/ 6 w 548"/>
              <a:gd name="T13" fmla="*/ 176 h 191"/>
              <a:gd name="T14" fmla="*/ 4 w 548"/>
              <a:gd name="T15" fmla="*/ 191 h 191"/>
              <a:gd name="T16" fmla="*/ 133 w 548"/>
              <a:gd name="T17" fmla="*/ 112 h 191"/>
              <a:gd name="T18" fmla="*/ 281 w 548"/>
              <a:gd name="T19" fmla="*/ 40 h 191"/>
              <a:gd name="T20" fmla="*/ 429 w 548"/>
              <a:gd name="T21" fmla="*/ 112 h 191"/>
              <a:gd name="T22" fmla="*/ 541 w 548"/>
              <a:gd name="T23" fmla="*/ 186 h 191"/>
              <a:gd name="T24" fmla="*/ 540 w 548"/>
              <a:gd name="T25" fmla="*/ 17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48" h="191">
                <a:moveTo>
                  <a:pt x="540" y="171"/>
                </a:moveTo>
                <a:cubicBezTo>
                  <a:pt x="541" y="162"/>
                  <a:pt x="544" y="154"/>
                  <a:pt x="548" y="147"/>
                </a:cubicBezTo>
                <a:cubicBezTo>
                  <a:pt x="510" y="135"/>
                  <a:pt x="485" y="110"/>
                  <a:pt x="456" y="83"/>
                </a:cubicBezTo>
                <a:cubicBezTo>
                  <a:pt x="416" y="44"/>
                  <a:pt x="370" y="0"/>
                  <a:pt x="281" y="0"/>
                </a:cubicBezTo>
                <a:cubicBezTo>
                  <a:pt x="192" y="0"/>
                  <a:pt x="146" y="44"/>
                  <a:pt x="105" y="83"/>
                </a:cubicBezTo>
                <a:cubicBezTo>
                  <a:pt x="74" y="113"/>
                  <a:pt x="46" y="140"/>
                  <a:pt x="0" y="151"/>
                </a:cubicBezTo>
                <a:cubicBezTo>
                  <a:pt x="4" y="158"/>
                  <a:pt x="6" y="167"/>
                  <a:pt x="6" y="176"/>
                </a:cubicBezTo>
                <a:cubicBezTo>
                  <a:pt x="6" y="181"/>
                  <a:pt x="5" y="186"/>
                  <a:pt x="4" y="191"/>
                </a:cubicBezTo>
                <a:cubicBezTo>
                  <a:pt x="64" y="178"/>
                  <a:pt x="100" y="143"/>
                  <a:pt x="133" y="112"/>
                </a:cubicBezTo>
                <a:cubicBezTo>
                  <a:pt x="173" y="73"/>
                  <a:pt x="208" y="40"/>
                  <a:pt x="281" y="40"/>
                </a:cubicBezTo>
                <a:cubicBezTo>
                  <a:pt x="354" y="40"/>
                  <a:pt x="388" y="73"/>
                  <a:pt x="429" y="112"/>
                </a:cubicBezTo>
                <a:cubicBezTo>
                  <a:pt x="458" y="140"/>
                  <a:pt x="491" y="172"/>
                  <a:pt x="541" y="186"/>
                </a:cubicBezTo>
                <a:cubicBezTo>
                  <a:pt x="540" y="181"/>
                  <a:pt x="540" y="176"/>
                  <a:pt x="540" y="17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defTabSz="725759" fontAlgn="base">
              <a:spcBef>
                <a:spcPct val="0"/>
              </a:spcBef>
              <a:spcAft>
                <a:spcPct val="0"/>
              </a:spcAft>
            </a:pPr>
            <a:endParaRPr lang="en-US" sz="1429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9275252" y="2069625"/>
            <a:ext cx="878197" cy="565726"/>
          </a:xfrm>
          <a:custGeom>
            <a:avLst/>
            <a:gdLst>
              <a:gd name="T0" fmla="*/ 275 w 295"/>
              <a:gd name="T1" fmla="*/ 0 h 189"/>
              <a:gd name="T2" fmla="*/ 99 w 295"/>
              <a:gd name="T3" fmla="*/ 83 h 189"/>
              <a:gd name="T4" fmla="*/ 0 w 295"/>
              <a:gd name="T5" fmla="*/ 149 h 189"/>
              <a:gd name="T6" fmla="*/ 6 w 295"/>
              <a:gd name="T7" fmla="*/ 176 h 189"/>
              <a:gd name="T8" fmla="*/ 5 w 295"/>
              <a:gd name="T9" fmla="*/ 189 h 189"/>
              <a:gd name="T10" fmla="*/ 127 w 295"/>
              <a:gd name="T11" fmla="*/ 112 h 189"/>
              <a:gd name="T12" fmla="*/ 275 w 295"/>
              <a:gd name="T13" fmla="*/ 40 h 189"/>
              <a:gd name="T14" fmla="*/ 295 w 295"/>
              <a:gd name="T15" fmla="*/ 20 h 189"/>
              <a:gd name="T16" fmla="*/ 275 w 295"/>
              <a:gd name="T17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189">
                <a:moveTo>
                  <a:pt x="275" y="0"/>
                </a:moveTo>
                <a:cubicBezTo>
                  <a:pt x="186" y="0"/>
                  <a:pt x="140" y="44"/>
                  <a:pt x="99" y="83"/>
                </a:cubicBezTo>
                <a:cubicBezTo>
                  <a:pt x="69" y="112"/>
                  <a:pt x="42" y="138"/>
                  <a:pt x="0" y="149"/>
                </a:cubicBezTo>
                <a:cubicBezTo>
                  <a:pt x="4" y="157"/>
                  <a:pt x="6" y="166"/>
                  <a:pt x="6" y="176"/>
                </a:cubicBezTo>
                <a:cubicBezTo>
                  <a:pt x="6" y="181"/>
                  <a:pt x="6" y="185"/>
                  <a:pt x="5" y="189"/>
                </a:cubicBezTo>
                <a:cubicBezTo>
                  <a:pt x="60" y="176"/>
                  <a:pt x="95" y="142"/>
                  <a:pt x="127" y="112"/>
                </a:cubicBezTo>
                <a:cubicBezTo>
                  <a:pt x="167" y="73"/>
                  <a:pt x="202" y="40"/>
                  <a:pt x="275" y="40"/>
                </a:cubicBezTo>
                <a:cubicBezTo>
                  <a:pt x="286" y="40"/>
                  <a:pt x="295" y="31"/>
                  <a:pt x="295" y="20"/>
                </a:cubicBezTo>
                <a:cubicBezTo>
                  <a:pt x="295" y="9"/>
                  <a:pt x="286" y="0"/>
                  <a:pt x="27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defTabSz="725759" fontAlgn="base">
              <a:spcBef>
                <a:spcPct val="0"/>
              </a:spcBef>
              <a:spcAft>
                <a:spcPct val="0"/>
              </a:spcAft>
            </a:pPr>
            <a:endParaRPr lang="en-US" sz="1429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5443692" y="2069626"/>
            <a:ext cx="1576219" cy="556905"/>
          </a:xfrm>
          <a:custGeom>
            <a:avLst/>
            <a:gdLst>
              <a:gd name="T0" fmla="*/ 520 w 529"/>
              <a:gd name="T1" fmla="*/ 171 h 186"/>
              <a:gd name="T2" fmla="*/ 529 w 529"/>
              <a:gd name="T3" fmla="*/ 145 h 186"/>
              <a:gd name="T4" fmla="*/ 442 w 529"/>
              <a:gd name="T5" fmla="*/ 83 h 186"/>
              <a:gd name="T6" fmla="*/ 267 w 529"/>
              <a:gd name="T7" fmla="*/ 0 h 186"/>
              <a:gd name="T8" fmla="*/ 91 w 529"/>
              <a:gd name="T9" fmla="*/ 83 h 186"/>
              <a:gd name="T10" fmla="*/ 0 w 529"/>
              <a:gd name="T11" fmla="*/ 147 h 186"/>
              <a:gd name="T12" fmla="*/ 8 w 529"/>
              <a:gd name="T13" fmla="*/ 176 h 186"/>
              <a:gd name="T14" fmla="*/ 7 w 529"/>
              <a:gd name="T15" fmla="*/ 186 h 186"/>
              <a:gd name="T16" fmla="*/ 119 w 529"/>
              <a:gd name="T17" fmla="*/ 112 h 186"/>
              <a:gd name="T18" fmla="*/ 267 w 529"/>
              <a:gd name="T19" fmla="*/ 40 h 186"/>
              <a:gd name="T20" fmla="*/ 415 w 529"/>
              <a:gd name="T21" fmla="*/ 112 h 186"/>
              <a:gd name="T22" fmla="*/ 520 w 529"/>
              <a:gd name="T23" fmla="*/ 184 h 186"/>
              <a:gd name="T24" fmla="*/ 520 w 529"/>
              <a:gd name="T25" fmla="*/ 171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9" h="186">
                <a:moveTo>
                  <a:pt x="520" y="171"/>
                </a:moveTo>
                <a:cubicBezTo>
                  <a:pt x="521" y="162"/>
                  <a:pt x="524" y="153"/>
                  <a:pt x="529" y="145"/>
                </a:cubicBezTo>
                <a:cubicBezTo>
                  <a:pt x="494" y="132"/>
                  <a:pt x="469" y="109"/>
                  <a:pt x="442" y="83"/>
                </a:cubicBezTo>
                <a:cubicBezTo>
                  <a:pt x="402" y="44"/>
                  <a:pt x="356" y="0"/>
                  <a:pt x="267" y="0"/>
                </a:cubicBezTo>
                <a:cubicBezTo>
                  <a:pt x="178" y="0"/>
                  <a:pt x="132" y="44"/>
                  <a:pt x="91" y="83"/>
                </a:cubicBezTo>
                <a:cubicBezTo>
                  <a:pt x="63" y="110"/>
                  <a:pt x="38" y="135"/>
                  <a:pt x="0" y="147"/>
                </a:cubicBezTo>
                <a:cubicBezTo>
                  <a:pt x="5" y="155"/>
                  <a:pt x="8" y="165"/>
                  <a:pt x="8" y="176"/>
                </a:cubicBezTo>
                <a:cubicBezTo>
                  <a:pt x="8" y="180"/>
                  <a:pt x="7" y="183"/>
                  <a:pt x="7" y="186"/>
                </a:cubicBezTo>
                <a:cubicBezTo>
                  <a:pt x="57" y="172"/>
                  <a:pt x="89" y="140"/>
                  <a:pt x="119" y="112"/>
                </a:cubicBezTo>
                <a:cubicBezTo>
                  <a:pt x="159" y="73"/>
                  <a:pt x="194" y="40"/>
                  <a:pt x="267" y="40"/>
                </a:cubicBezTo>
                <a:cubicBezTo>
                  <a:pt x="340" y="40"/>
                  <a:pt x="374" y="73"/>
                  <a:pt x="415" y="112"/>
                </a:cubicBezTo>
                <a:cubicBezTo>
                  <a:pt x="443" y="139"/>
                  <a:pt x="474" y="169"/>
                  <a:pt x="520" y="184"/>
                </a:cubicBezTo>
                <a:cubicBezTo>
                  <a:pt x="520" y="180"/>
                  <a:pt x="520" y="176"/>
                  <a:pt x="520" y="17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defTabSz="725759" fontAlgn="base">
              <a:spcBef>
                <a:spcPct val="0"/>
              </a:spcBef>
              <a:spcAft>
                <a:spcPct val="0"/>
              </a:spcAft>
            </a:pPr>
            <a:endParaRPr lang="en-US" sz="1429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>
            <a:off x="2324014" y="2069626"/>
            <a:ext cx="861817" cy="559425"/>
          </a:xfrm>
          <a:custGeom>
            <a:avLst/>
            <a:gdLst>
              <a:gd name="T0" fmla="*/ 282 w 289"/>
              <a:gd name="T1" fmla="*/ 171 h 187"/>
              <a:gd name="T2" fmla="*/ 289 w 289"/>
              <a:gd name="T3" fmla="*/ 147 h 187"/>
              <a:gd name="T4" fmla="*/ 196 w 289"/>
              <a:gd name="T5" fmla="*/ 83 h 187"/>
              <a:gd name="T6" fmla="*/ 20 w 289"/>
              <a:gd name="T7" fmla="*/ 0 h 187"/>
              <a:gd name="T8" fmla="*/ 0 w 289"/>
              <a:gd name="T9" fmla="*/ 20 h 187"/>
              <a:gd name="T10" fmla="*/ 20 w 289"/>
              <a:gd name="T11" fmla="*/ 40 h 187"/>
              <a:gd name="T12" fmla="*/ 168 w 289"/>
              <a:gd name="T13" fmla="*/ 112 h 187"/>
              <a:gd name="T14" fmla="*/ 283 w 289"/>
              <a:gd name="T15" fmla="*/ 187 h 187"/>
              <a:gd name="T16" fmla="*/ 282 w 289"/>
              <a:gd name="T17" fmla="*/ 171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" h="187">
                <a:moveTo>
                  <a:pt x="282" y="171"/>
                </a:moveTo>
                <a:cubicBezTo>
                  <a:pt x="283" y="163"/>
                  <a:pt x="286" y="155"/>
                  <a:pt x="289" y="147"/>
                </a:cubicBezTo>
                <a:cubicBezTo>
                  <a:pt x="251" y="135"/>
                  <a:pt x="225" y="111"/>
                  <a:pt x="196" y="83"/>
                </a:cubicBezTo>
                <a:cubicBezTo>
                  <a:pt x="155" y="44"/>
                  <a:pt x="109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  <a:cubicBezTo>
                  <a:pt x="93" y="40"/>
                  <a:pt x="128" y="73"/>
                  <a:pt x="168" y="112"/>
                </a:cubicBezTo>
                <a:cubicBezTo>
                  <a:pt x="198" y="141"/>
                  <a:pt x="232" y="173"/>
                  <a:pt x="283" y="187"/>
                </a:cubicBezTo>
                <a:cubicBezTo>
                  <a:pt x="282" y="182"/>
                  <a:pt x="282" y="177"/>
                  <a:pt x="282" y="17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defTabSz="725759" fontAlgn="base">
              <a:spcBef>
                <a:spcPct val="0"/>
              </a:spcBef>
              <a:spcAft>
                <a:spcPct val="0"/>
              </a:spcAft>
            </a:pPr>
            <a:endParaRPr lang="en-US" sz="1429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7" name="Group 15"/>
          <p:cNvGrpSpPr/>
          <p:nvPr/>
        </p:nvGrpSpPr>
        <p:grpSpPr>
          <a:xfrm>
            <a:off x="2872100" y="2437536"/>
            <a:ext cx="938676" cy="1703475"/>
            <a:chOff x="1854201" y="2590800"/>
            <a:chExt cx="1182688" cy="2146300"/>
          </a:xfrm>
        </p:grpSpPr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1854201" y="3660775"/>
              <a:ext cx="1182688" cy="1076325"/>
            </a:xfrm>
            <a:custGeom>
              <a:avLst/>
              <a:gdLst>
                <a:gd name="T0" fmla="*/ 315 w 315"/>
                <a:gd name="T1" fmla="*/ 230 h 286"/>
                <a:gd name="T2" fmla="*/ 315 w 315"/>
                <a:gd name="T3" fmla="*/ 0 h 286"/>
                <a:gd name="T4" fmla="*/ 0 w 315"/>
                <a:gd name="T5" fmla="*/ 0 h 286"/>
                <a:gd name="T6" fmla="*/ 0 w 315"/>
                <a:gd name="T7" fmla="*/ 230 h 286"/>
                <a:gd name="T8" fmla="*/ 56 w 315"/>
                <a:gd name="T9" fmla="*/ 286 h 286"/>
                <a:gd name="T10" fmla="*/ 259 w 315"/>
                <a:gd name="T11" fmla="*/ 286 h 286"/>
                <a:gd name="T12" fmla="*/ 315 w 315"/>
                <a:gd name="T13" fmla="*/ 23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86">
                  <a:moveTo>
                    <a:pt x="315" y="230"/>
                  </a:moveTo>
                  <a:cubicBezTo>
                    <a:pt x="315" y="0"/>
                    <a:pt x="315" y="0"/>
                    <a:pt x="3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61"/>
                    <a:pt x="25" y="286"/>
                    <a:pt x="56" y="286"/>
                  </a:cubicBezTo>
                  <a:cubicBezTo>
                    <a:pt x="259" y="286"/>
                    <a:pt x="259" y="286"/>
                    <a:pt x="259" y="286"/>
                  </a:cubicBezTo>
                  <a:cubicBezTo>
                    <a:pt x="290" y="286"/>
                    <a:pt x="315" y="261"/>
                    <a:pt x="315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1854201" y="3660775"/>
              <a:ext cx="1182688" cy="17621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2360613" y="2703513"/>
              <a:ext cx="173038" cy="173038"/>
            </a:xfrm>
            <a:custGeom>
              <a:avLst/>
              <a:gdLst>
                <a:gd name="T0" fmla="*/ 23 w 46"/>
                <a:gd name="T1" fmla="*/ 46 h 46"/>
                <a:gd name="T2" fmla="*/ 23 w 46"/>
                <a:gd name="T3" fmla="*/ 46 h 46"/>
                <a:gd name="T4" fmla="*/ 0 w 46"/>
                <a:gd name="T5" fmla="*/ 23 h 46"/>
                <a:gd name="T6" fmla="*/ 0 w 46"/>
                <a:gd name="T7" fmla="*/ 23 h 46"/>
                <a:gd name="T8" fmla="*/ 23 w 46"/>
                <a:gd name="T9" fmla="*/ 0 h 46"/>
                <a:gd name="T10" fmla="*/ 23 w 46"/>
                <a:gd name="T11" fmla="*/ 0 h 46"/>
                <a:gd name="T12" fmla="*/ 46 w 46"/>
                <a:gd name="T13" fmla="*/ 23 h 46"/>
                <a:gd name="T14" fmla="*/ 46 w 46"/>
                <a:gd name="T15" fmla="*/ 23 h 46"/>
                <a:gd name="T16" fmla="*/ 23 w 46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10" y="46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2241551" y="2590800"/>
              <a:ext cx="404813" cy="1174750"/>
            </a:xfrm>
            <a:custGeom>
              <a:avLst/>
              <a:gdLst>
                <a:gd name="T0" fmla="*/ 45 w 108"/>
                <a:gd name="T1" fmla="*/ 312 h 312"/>
                <a:gd name="T2" fmla="*/ 45 w 108"/>
                <a:gd name="T3" fmla="*/ 147 h 312"/>
                <a:gd name="T4" fmla="*/ 20 w 108"/>
                <a:gd name="T5" fmla="*/ 94 h 312"/>
                <a:gd name="T6" fmla="*/ 1 w 108"/>
                <a:gd name="T7" fmla="*/ 49 h 312"/>
                <a:gd name="T8" fmla="*/ 49 w 108"/>
                <a:gd name="T9" fmla="*/ 0 h 312"/>
                <a:gd name="T10" fmla="*/ 55 w 108"/>
                <a:gd name="T11" fmla="*/ 0 h 312"/>
                <a:gd name="T12" fmla="*/ 108 w 108"/>
                <a:gd name="T13" fmla="*/ 53 h 312"/>
                <a:gd name="T14" fmla="*/ 89 w 108"/>
                <a:gd name="T15" fmla="*/ 95 h 312"/>
                <a:gd name="T16" fmla="*/ 64 w 108"/>
                <a:gd name="T17" fmla="*/ 147 h 312"/>
                <a:gd name="T18" fmla="*/ 64 w 108"/>
                <a:gd name="T19" fmla="*/ 312 h 312"/>
                <a:gd name="T20" fmla="*/ 45 w 108"/>
                <a:gd name="T21" fmla="*/ 312 h 312"/>
                <a:gd name="T22" fmla="*/ 55 w 108"/>
                <a:gd name="T23" fmla="*/ 19 h 312"/>
                <a:gd name="T24" fmla="*/ 20 w 108"/>
                <a:gd name="T25" fmla="*/ 53 h 312"/>
                <a:gd name="T26" fmla="*/ 55 w 108"/>
                <a:gd name="T27" fmla="*/ 88 h 312"/>
                <a:gd name="T28" fmla="*/ 89 w 108"/>
                <a:gd name="T29" fmla="*/ 53 h 312"/>
                <a:gd name="T30" fmla="*/ 55 w 108"/>
                <a:gd name="T31" fmla="*/ 19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312">
                  <a:moveTo>
                    <a:pt x="45" y="312"/>
                  </a:moveTo>
                  <a:cubicBezTo>
                    <a:pt x="45" y="147"/>
                    <a:pt x="45" y="147"/>
                    <a:pt x="45" y="147"/>
                  </a:cubicBezTo>
                  <a:cubicBezTo>
                    <a:pt x="45" y="127"/>
                    <a:pt x="36" y="108"/>
                    <a:pt x="20" y="94"/>
                  </a:cubicBezTo>
                  <a:cubicBezTo>
                    <a:pt x="7" y="83"/>
                    <a:pt x="0" y="66"/>
                    <a:pt x="1" y="49"/>
                  </a:cubicBezTo>
                  <a:cubicBezTo>
                    <a:pt x="3" y="23"/>
                    <a:pt x="23" y="3"/>
                    <a:pt x="49" y="0"/>
                  </a:cubicBezTo>
                  <a:cubicBezTo>
                    <a:pt x="51" y="0"/>
                    <a:pt x="53" y="0"/>
                    <a:pt x="55" y="0"/>
                  </a:cubicBezTo>
                  <a:cubicBezTo>
                    <a:pt x="84" y="0"/>
                    <a:pt x="108" y="24"/>
                    <a:pt x="108" y="53"/>
                  </a:cubicBezTo>
                  <a:cubicBezTo>
                    <a:pt x="108" y="69"/>
                    <a:pt x="101" y="84"/>
                    <a:pt x="89" y="95"/>
                  </a:cubicBezTo>
                  <a:cubicBezTo>
                    <a:pt x="73" y="107"/>
                    <a:pt x="64" y="126"/>
                    <a:pt x="64" y="147"/>
                  </a:cubicBezTo>
                  <a:cubicBezTo>
                    <a:pt x="64" y="312"/>
                    <a:pt x="64" y="312"/>
                    <a:pt x="64" y="312"/>
                  </a:cubicBezTo>
                  <a:lnTo>
                    <a:pt x="45" y="312"/>
                  </a:lnTo>
                  <a:close/>
                  <a:moveTo>
                    <a:pt x="55" y="19"/>
                  </a:moveTo>
                  <a:cubicBezTo>
                    <a:pt x="36" y="19"/>
                    <a:pt x="20" y="34"/>
                    <a:pt x="20" y="53"/>
                  </a:cubicBezTo>
                  <a:cubicBezTo>
                    <a:pt x="20" y="72"/>
                    <a:pt x="36" y="88"/>
                    <a:pt x="55" y="88"/>
                  </a:cubicBezTo>
                  <a:cubicBezTo>
                    <a:pt x="74" y="88"/>
                    <a:pt x="89" y="72"/>
                    <a:pt x="89" y="53"/>
                  </a:cubicBezTo>
                  <a:cubicBezTo>
                    <a:pt x="89" y="34"/>
                    <a:pt x="74" y="19"/>
                    <a:pt x="55" y="1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2387601" y="3683000"/>
              <a:ext cx="120650" cy="120650"/>
            </a:xfrm>
            <a:custGeom>
              <a:avLst/>
              <a:gdLst>
                <a:gd name="T0" fmla="*/ 16 w 32"/>
                <a:gd name="T1" fmla="*/ 32 h 32"/>
                <a:gd name="T2" fmla="*/ 16 w 32"/>
                <a:gd name="T3" fmla="*/ 32 h 32"/>
                <a:gd name="T4" fmla="*/ 0 w 32"/>
                <a:gd name="T5" fmla="*/ 16 h 32"/>
                <a:gd name="T6" fmla="*/ 0 w 32"/>
                <a:gd name="T7" fmla="*/ 16 h 32"/>
                <a:gd name="T8" fmla="*/ 16 w 32"/>
                <a:gd name="T9" fmla="*/ 0 h 32"/>
                <a:gd name="T10" fmla="*/ 16 w 32"/>
                <a:gd name="T11" fmla="*/ 0 h 32"/>
                <a:gd name="T12" fmla="*/ 32 w 32"/>
                <a:gd name="T13" fmla="*/ 16 h 32"/>
                <a:gd name="T14" fmla="*/ 32 w 32"/>
                <a:gd name="T15" fmla="*/ 16 h 32"/>
                <a:gd name="T16" fmla="*/ 16 w 32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2417763" y="3713163"/>
              <a:ext cx="60325" cy="63500"/>
            </a:xfrm>
            <a:custGeom>
              <a:avLst/>
              <a:gdLst>
                <a:gd name="T0" fmla="*/ 8 w 16"/>
                <a:gd name="T1" fmla="*/ 17 h 17"/>
                <a:gd name="T2" fmla="*/ 8 w 16"/>
                <a:gd name="T3" fmla="*/ 17 h 17"/>
                <a:gd name="T4" fmla="*/ 0 w 16"/>
                <a:gd name="T5" fmla="*/ 8 h 17"/>
                <a:gd name="T6" fmla="*/ 0 w 16"/>
                <a:gd name="T7" fmla="*/ 8 h 17"/>
                <a:gd name="T8" fmla="*/ 8 w 16"/>
                <a:gd name="T9" fmla="*/ 0 h 17"/>
                <a:gd name="T10" fmla="*/ 8 w 16"/>
                <a:gd name="T11" fmla="*/ 0 h 17"/>
                <a:gd name="T12" fmla="*/ 16 w 16"/>
                <a:gd name="T13" fmla="*/ 8 h 17"/>
                <a:gd name="T14" fmla="*/ 16 w 16"/>
                <a:gd name="T15" fmla="*/ 8 h 17"/>
                <a:gd name="T16" fmla="*/ 8 w 16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3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13"/>
                    <a:pt x="12" y="17"/>
                    <a:pt x="8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14" name="Group 16"/>
          <p:cNvGrpSpPr/>
          <p:nvPr/>
        </p:nvGrpSpPr>
        <p:grpSpPr>
          <a:xfrm>
            <a:off x="4816858" y="2437536"/>
            <a:ext cx="938676" cy="1703475"/>
            <a:chOff x="1854201" y="2590800"/>
            <a:chExt cx="1182688" cy="2146300"/>
          </a:xfrm>
        </p:grpSpPr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1854201" y="3660775"/>
              <a:ext cx="1182688" cy="1076325"/>
            </a:xfrm>
            <a:custGeom>
              <a:avLst/>
              <a:gdLst>
                <a:gd name="T0" fmla="*/ 315 w 315"/>
                <a:gd name="T1" fmla="*/ 230 h 286"/>
                <a:gd name="T2" fmla="*/ 315 w 315"/>
                <a:gd name="T3" fmla="*/ 0 h 286"/>
                <a:gd name="T4" fmla="*/ 0 w 315"/>
                <a:gd name="T5" fmla="*/ 0 h 286"/>
                <a:gd name="T6" fmla="*/ 0 w 315"/>
                <a:gd name="T7" fmla="*/ 230 h 286"/>
                <a:gd name="T8" fmla="*/ 56 w 315"/>
                <a:gd name="T9" fmla="*/ 286 h 286"/>
                <a:gd name="T10" fmla="*/ 259 w 315"/>
                <a:gd name="T11" fmla="*/ 286 h 286"/>
                <a:gd name="T12" fmla="*/ 315 w 315"/>
                <a:gd name="T13" fmla="*/ 23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86">
                  <a:moveTo>
                    <a:pt x="315" y="230"/>
                  </a:moveTo>
                  <a:cubicBezTo>
                    <a:pt x="315" y="0"/>
                    <a:pt x="315" y="0"/>
                    <a:pt x="3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61"/>
                    <a:pt x="25" y="286"/>
                    <a:pt x="56" y="286"/>
                  </a:cubicBezTo>
                  <a:cubicBezTo>
                    <a:pt x="259" y="286"/>
                    <a:pt x="259" y="286"/>
                    <a:pt x="259" y="286"/>
                  </a:cubicBezTo>
                  <a:cubicBezTo>
                    <a:pt x="290" y="286"/>
                    <a:pt x="315" y="261"/>
                    <a:pt x="315" y="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1854201" y="3660775"/>
              <a:ext cx="1182688" cy="1762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2360613" y="2703513"/>
              <a:ext cx="173038" cy="173038"/>
            </a:xfrm>
            <a:custGeom>
              <a:avLst/>
              <a:gdLst>
                <a:gd name="T0" fmla="*/ 23 w 46"/>
                <a:gd name="T1" fmla="*/ 46 h 46"/>
                <a:gd name="T2" fmla="*/ 23 w 46"/>
                <a:gd name="T3" fmla="*/ 46 h 46"/>
                <a:gd name="T4" fmla="*/ 0 w 46"/>
                <a:gd name="T5" fmla="*/ 23 h 46"/>
                <a:gd name="T6" fmla="*/ 0 w 46"/>
                <a:gd name="T7" fmla="*/ 23 h 46"/>
                <a:gd name="T8" fmla="*/ 23 w 46"/>
                <a:gd name="T9" fmla="*/ 0 h 46"/>
                <a:gd name="T10" fmla="*/ 23 w 46"/>
                <a:gd name="T11" fmla="*/ 0 h 46"/>
                <a:gd name="T12" fmla="*/ 46 w 46"/>
                <a:gd name="T13" fmla="*/ 23 h 46"/>
                <a:gd name="T14" fmla="*/ 46 w 46"/>
                <a:gd name="T15" fmla="*/ 23 h 46"/>
                <a:gd name="T16" fmla="*/ 23 w 46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10" y="46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2241551" y="2590800"/>
              <a:ext cx="404813" cy="1174750"/>
            </a:xfrm>
            <a:custGeom>
              <a:avLst/>
              <a:gdLst>
                <a:gd name="T0" fmla="*/ 45 w 108"/>
                <a:gd name="T1" fmla="*/ 312 h 312"/>
                <a:gd name="T2" fmla="*/ 45 w 108"/>
                <a:gd name="T3" fmla="*/ 147 h 312"/>
                <a:gd name="T4" fmla="*/ 20 w 108"/>
                <a:gd name="T5" fmla="*/ 94 h 312"/>
                <a:gd name="T6" fmla="*/ 1 w 108"/>
                <a:gd name="T7" fmla="*/ 49 h 312"/>
                <a:gd name="T8" fmla="*/ 49 w 108"/>
                <a:gd name="T9" fmla="*/ 0 h 312"/>
                <a:gd name="T10" fmla="*/ 55 w 108"/>
                <a:gd name="T11" fmla="*/ 0 h 312"/>
                <a:gd name="T12" fmla="*/ 108 w 108"/>
                <a:gd name="T13" fmla="*/ 53 h 312"/>
                <a:gd name="T14" fmla="*/ 89 w 108"/>
                <a:gd name="T15" fmla="*/ 95 h 312"/>
                <a:gd name="T16" fmla="*/ 64 w 108"/>
                <a:gd name="T17" fmla="*/ 147 h 312"/>
                <a:gd name="T18" fmla="*/ 64 w 108"/>
                <a:gd name="T19" fmla="*/ 312 h 312"/>
                <a:gd name="T20" fmla="*/ 45 w 108"/>
                <a:gd name="T21" fmla="*/ 312 h 312"/>
                <a:gd name="T22" fmla="*/ 55 w 108"/>
                <a:gd name="T23" fmla="*/ 19 h 312"/>
                <a:gd name="T24" fmla="*/ 20 w 108"/>
                <a:gd name="T25" fmla="*/ 53 h 312"/>
                <a:gd name="T26" fmla="*/ 55 w 108"/>
                <a:gd name="T27" fmla="*/ 88 h 312"/>
                <a:gd name="T28" fmla="*/ 89 w 108"/>
                <a:gd name="T29" fmla="*/ 53 h 312"/>
                <a:gd name="T30" fmla="*/ 55 w 108"/>
                <a:gd name="T31" fmla="*/ 19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312">
                  <a:moveTo>
                    <a:pt x="45" y="312"/>
                  </a:moveTo>
                  <a:cubicBezTo>
                    <a:pt x="45" y="147"/>
                    <a:pt x="45" y="147"/>
                    <a:pt x="45" y="147"/>
                  </a:cubicBezTo>
                  <a:cubicBezTo>
                    <a:pt x="45" y="127"/>
                    <a:pt x="36" y="108"/>
                    <a:pt x="20" y="94"/>
                  </a:cubicBezTo>
                  <a:cubicBezTo>
                    <a:pt x="7" y="83"/>
                    <a:pt x="0" y="66"/>
                    <a:pt x="1" y="49"/>
                  </a:cubicBezTo>
                  <a:cubicBezTo>
                    <a:pt x="3" y="23"/>
                    <a:pt x="23" y="3"/>
                    <a:pt x="49" y="0"/>
                  </a:cubicBezTo>
                  <a:cubicBezTo>
                    <a:pt x="51" y="0"/>
                    <a:pt x="53" y="0"/>
                    <a:pt x="55" y="0"/>
                  </a:cubicBezTo>
                  <a:cubicBezTo>
                    <a:pt x="84" y="0"/>
                    <a:pt x="108" y="24"/>
                    <a:pt x="108" y="53"/>
                  </a:cubicBezTo>
                  <a:cubicBezTo>
                    <a:pt x="108" y="69"/>
                    <a:pt x="101" y="84"/>
                    <a:pt x="89" y="95"/>
                  </a:cubicBezTo>
                  <a:cubicBezTo>
                    <a:pt x="73" y="107"/>
                    <a:pt x="64" y="126"/>
                    <a:pt x="64" y="147"/>
                  </a:cubicBezTo>
                  <a:cubicBezTo>
                    <a:pt x="64" y="312"/>
                    <a:pt x="64" y="312"/>
                    <a:pt x="64" y="312"/>
                  </a:cubicBezTo>
                  <a:lnTo>
                    <a:pt x="45" y="312"/>
                  </a:lnTo>
                  <a:close/>
                  <a:moveTo>
                    <a:pt x="55" y="19"/>
                  </a:moveTo>
                  <a:cubicBezTo>
                    <a:pt x="36" y="19"/>
                    <a:pt x="20" y="34"/>
                    <a:pt x="20" y="53"/>
                  </a:cubicBezTo>
                  <a:cubicBezTo>
                    <a:pt x="20" y="72"/>
                    <a:pt x="36" y="88"/>
                    <a:pt x="55" y="88"/>
                  </a:cubicBezTo>
                  <a:cubicBezTo>
                    <a:pt x="74" y="88"/>
                    <a:pt x="89" y="72"/>
                    <a:pt x="89" y="53"/>
                  </a:cubicBezTo>
                  <a:cubicBezTo>
                    <a:pt x="89" y="34"/>
                    <a:pt x="74" y="19"/>
                    <a:pt x="55" y="1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2387601" y="3683000"/>
              <a:ext cx="120650" cy="120650"/>
            </a:xfrm>
            <a:custGeom>
              <a:avLst/>
              <a:gdLst>
                <a:gd name="T0" fmla="*/ 16 w 32"/>
                <a:gd name="T1" fmla="*/ 32 h 32"/>
                <a:gd name="T2" fmla="*/ 16 w 32"/>
                <a:gd name="T3" fmla="*/ 32 h 32"/>
                <a:gd name="T4" fmla="*/ 0 w 32"/>
                <a:gd name="T5" fmla="*/ 16 h 32"/>
                <a:gd name="T6" fmla="*/ 0 w 32"/>
                <a:gd name="T7" fmla="*/ 16 h 32"/>
                <a:gd name="T8" fmla="*/ 16 w 32"/>
                <a:gd name="T9" fmla="*/ 0 h 32"/>
                <a:gd name="T10" fmla="*/ 16 w 32"/>
                <a:gd name="T11" fmla="*/ 0 h 32"/>
                <a:gd name="T12" fmla="*/ 32 w 32"/>
                <a:gd name="T13" fmla="*/ 16 h 32"/>
                <a:gd name="T14" fmla="*/ 32 w 32"/>
                <a:gd name="T15" fmla="*/ 16 h 32"/>
                <a:gd name="T16" fmla="*/ 16 w 32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2417763" y="3713163"/>
              <a:ext cx="60325" cy="63500"/>
            </a:xfrm>
            <a:custGeom>
              <a:avLst/>
              <a:gdLst>
                <a:gd name="T0" fmla="*/ 8 w 16"/>
                <a:gd name="T1" fmla="*/ 17 h 17"/>
                <a:gd name="T2" fmla="*/ 8 w 16"/>
                <a:gd name="T3" fmla="*/ 17 h 17"/>
                <a:gd name="T4" fmla="*/ 0 w 16"/>
                <a:gd name="T5" fmla="*/ 8 h 17"/>
                <a:gd name="T6" fmla="*/ 0 w 16"/>
                <a:gd name="T7" fmla="*/ 8 h 17"/>
                <a:gd name="T8" fmla="*/ 8 w 16"/>
                <a:gd name="T9" fmla="*/ 0 h 17"/>
                <a:gd name="T10" fmla="*/ 8 w 16"/>
                <a:gd name="T11" fmla="*/ 0 h 17"/>
                <a:gd name="T12" fmla="*/ 16 w 16"/>
                <a:gd name="T13" fmla="*/ 8 h 17"/>
                <a:gd name="T14" fmla="*/ 16 w 16"/>
                <a:gd name="T15" fmla="*/ 8 h 17"/>
                <a:gd name="T16" fmla="*/ 8 w 16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3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13"/>
                    <a:pt x="12" y="17"/>
                    <a:pt x="8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21" name="Group 23"/>
          <p:cNvGrpSpPr/>
          <p:nvPr/>
        </p:nvGrpSpPr>
        <p:grpSpPr>
          <a:xfrm>
            <a:off x="6701139" y="2437536"/>
            <a:ext cx="938676" cy="1703475"/>
            <a:chOff x="1854201" y="2590800"/>
            <a:chExt cx="1182688" cy="2146300"/>
          </a:xfrm>
        </p:grpSpPr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1854201" y="3660775"/>
              <a:ext cx="1182688" cy="1076325"/>
            </a:xfrm>
            <a:custGeom>
              <a:avLst/>
              <a:gdLst>
                <a:gd name="T0" fmla="*/ 315 w 315"/>
                <a:gd name="T1" fmla="*/ 230 h 286"/>
                <a:gd name="T2" fmla="*/ 315 w 315"/>
                <a:gd name="T3" fmla="*/ 0 h 286"/>
                <a:gd name="T4" fmla="*/ 0 w 315"/>
                <a:gd name="T5" fmla="*/ 0 h 286"/>
                <a:gd name="T6" fmla="*/ 0 w 315"/>
                <a:gd name="T7" fmla="*/ 230 h 286"/>
                <a:gd name="T8" fmla="*/ 56 w 315"/>
                <a:gd name="T9" fmla="*/ 286 h 286"/>
                <a:gd name="T10" fmla="*/ 259 w 315"/>
                <a:gd name="T11" fmla="*/ 286 h 286"/>
                <a:gd name="T12" fmla="*/ 315 w 315"/>
                <a:gd name="T13" fmla="*/ 23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86">
                  <a:moveTo>
                    <a:pt x="315" y="230"/>
                  </a:moveTo>
                  <a:cubicBezTo>
                    <a:pt x="315" y="0"/>
                    <a:pt x="315" y="0"/>
                    <a:pt x="3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61"/>
                    <a:pt x="25" y="286"/>
                    <a:pt x="56" y="286"/>
                  </a:cubicBezTo>
                  <a:cubicBezTo>
                    <a:pt x="259" y="286"/>
                    <a:pt x="259" y="286"/>
                    <a:pt x="259" y="286"/>
                  </a:cubicBezTo>
                  <a:cubicBezTo>
                    <a:pt x="290" y="286"/>
                    <a:pt x="315" y="261"/>
                    <a:pt x="315" y="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1854201" y="3660775"/>
              <a:ext cx="1182688" cy="17621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2360613" y="2703513"/>
              <a:ext cx="173038" cy="173038"/>
            </a:xfrm>
            <a:custGeom>
              <a:avLst/>
              <a:gdLst>
                <a:gd name="T0" fmla="*/ 23 w 46"/>
                <a:gd name="T1" fmla="*/ 46 h 46"/>
                <a:gd name="T2" fmla="*/ 23 w 46"/>
                <a:gd name="T3" fmla="*/ 46 h 46"/>
                <a:gd name="T4" fmla="*/ 0 w 46"/>
                <a:gd name="T5" fmla="*/ 23 h 46"/>
                <a:gd name="T6" fmla="*/ 0 w 46"/>
                <a:gd name="T7" fmla="*/ 23 h 46"/>
                <a:gd name="T8" fmla="*/ 23 w 46"/>
                <a:gd name="T9" fmla="*/ 0 h 46"/>
                <a:gd name="T10" fmla="*/ 23 w 46"/>
                <a:gd name="T11" fmla="*/ 0 h 46"/>
                <a:gd name="T12" fmla="*/ 46 w 46"/>
                <a:gd name="T13" fmla="*/ 23 h 46"/>
                <a:gd name="T14" fmla="*/ 46 w 46"/>
                <a:gd name="T15" fmla="*/ 23 h 46"/>
                <a:gd name="T16" fmla="*/ 23 w 46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10" y="46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5" name="Freeform 13"/>
            <p:cNvSpPr>
              <a:spLocks noEditPoints="1"/>
            </p:cNvSpPr>
            <p:nvPr/>
          </p:nvSpPr>
          <p:spPr bwMode="auto">
            <a:xfrm>
              <a:off x="2241551" y="2590800"/>
              <a:ext cx="404813" cy="1174750"/>
            </a:xfrm>
            <a:custGeom>
              <a:avLst/>
              <a:gdLst>
                <a:gd name="T0" fmla="*/ 45 w 108"/>
                <a:gd name="T1" fmla="*/ 312 h 312"/>
                <a:gd name="T2" fmla="*/ 45 w 108"/>
                <a:gd name="T3" fmla="*/ 147 h 312"/>
                <a:gd name="T4" fmla="*/ 20 w 108"/>
                <a:gd name="T5" fmla="*/ 94 h 312"/>
                <a:gd name="T6" fmla="*/ 1 w 108"/>
                <a:gd name="T7" fmla="*/ 49 h 312"/>
                <a:gd name="T8" fmla="*/ 49 w 108"/>
                <a:gd name="T9" fmla="*/ 0 h 312"/>
                <a:gd name="T10" fmla="*/ 55 w 108"/>
                <a:gd name="T11" fmla="*/ 0 h 312"/>
                <a:gd name="T12" fmla="*/ 108 w 108"/>
                <a:gd name="T13" fmla="*/ 53 h 312"/>
                <a:gd name="T14" fmla="*/ 89 w 108"/>
                <a:gd name="T15" fmla="*/ 95 h 312"/>
                <a:gd name="T16" fmla="*/ 64 w 108"/>
                <a:gd name="T17" fmla="*/ 147 h 312"/>
                <a:gd name="T18" fmla="*/ 64 w 108"/>
                <a:gd name="T19" fmla="*/ 312 h 312"/>
                <a:gd name="T20" fmla="*/ 45 w 108"/>
                <a:gd name="T21" fmla="*/ 312 h 312"/>
                <a:gd name="T22" fmla="*/ 55 w 108"/>
                <a:gd name="T23" fmla="*/ 19 h 312"/>
                <a:gd name="T24" fmla="*/ 20 w 108"/>
                <a:gd name="T25" fmla="*/ 53 h 312"/>
                <a:gd name="T26" fmla="*/ 55 w 108"/>
                <a:gd name="T27" fmla="*/ 88 h 312"/>
                <a:gd name="T28" fmla="*/ 89 w 108"/>
                <a:gd name="T29" fmla="*/ 53 h 312"/>
                <a:gd name="T30" fmla="*/ 55 w 108"/>
                <a:gd name="T31" fmla="*/ 19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312">
                  <a:moveTo>
                    <a:pt x="45" y="312"/>
                  </a:moveTo>
                  <a:cubicBezTo>
                    <a:pt x="45" y="147"/>
                    <a:pt x="45" y="147"/>
                    <a:pt x="45" y="147"/>
                  </a:cubicBezTo>
                  <a:cubicBezTo>
                    <a:pt x="45" y="127"/>
                    <a:pt x="36" y="108"/>
                    <a:pt x="20" y="94"/>
                  </a:cubicBezTo>
                  <a:cubicBezTo>
                    <a:pt x="7" y="83"/>
                    <a:pt x="0" y="66"/>
                    <a:pt x="1" y="49"/>
                  </a:cubicBezTo>
                  <a:cubicBezTo>
                    <a:pt x="3" y="23"/>
                    <a:pt x="23" y="3"/>
                    <a:pt x="49" y="0"/>
                  </a:cubicBezTo>
                  <a:cubicBezTo>
                    <a:pt x="51" y="0"/>
                    <a:pt x="53" y="0"/>
                    <a:pt x="55" y="0"/>
                  </a:cubicBezTo>
                  <a:cubicBezTo>
                    <a:pt x="84" y="0"/>
                    <a:pt x="108" y="24"/>
                    <a:pt x="108" y="53"/>
                  </a:cubicBezTo>
                  <a:cubicBezTo>
                    <a:pt x="108" y="69"/>
                    <a:pt x="101" y="84"/>
                    <a:pt x="89" y="95"/>
                  </a:cubicBezTo>
                  <a:cubicBezTo>
                    <a:pt x="73" y="107"/>
                    <a:pt x="64" y="126"/>
                    <a:pt x="64" y="147"/>
                  </a:cubicBezTo>
                  <a:cubicBezTo>
                    <a:pt x="64" y="312"/>
                    <a:pt x="64" y="312"/>
                    <a:pt x="64" y="312"/>
                  </a:cubicBezTo>
                  <a:lnTo>
                    <a:pt x="45" y="312"/>
                  </a:lnTo>
                  <a:close/>
                  <a:moveTo>
                    <a:pt x="55" y="19"/>
                  </a:moveTo>
                  <a:cubicBezTo>
                    <a:pt x="36" y="19"/>
                    <a:pt x="20" y="34"/>
                    <a:pt x="20" y="53"/>
                  </a:cubicBezTo>
                  <a:cubicBezTo>
                    <a:pt x="20" y="72"/>
                    <a:pt x="36" y="88"/>
                    <a:pt x="55" y="88"/>
                  </a:cubicBezTo>
                  <a:cubicBezTo>
                    <a:pt x="74" y="88"/>
                    <a:pt x="89" y="72"/>
                    <a:pt x="89" y="53"/>
                  </a:cubicBezTo>
                  <a:cubicBezTo>
                    <a:pt x="89" y="34"/>
                    <a:pt x="74" y="19"/>
                    <a:pt x="55" y="1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2387601" y="3683000"/>
              <a:ext cx="120650" cy="120650"/>
            </a:xfrm>
            <a:custGeom>
              <a:avLst/>
              <a:gdLst>
                <a:gd name="T0" fmla="*/ 16 w 32"/>
                <a:gd name="T1" fmla="*/ 32 h 32"/>
                <a:gd name="T2" fmla="*/ 16 w 32"/>
                <a:gd name="T3" fmla="*/ 32 h 32"/>
                <a:gd name="T4" fmla="*/ 0 w 32"/>
                <a:gd name="T5" fmla="*/ 16 h 32"/>
                <a:gd name="T6" fmla="*/ 0 w 32"/>
                <a:gd name="T7" fmla="*/ 16 h 32"/>
                <a:gd name="T8" fmla="*/ 16 w 32"/>
                <a:gd name="T9" fmla="*/ 0 h 32"/>
                <a:gd name="T10" fmla="*/ 16 w 32"/>
                <a:gd name="T11" fmla="*/ 0 h 32"/>
                <a:gd name="T12" fmla="*/ 32 w 32"/>
                <a:gd name="T13" fmla="*/ 16 h 32"/>
                <a:gd name="T14" fmla="*/ 32 w 32"/>
                <a:gd name="T15" fmla="*/ 16 h 32"/>
                <a:gd name="T16" fmla="*/ 16 w 32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7" name="Freeform 15"/>
            <p:cNvSpPr>
              <a:spLocks/>
            </p:cNvSpPr>
            <p:nvPr/>
          </p:nvSpPr>
          <p:spPr bwMode="auto">
            <a:xfrm>
              <a:off x="2417763" y="3713163"/>
              <a:ext cx="60325" cy="63500"/>
            </a:xfrm>
            <a:custGeom>
              <a:avLst/>
              <a:gdLst>
                <a:gd name="T0" fmla="*/ 8 w 16"/>
                <a:gd name="T1" fmla="*/ 17 h 17"/>
                <a:gd name="T2" fmla="*/ 8 w 16"/>
                <a:gd name="T3" fmla="*/ 17 h 17"/>
                <a:gd name="T4" fmla="*/ 0 w 16"/>
                <a:gd name="T5" fmla="*/ 8 h 17"/>
                <a:gd name="T6" fmla="*/ 0 w 16"/>
                <a:gd name="T7" fmla="*/ 8 h 17"/>
                <a:gd name="T8" fmla="*/ 8 w 16"/>
                <a:gd name="T9" fmla="*/ 0 h 17"/>
                <a:gd name="T10" fmla="*/ 8 w 16"/>
                <a:gd name="T11" fmla="*/ 0 h 17"/>
                <a:gd name="T12" fmla="*/ 16 w 16"/>
                <a:gd name="T13" fmla="*/ 8 h 17"/>
                <a:gd name="T14" fmla="*/ 16 w 16"/>
                <a:gd name="T15" fmla="*/ 8 h 17"/>
                <a:gd name="T16" fmla="*/ 8 w 16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3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13"/>
                    <a:pt x="12" y="17"/>
                    <a:pt x="8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28" name="Group 30"/>
          <p:cNvGrpSpPr/>
          <p:nvPr/>
        </p:nvGrpSpPr>
        <p:grpSpPr>
          <a:xfrm>
            <a:off x="8649048" y="2437536"/>
            <a:ext cx="938676" cy="1703475"/>
            <a:chOff x="1854201" y="2590800"/>
            <a:chExt cx="1182688" cy="2146300"/>
          </a:xfrm>
        </p:grpSpPr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1854201" y="3660775"/>
              <a:ext cx="1182688" cy="1076325"/>
            </a:xfrm>
            <a:custGeom>
              <a:avLst/>
              <a:gdLst>
                <a:gd name="T0" fmla="*/ 315 w 315"/>
                <a:gd name="T1" fmla="*/ 230 h 286"/>
                <a:gd name="T2" fmla="*/ 315 w 315"/>
                <a:gd name="T3" fmla="*/ 0 h 286"/>
                <a:gd name="T4" fmla="*/ 0 w 315"/>
                <a:gd name="T5" fmla="*/ 0 h 286"/>
                <a:gd name="T6" fmla="*/ 0 w 315"/>
                <a:gd name="T7" fmla="*/ 230 h 286"/>
                <a:gd name="T8" fmla="*/ 56 w 315"/>
                <a:gd name="T9" fmla="*/ 286 h 286"/>
                <a:gd name="T10" fmla="*/ 259 w 315"/>
                <a:gd name="T11" fmla="*/ 286 h 286"/>
                <a:gd name="T12" fmla="*/ 315 w 315"/>
                <a:gd name="T13" fmla="*/ 23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86">
                  <a:moveTo>
                    <a:pt x="315" y="230"/>
                  </a:moveTo>
                  <a:cubicBezTo>
                    <a:pt x="315" y="0"/>
                    <a:pt x="315" y="0"/>
                    <a:pt x="3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61"/>
                    <a:pt x="25" y="286"/>
                    <a:pt x="56" y="286"/>
                  </a:cubicBezTo>
                  <a:cubicBezTo>
                    <a:pt x="259" y="286"/>
                    <a:pt x="259" y="286"/>
                    <a:pt x="259" y="286"/>
                  </a:cubicBezTo>
                  <a:cubicBezTo>
                    <a:pt x="290" y="286"/>
                    <a:pt x="315" y="261"/>
                    <a:pt x="315" y="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1854201" y="3660775"/>
              <a:ext cx="1182688" cy="1762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2360613" y="2703513"/>
              <a:ext cx="173038" cy="173038"/>
            </a:xfrm>
            <a:custGeom>
              <a:avLst/>
              <a:gdLst>
                <a:gd name="T0" fmla="*/ 23 w 46"/>
                <a:gd name="T1" fmla="*/ 46 h 46"/>
                <a:gd name="T2" fmla="*/ 23 w 46"/>
                <a:gd name="T3" fmla="*/ 46 h 46"/>
                <a:gd name="T4" fmla="*/ 0 w 46"/>
                <a:gd name="T5" fmla="*/ 23 h 46"/>
                <a:gd name="T6" fmla="*/ 0 w 46"/>
                <a:gd name="T7" fmla="*/ 23 h 46"/>
                <a:gd name="T8" fmla="*/ 23 w 46"/>
                <a:gd name="T9" fmla="*/ 0 h 46"/>
                <a:gd name="T10" fmla="*/ 23 w 46"/>
                <a:gd name="T11" fmla="*/ 0 h 46"/>
                <a:gd name="T12" fmla="*/ 46 w 46"/>
                <a:gd name="T13" fmla="*/ 23 h 46"/>
                <a:gd name="T14" fmla="*/ 46 w 46"/>
                <a:gd name="T15" fmla="*/ 23 h 46"/>
                <a:gd name="T16" fmla="*/ 23 w 46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10" y="46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2" name="Freeform 13"/>
            <p:cNvSpPr>
              <a:spLocks noEditPoints="1"/>
            </p:cNvSpPr>
            <p:nvPr/>
          </p:nvSpPr>
          <p:spPr bwMode="auto">
            <a:xfrm>
              <a:off x="2241551" y="2590800"/>
              <a:ext cx="404813" cy="1174750"/>
            </a:xfrm>
            <a:custGeom>
              <a:avLst/>
              <a:gdLst>
                <a:gd name="T0" fmla="*/ 45 w 108"/>
                <a:gd name="T1" fmla="*/ 312 h 312"/>
                <a:gd name="T2" fmla="*/ 45 w 108"/>
                <a:gd name="T3" fmla="*/ 147 h 312"/>
                <a:gd name="T4" fmla="*/ 20 w 108"/>
                <a:gd name="T5" fmla="*/ 94 h 312"/>
                <a:gd name="T6" fmla="*/ 1 w 108"/>
                <a:gd name="T7" fmla="*/ 49 h 312"/>
                <a:gd name="T8" fmla="*/ 49 w 108"/>
                <a:gd name="T9" fmla="*/ 0 h 312"/>
                <a:gd name="T10" fmla="*/ 55 w 108"/>
                <a:gd name="T11" fmla="*/ 0 h 312"/>
                <a:gd name="T12" fmla="*/ 108 w 108"/>
                <a:gd name="T13" fmla="*/ 53 h 312"/>
                <a:gd name="T14" fmla="*/ 89 w 108"/>
                <a:gd name="T15" fmla="*/ 95 h 312"/>
                <a:gd name="T16" fmla="*/ 64 w 108"/>
                <a:gd name="T17" fmla="*/ 147 h 312"/>
                <a:gd name="T18" fmla="*/ 64 w 108"/>
                <a:gd name="T19" fmla="*/ 312 h 312"/>
                <a:gd name="T20" fmla="*/ 45 w 108"/>
                <a:gd name="T21" fmla="*/ 312 h 312"/>
                <a:gd name="T22" fmla="*/ 55 w 108"/>
                <a:gd name="T23" fmla="*/ 19 h 312"/>
                <a:gd name="T24" fmla="*/ 20 w 108"/>
                <a:gd name="T25" fmla="*/ 53 h 312"/>
                <a:gd name="T26" fmla="*/ 55 w 108"/>
                <a:gd name="T27" fmla="*/ 88 h 312"/>
                <a:gd name="T28" fmla="*/ 89 w 108"/>
                <a:gd name="T29" fmla="*/ 53 h 312"/>
                <a:gd name="T30" fmla="*/ 55 w 108"/>
                <a:gd name="T31" fmla="*/ 19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312">
                  <a:moveTo>
                    <a:pt x="45" y="312"/>
                  </a:moveTo>
                  <a:cubicBezTo>
                    <a:pt x="45" y="147"/>
                    <a:pt x="45" y="147"/>
                    <a:pt x="45" y="147"/>
                  </a:cubicBezTo>
                  <a:cubicBezTo>
                    <a:pt x="45" y="127"/>
                    <a:pt x="36" y="108"/>
                    <a:pt x="20" y="94"/>
                  </a:cubicBezTo>
                  <a:cubicBezTo>
                    <a:pt x="7" y="83"/>
                    <a:pt x="0" y="66"/>
                    <a:pt x="1" y="49"/>
                  </a:cubicBezTo>
                  <a:cubicBezTo>
                    <a:pt x="3" y="23"/>
                    <a:pt x="23" y="3"/>
                    <a:pt x="49" y="0"/>
                  </a:cubicBezTo>
                  <a:cubicBezTo>
                    <a:pt x="51" y="0"/>
                    <a:pt x="53" y="0"/>
                    <a:pt x="55" y="0"/>
                  </a:cubicBezTo>
                  <a:cubicBezTo>
                    <a:pt x="84" y="0"/>
                    <a:pt x="108" y="24"/>
                    <a:pt x="108" y="53"/>
                  </a:cubicBezTo>
                  <a:cubicBezTo>
                    <a:pt x="108" y="69"/>
                    <a:pt x="101" y="84"/>
                    <a:pt x="89" y="95"/>
                  </a:cubicBezTo>
                  <a:cubicBezTo>
                    <a:pt x="73" y="107"/>
                    <a:pt x="64" y="126"/>
                    <a:pt x="64" y="147"/>
                  </a:cubicBezTo>
                  <a:cubicBezTo>
                    <a:pt x="64" y="312"/>
                    <a:pt x="64" y="312"/>
                    <a:pt x="64" y="312"/>
                  </a:cubicBezTo>
                  <a:lnTo>
                    <a:pt x="45" y="312"/>
                  </a:lnTo>
                  <a:close/>
                  <a:moveTo>
                    <a:pt x="55" y="19"/>
                  </a:moveTo>
                  <a:cubicBezTo>
                    <a:pt x="36" y="19"/>
                    <a:pt x="20" y="34"/>
                    <a:pt x="20" y="53"/>
                  </a:cubicBezTo>
                  <a:cubicBezTo>
                    <a:pt x="20" y="72"/>
                    <a:pt x="36" y="88"/>
                    <a:pt x="55" y="88"/>
                  </a:cubicBezTo>
                  <a:cubicBezTo>
                    <a:pt x="74" y="88"/>
                    <a:pt x="89" y="72"/>
                    <a:pt x="89" y="53"/>
                  </a:cubicBezTo>
                  <a:cubicBezTo>
                    <a:pt x="89" y="34"/>
                    <a:pt x="74" y="19"/>
                    <a:pt x="55" y="1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3" name="Freeform 14"/>
            <p:cNvSpPr>
              <a:spLocks/>
            </p:cNvSpPr>
            <p:nvPr/>
          </p:nvSpPr>
          <p:spPr bwMode="auto">
            <a:xfrm>
              <a:off x="2387601" y="3683000"/>
              <a:ext cx="120650" cy="120650"/>
            </a:xfrm>
            <a:custGeom>
              <a:avLst/>
              <a:gdLst>
                <a:gd name="T0" fmla="*/ 16 w 32"/>
                <a:gd name="T1" fmla="*/ 32 h 32"/>
                <a:gd name="T2" fmla="*/ 16 w 32"/>
                <a:gd name="T3" fmla="*/ 32 h 32"/>
                <a:gd name="T4" fmla="*/ 0 w 32"/>
                <a:gd name="T5" fmla="*/ 16 h 32"/>
                <a:gd name="T6" fmla="*/ 0 w 32"/>
                <a:gd name="T7" fmla="*/ 16 h 32"/>
                <a:gd name="T8" fmla="*/ 16 w 32"/>
                <a:gd name="T9" fmla="*/ 0 h 32"/>
                <a:gd name="T10" fmla="*/ 16 w 32"/>
                <a:gd name="T11" fmla="*/ 0 h 32"/>
                <a:gd name="T12" fmla="*/ 32 w 32"/>
                <a:gd name="T13" fmla="*/ 16 h 32"/>
                <a:gd name="T14" fmla="*/ 32 w 32"/>
                <a:gd name="T15" fmla="*/ 16 h 32"/>
                <a:gd name="T16" fmla="*/ 16 w 32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4" name="Freeform 15"/>
            <p:cNvSpPr>
              <a:spLocks/>
            </p:cNvSpPr>
            <p:nvPr/>
          </p:nvSpPr>
          <p:spPr bwMode="auto">
            <a:xfrm>
              <a:off x="2417763" y="3713163"/>
              <a:ext cx="60325" cy="63500"/>
            </a:xfrm>
            <a:custGeom>
              <a:avLst/>
              <a:gdLst>
                <a:gd name="T0" fmla="*/ 8 w 16"/>
                <a:gd name="T1" fmla="*/ 17 h 17"/>
                <a:gd name="T2" fmla="*/ 8 w 16"/>
                <a:gd name="T3" fmla="*/ 17 h 17"/>
                <a:gd name="T4" fmla="*/ 0 w 16"/>
                <a:gd name="T5" fmla="*/ 8 h 17"/>
                <a:gd name="T6" fmla="*/ 0 w 16"/>
                <a:gd name="T7" fmla="*/ 8 h 17"/>
                <a:gd name="T8" fmla="*/ 8 w 16"/>
                <a:gd name="T9" fmla="*/ 0 h 17"/>
                <a:gd name="T10" fmla="*/ 8 w 16"/>
                <a:gd name="T11" fmla="*/ 0 h 17"/>
                <a:gd name="T12" fmla="*/ 16 w 16"/>
                <a:gd name="T13" fmla="*/ 8 h 17"/>
                <a:gd name="T14" fmla="*/ 16 w 16"/>
                <a:gd name="T15" fmla="*/ 8 h 17"/>
                <a:gd name="T16" fmla="*/ 8 w 16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3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13"/>
                    <a:pt x="12" y="17"/>
                    <a:pt x="8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35" name="Inhaltsplatzhalter 4"/>
          <p:cNvSpPr txBox="1">
            <a:spLocks/>
          </p:cNvSpPr>
          <p:nvPr/>
        </p:nvSpPr>
        <p:spPr>
          <a:xfrm>
            <a:off x="2503562" y="4296869"/>
            <a:ext cx="1673230" cy="7693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25543" fontAlgn="base">
              <a:lnSpc>
                <a:spcPct val="100000"/>
              </a:lnSpc>
              <a:spcAft>
                <a:spcPts val="952"/>
              </a:spcAft>
              <a:buNone/>
            </a:pPr>
            <a:r>
              <a:rPr lang="en-US" sz="1270" b="1" dirty="0">
                <a:solidFill>
                  <a:srgbClr val="226BAB"/>
                </a:solidFill>
                <a:latin typeface="Calibri"/>
              </a:rPr>
              <a:t>TITLE GOES HERE</a:t>
            </a:r>
            <a:br>
              <a:rPr lang="en-US" sz="1270" b="1" dirty="0">
                <a:solidFill>
                  <a:srgbClr val="226BAB"/>
                </a:solidFill>
                <a:latin typeface="Calibri"/>
              </a:rPr>
            </a:br>
            <a:br>
              <a:rPr lang="en-US" sz="1111" b="1" dirty="0">
                <a:solidFill>
                  <a:srgbClr val="FFFFFF">
                    <a:lumMod val="50000"/>
                  </a:srgbClr>
                </a:solidFill>
                <a:latin typeface="Calibri"/>
              </a:rPr>
            </a:br>
            <a:r>
              <a:rPr lang="en-US" sz="873" dirty="0">
                <a:solidFill>
                  <a:srgbClr val="FFFFFF">
                    <a:lumMod val="50000"/>
                  </a:srgbClr>
                </a:solidFill>
                <a:latin typeface="Calibri"/>
              </a:rPr>
              <a:t>This is a sample text. You simply add your own text and description here. This text is fully editable. </a:t>
            </a:r>
          </a:p>
        </p:txBody>
      </p:sp>
      <p:sp>
        <p:nvSpPr>
          <p:cNvPr id="36" name="Inhaltsplatzhalter 4"/>
          <p:cNvSpPr txBox="1">
            <a:spLocks/>
          </p:cNvSpPr>
          <p:nvPr/>
        </p:nvSpPr>
        <p:spPr>
          <a:xfrm>
            <a:off x="6354861" y="4296869"/>
            <a:ext cx="1673230" cy="7693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25543" fontAlgn="base">
              <a:lnSpc>
                <a:spcPct val="100000"/>
              </a:lnSpc>
              <a:spcAft>
                <a:spcPts val="952"/>
              </a:spcAft>
              <a:buNone/>
            </a:pPr>
            <a:r>
              <a:rPr lang="en-US" sz="1270" b="1" dirty="0">
                <a:solidFill>
                  <a:srgbClr val="83AC3F"/>
                </a:solidFill>
                <a:latin typeface="Calibri"/>
              </a:rPr>
              <a:t>TITLE GOES HERE</a:t>
            </a:r>
            <a:br>
              <a:rPr lang="en-US" sz="1270" b="1" dirty="0">
                <a:solidFill>
                  <a:srgbClr val="226BAB"/>
                </a:solidFill>
                <a:latin typeface="Calibri"/>
              </a:rPr>
            </a:br>
            <a:br>
              <a:rPr lang="en-US" sz="1111" b="1" dirty="0">
                <a:solidFill>
                  <a:srgbClr val="FFFFFF">
                    <a:lumMod val="50000"/>
                  </a:srgbClr>
                </a:solidFill>
                <a:latin typeface="Calibri"/>
              </a:rPr>
            </a:br>
            <a:r>
              <a:rPr lang="en-US" sz="873" dirty="0">
                <a:solidFill>
                  <a:srgbClr val="FFFFFF">
                    <a:lumMod val="50000"/>
                  </a:srgbClr>
                </a:solidFill>
                <a:latin typeface="Calibri"/>
              </a:rPr>
              <a:t>This is a sample text. You simply add your own text and description here. This text is fully editable. </a:t>
            </a:r>
          </a:p>
        </p:txBody>
      </p:sp>
      <p:sp>
        <p:nvSpPr>
          <p:cNvPr id="37" name="Inhaltsplatzhalter 4"/>
          <p:cNvSpPr txBox="1">
            <a:spLocks/>
          </p:cNvSpPr>
          <p:nvPr/>
        </p:nvSpPr>
        <p:spPr>
          <a:xfrm>
            <a:off x="4429212" y="4296869"/>
            <a:ext cx="1673230" cy="7693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25543" fontAlgn="base">
              <a:lnSpc>
                <a:spcPct val="100000"/>
              </a:lnSpc>
              <a:spcAft>
                <a:spcPts val="952"/>
              </a:spcAft>
              <a:buNone/>
            </a:pPr>
            <a:r>
              <a:rPr lang="en-US" sz="1270" b="1" dirty="0">
                <a:solidFill>
                  <a:srgbClr val="2E9273"/>
                </a:solidFill>
                <a:latin typeface="Calibri"/>
              </a:rPr>
              <a:t>TITLE GOES HERE</a:t>
            </a:r>
            <a:br>
              <a:rPr lang="en-US" sz="1270" b="1" dirty="0">
                <a:solidFill>
                  <a:srgbClr val="226BAB"/>
                </a:solidFill>
                <a:latin typeface="Calibri"/>
              </a:rPr>
            </a:br>
            <a:br>
              <a:rPr lang="en-US" sz="1111" b="1" dirty="0">
                <a:solidFill>
                  <a:srgbClr val="FFFFFF">
                    <a:lumMod val="50000"/>
                  </a:srgbClr>
                </a:solidFill>
                <a:latin typeface="Calibri"/>
              </a:rPr>
            </a:br>
            <a:r>
              <a:rPr lang="en-US" sz="873" dirty="0">
                <a:solidFill>
                  <a:srgbClr val="FFFFFF">
                    <a:lumMod val="50000"/>
                  </a:srgbClr>
                </a:solidFill>
                <a:latin typeface="Calibri"/>
              </a:rPr>
              <a:t>This is a sample text. You simply add your own text and description here. This text is fully editable. </a:t>
            </a:r>
          </a:p>
        </p:txBody>
      </p:sp>
      <p:sp>
        <p:nvSpPr>
          <p:cNvPr id="38" name="Inhaltsplatzhalter 4"/>
          <p:cNvSpPr txBox="1">
            <a:spLocks/>
          </p:cNvSpPr>
          <p:nvPr/>
        </p:nvSpPr>
        <p:spPr>
          <a:xfrm>
            <a:off x="8280511" y="4296869"/>
            <a:ext cx="1673230" cy="76937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25543" fontAlgn="base">
              <a:lnSpc>
                <a:spcPct val="100000"/>
              </a:lnSpc>
              <a:spcAft>
                <a:spcPts val="952"/>
              </a:spcAft>
              <a:buNone/>
            </a:pPr>
            <a:r>
              <a:rPr lang="en-US" sz="1270" b="1" dirty="0">
                <a:solidFill>
                  <a:srgbClr val="EE852A"/>
                </a:solidFill>
                <a:latin typeface="Calibri"/>
              </a:rPr>
              <a:t>TITLE GOES HERE</a:t>
            </a:r>
            <a:br>
              <a:rPr lang="en-US" sz="1270" b="1" dirty="0">
                <a:solidFill>
                  <a:srgbClr val="226BAB"/>
                </a:solidFill>
                <a:latin typeface="Calibri"/>
              </a:rPr>
            </a:br>
            <a:br>
              <a:rPr lang="en-US" sz="1111" b="1" dirty="0">
                <a:solidFill>
                  <a:srgbClr val="FFFFFF">
                    <a:lumMod val="50000"/>
                  </a:srgbClr>
                </a:solidFill>
                <a:latin typeface="Calibri"/>
              </a:rPr>
            </a:br>
            <a:r>
              <a:rPr lang="en-US" sz="873" dirty="0">
                <a:solidFill>
                  <a:srgbClr val="FFFFFF">
                    <a:lumMod val="50000"/>
                  </a:srgbClr>
                </a:solidFill>
                <a:latin typeface="Calibri"/>
              </a:rPr>
              <a:t>This is a sample text. You simply add your own text and description here. This text is fully editable. </a:t>
            </a:r>
          </a:p>
        </p:txBody>
      </p:sp>
      <p:grpSp>
        <p:nvGrpSpPr>
          <p:cNvPr id="39" name="Group 46"/>
          <p:cNvGrpSpPr/>
          <p:nvPr/>
        </p:nvGrpSpPr>
        <p:grpSpPr>
          <a:xfrm>
            <a:off x="3083382" y="3503155"/>
            <a:ext cx="513590" cy="516413"/>
            <a:chOff x="5402263" y="3448050"/>
            <a:chExt cx="577849" cy="581025"/>
          </a:xfrm>
          <a:solidFill>
            <a:schemeClr val="bg1"/>
          </a:solidFill>
        </p:grpSpPr>
        <p:sp>
          <p:nvSpPr>
            <p:cNvPr id="40" name="Freeform 217"/>
            <p:cNvSpPr>
              <a:spLocks/>
            </p:cNvSpPr>
            <p:nvPr/>
          </p:nvSpPr>
          <p:spPr bwMode="auto">
            <a:xfrm>
              <a:off x="5402263" y="3636963"/>
              <a:ext cx="77787" cy="28575"/>
            </a:xfrm>
            <a:custGeom>
              <a:avLst/>
              <a:gdLst>
                <a:gd name="T0" fmla="*/ 88 w 494"/>
                <a:gd name="T1" fmla="*/ 0 h 177"/>
                <a:gd name="T2" fmla="*/ 406 w 494"/>
                <a:gd name="T3" fmla="*/ 0 h 177"/>
                <a:gd name="T4" fmla="*/ 429 w 494"/>
                <a:gd name="T5" fmla="*/ 3 h 177"/>
                <a:gd name="T6" fmla="*/ 450 w 494"/>
                <a:gd name="T7" fmla="*/ 12 h 177"/>
                <a:gd name="T8" fmla="*/ 469 w 494"/>
                <a:gd name="T9" fmla="*/ 25 h 177"/>
                <a:gd name="T10" fmla="*/ 482 w 494"/>
                <a:gd name="T11" fmla="*/ 43 h 177"/>
                <a:gd name="T12" fmla="*/ 491 w 494"/>
                <a:gd name="T13" fmla="*/ 65 h 177"/>
                <a:gd name="T14" fmla="*/ 494 w 494"/>
                <a:gd name="T15" fmla="*/ 89 h 177"/>
                <a:gd name="T16" fmla="*/ 491 w 494"/>
                <a:gd name="T17" fmla="*/ 112 h 177"/>
                <a:gd name="T18" fmla="*/ 482 w 494"/>
                <a:gd name="T19" fmla="*/ 133 h 177"/>
                <a:gd name="T20" fmla="*/ 469 w 494"/>
                <a:gd name="T21" fmla="*/ 151 h 177"/>
                <a:gd name="T22" fmla="*/ 450 w 494"/>
                <a:gd name="T23" fmla="*/ 165 h 177"/>
                <a:gd name="T24" fmla="*/ 429 w 494"/>
                <a:gd name="T25" fmla="*/ 174 h 177"/>
                <a:gd name="T26" fmla="*/ 406 w 494"/>
                <a:gd name="T27" fmla="*/ 177 h 177"/>
                <a:gd name="T28" fmla="*/ 88 w 494"/>
                <a:gd name="T29" fmla="*/ 177 h 177"/>
                <a:gd name="T30" fmla="*/ 65 w 494"/>
                <a:gd name="T31" fmla="*/ 174 h 177"/>
                <a:gd name="T32" fmla="*/ 44 w 494"/>
                <a:gd name="T33" fmla="*/ 165 h 177"/>
                <a:gd name="T34" fmla="*/ 25 w 494"/>
                <a:gd name="T35" fmla="*/ 151 h 177"/>
                <a:gd name="T36" fmla="*/ 12 w 494"/>
                <a:gd name="T37" fmla="*/ 133 h 177"/>
                <a:gd name="T38" fmla="*/ 3 w 494"/>
                <a:gd name="T39" fmla="*/ 112 h 177"/>
                <a:gd name="T40" fmla="*/ 0 w 494"/>
                <a:gd name="T41" fmla="*/ 89 h 177"/>
                <a:gd name="T42" fmla="*/ 3 w 494"/>
                <a:gd name="T43" fmla="*/ 65 h 177"/>
                <a:gd name="T44" fmla="*/ 12 w 494"/>
                <a:gd name="T45" fmla="*/ 43 h 177"/>
                <a:gd name="T46" fmla="*/ 25 w 494"/>
                <a:gd name="T47" fmla="*/ 25 h 177"/>
                <a:gd name="T48" fmla="*/ 44 w 494"/>
                <a:gd name="T49" fmla="*/ 12 h 177"/>
                <a:gd name="T50" fmla="*/ 65 w 494"/>
                <a:gd name="T51" fmla="*/ 3 h 177"/>
                <a:gd name="T52" fmla="*/ 88 w 494"/>
                <a:gd name="T5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4" h="177">
                  <a:moveTo>
                    <a:pt x="88" y="0"/>
                  </a:moveTo>
                  <a:lnTo>
                    <a:pt x="406" y="0"/>
                  </a:lnTo>
                  <a:lnTo>
                    <a:pt x="429" y="3"/>
                  </a:lnTo>
                  <a:lnTo>
                    <a:pt x="450" y="12"/>
                  </a:lnTo>
                  <a:lnTo>
                    <a:pt x="469" y="25"/>
                  </a:lnTo>
                  <a:lnTo>
                    <a:pt x="482" y="43"/>
                  </a:lnTo>
                  <a:lnTo>
                    <a:pt x="491" y="65"/>
                  </a:lnTo>
                  <a:lnTo>
                    <a:pt x="494" y="89"/>
                  </a:lnTo>
                  <a:lnTo>
                    <a:pt x="491" y="112"/>
                  </a:lnTo>
                  <a:lnTo>
                    <a:pt x="482" y="133"/>
                  </a:lnTo>
                  <a:lnTo>
                    <a:pt x="469" y="151"/>
                  </a:lnTo>
                  <a:lnTo>
                    <a:pt x="450" y="165"/>
                  </a:lnTo>
                  <a:lnTo>
                    <a:pt x="429" y="174"/>
                  </a:lnTo>
                  <a:lnTo>
                    <a:pt x="406" y="177"/>
                  </a:lnTo>
                  <a:lnTo>
                    <a:pt x="88" y="177"/>
                  </a:lnTo>
                  <a:lnTo>
                    <a:pt x="65" y="174"/>
                  </a:lnTo>
                  <a:lnTo>
                    <a:pt x="44" y="165"/>
                  </a:lnTo>
                  <a:lnTo>
                    <a:pt x="25" y="151"/>
                  </a:lnTo>
                  <a:lnTo>
                    <a:pt x="12" y="133"/>
                  </a:lnTo>
                  <a:lnTo>
                    <a:pt x="3" y="112"/>
                  </a:lnTo>
                  <a:lnTo>
                    <a:pt x="0" y="89"/>
                  </a:lnTo>
                  <a:lnTo>
                    <a:pt x="3" y="65"/>
                  </a:lnTo>
                  <a:lnTo>
                    <a:pt x="12" y="43"/>
                  </a:lnTo>
                  <a:lnTo>
                    <a:pt x="25" y="25"/>
                  </a:lnTo>
                  <a:lnTo>
                    <a:pt x="44" y="12"/>
                  </a:lnTo>
                  <a:lnTo>
                    <a:pt x="65" y="3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1" name="Freeform 218"/>
            <p:cNvSpPr>
              <a:spLocks/>
            </p:cNvSpPr>
            <p:nvPr/>
          </p:nvSpPr>
          <p:spPr bwMode="auto">
            <a:xfrm>
              <a:off x="5902325" y="3636963"/>
              <a:ext cx="77787" cy="28575"/>
            </a:xfrm>
            <a:custGeom>
              <a:avLst/>
              <a:gdLst>
                <a:gd name="T0" fmla="*/ 89 w 494"/>
                <a:gd name="T1" fmla="*/ 0 h 177"/>
                <a:gd name="T2" fmla="*/ 407 w 494"/>
                <a:gd name="T3" fmla="*/ 0 h 177"/>
                <a:gd name="T4" fmla="*/ 430 w 494"/>
                <a:gd name="T5" fmla="*/ 3 h 177"/>
                <a:gd name="T6" fmla="*/ 451 w 494"/>
                <a:gd name="T7" fmla="*/ 12 h 177"/>
                <a:gd name="T8" fmla="*/ 469 w 494"/>
                <a:gd name="T9" fmla="*/ 25 h 177"/>
                <a:gd name="T10" fmla="*/ 482 w 494"/>
                <a:gd name="T11" fmla="*/ 43 h 177"/>
                <a:gd name="T12" fmla="*/ 491 w 494"/>
                <a:gd name="T13" fmla="*/ 65 h 177"/>
                <a:gd name="T14" fmla="*/ 494 w 494"/>
                <a:gd name="T15" fmla="*/ 89 h 177"/>
                <a:gd name="T16" fmla="*/ 491 w 494"/>
                <a:gd name="T17" fmla="*/ 112 h 177"/>
                <a:gd name="T18" fmla="*/ 482 w 494"/>
                <a:gd name="T19" fmla="*/ 133 h 177"/>
                <a:gd name="T20" fmla="*/ 469 w 494"/>
                <a:gd name="T21" fmla="*/ 151 h 177"/>
                <a:gd name="T22" fmla="*/ 451 w 494"/>
                <a:gd name="T23" fmla="*/ 165 h 177"/>
                <a:gd name="T24" fmla="*/ 430 w 494"/>
                <a:gd name="T25" fmla="*/ 174 h 177"/>
                <a:gd name="T26" fmla="*/ 407 w 494"/>
                <a:gd name="T27" fmla="*/ 177 h 177"/>
                <a:gd name="T28" fmla="*/ 89 w 494"/>
                <a:gd name="T29" fmla="*/ 177 h 177"/>
                <a:gd name="T30" fmla="*/ 65 w 494"/>
                <a:gd name="T31" fmla="*/ 174 h 177"/>
                <a:gd name="T32" fmla="*/ 44 w 494"/>
                <a:gd name="T33" fmla="*/ 165 h 177"/>
                <a:gd name="T34" fmla="*/ 27 w 494"/>
                <a:gd name="T35" fmla="*/ 151 h 177"/>
                <a:gd name="T36" fmla="*/ 12 w 494"/>
                <a:gd name="T37" fmla="*/ 133 h 177"/>
                <a:gd name="T38" fmla="*/ 3 w 494"/>
                <a:gd name="T39" fmla="*/ 112 h 177"/>
                <a:gd name="T40" fmla="*/ 0 w 494"/>
                <a:gd name="T41" fmla="*/ 89 h 177"/>
                <a:gd name="T42" fmla="*/ 3 w 494"/>
                <a:gd name="T43" fmla="*/ 65 h 177"/>
                <a:gd name="T44" fmla="*/ 12 w 494"/>
                <a:gd name="T45" fmla="*/ 43 h 177"/>
                <a:gd name="T46" fmla="*/ 27 w 494"/>
                <a:gd name="T47" fmla="*/ 25 h 177"/>
                <a:gd name="T48" fmla="*/ 44 w 494"/>
                <a:gd name="T49" fmla="*/ 12 h 177"/>
                <a:gd name="T50" fmla="*/ 65 w 494"/>
                <a:gd name="T51" fmla="*/ 3 h 177"/>
                <a:gd name="T52" fmla="*/ 89 w 494"/>
                <a:gd name="T5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4" h="177">
                  <a:moveTo>
                    <a:pt x="89" y="0"/>
                  </a:moveTo>
                  <a:lnTo>
                    <a:pt x="407" y="0"/>
                  </a:lnTo>
                  <a:lnTo>
                    <a:pt x="430" y="3"/>
                  </a:lnTo>
                  <a:lnTo>
                    <a:pt x="451" y="12"/>
                  </a:lnTo>
                  <a:lnTo>
                    <a:pt x="469" y="25"/>
                  </a:lnTo>
                  <a:lnTo>
                    <a:pt x="482" y="43"/>
                  </a:lnTo>
                  <a:lnTo>
                    <a:pt x="491" y="65"/>
                  </a:lnTo>
                  <a:lnTo>
                    <a:pt x="494" y="89"/>
                  </a:lnTo>
                  <a:lnTo>
                    <a:pt x="491" y="112"/>
                  </a:lnTo>
                  <a:lnTo>
                    <a:pt x="482" y="133"/>
                  </a:lnTo>
                  <a:lnTo>
                    <a:pt x="469" y="151"/>
                  </a:lnTo>
                  <a:lnTo>
                    <a:pt x="451" y="165"/>
                  </a:lnTo>
                  <a:lnTo>
                    <a:pt x="430" y="174"/>
                  </a:lnTo>
                  <a:lnTo>
                    <a:pt x="407" y="177"/>
                  </a:lnTo>
                  <a:lnTo>
                    <a:pt x="89" y="177"/>
                  </a:lnTo>
                  <a:lnTo>
                    <a:pt x="65" y="174"/>
                  </a:lnTo>
                  <a:lnTo>
                    <a:pt x="44" y="165"/>
                  </a:lnTo>
                  <a:lnTo>
                    <a:pt x="27" y="151"/>
                  </a:lnTo>
                  <a:lnTo>
                    <a:pt x="12" y="133"/>
                  </a:lnTo>
                  <a:lnTo>
                    <a:pt x="3" y="112"/>
                  </a:lnTo>
                  <a:lnTo>
                    <a:pt x="0" y="89"/>
                  </a:lnTo>
                  <a:lnTo>
                    <a:pt x="3" y="65"/>
                  </a:lnTo>
                  <a:lnTo>
                    <a:pt x="12" y="43"/>
                  </a:lnTo>
                  <a:lnTo>
                    <a:pt x="27" y="25"/>
                  </a:lnTo>
                  <a:lnTo>
                    <a:pt x="44" y="12"/>
                  </a:lnTo>
                  <a:lnTo>
                    <a:pt x="65" y="3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2" name="Freeform 219"/>
            <p:cNvSpPr>
              <a:spLocks/>
            </p:cNvSpPr>
            <p:nvPr/>
          </p:nvSpPr>
          <p:spPr bwMode="auto">
            <a:xfrm>
              <a:off x="5464175" y="3814763"/>
              <a:ext cx="65087" cy="65088"/>
            </a:xfrm>
            <a:custGeom>
              <a:avLst/>
              <a:gdLst>
                <a:gd name="T0" fmla="*/ 310 w 407"/>
                <a:gd name="T1" fmla="*/ 0 h 408"/>
                <a:gd name="T2" fmla="*/ 329 w 407"/>
                <a:gd name="T3" fmla="*/ 0 h 408"/>
                <a:gd name="T4" fmla="*/ 348 w 407"/>
                <a:gd name="T5" fmla="*/ 3 h 408"/>
                <a:gd name="T6" fmla="*/ 366 w 407"/>
                <a:gd name="T7" fmla="*/ 12 h 408"/>
                <a:gd name="T8" fmla="*/ 382 w 407"/>
                <a:gd name="T9" fmla="*/ 24 h 408"/>
                <a:gd name="T10" fmla="*/ 394 w 407"/>
                <a:gd name="T11" fmla="*/ 41 h 408"/>
                <a:gd name="T12" fmla="*/ 403 w 407"/>
                <a:gd name="T13" fmla="*/ 59 h 408"/>
                <a:gd name="T14" fmla="*/ 407 w 407"/>
                <a:gd name="T15" fmla="*/ 78 h 408"/>
                <a:gd name="T16" fmla="*/ 407 w 407"/>
                <a:gd name="T17" fmla="*/ 98 h 408"/>
                <a:gd name="T18" fmla="*/ 403 w 407"/>
                <a:gd name="T19" fmla="*/ 116 h 408"/>
                <a:gd name="T20" fmla="*/ 394 w 407"/>
                <a:gd name="T21" fmla="*/ 134 h 408"/>
                <a:gd name="T22" fmla="*/ 382 w 407"/>
                <a:gd name="T23" fmla="*/ 150 h 408"/>
                <a:gd name="T24" fmla="*/ 151 w 407"/>
                <a:gd name="T25" fmla="*/ 381 h 408"/>
                <a:gd name="T26" fmla="*/ 137 w 407"/>
                <a:gd name="T27" fmla="*/ 394 h 408"/>
                <a:gd name="T28" fmla="*/ 122 w 407"/>
                <a:gd name="T29" fmla="*/ 401 h 408"/>
                <a:gd name="T30" fmla="*/ 105 w 407"/>
                <a:gd name="T31" fmla="*/ 406 h 408"/>
                <a:gd name="T32" fmla="*/ 89 w 407"/>
                <a:gd name="T33" fmla="*/ 408 h 408"/>
                <a:gd name="T34" fmla="*/ 71 w 407"/>
                <a:gd name="T35" fmla="*/ 406 h 408"/>
                <a:gd name="T36" fmla="*/ 56 w 407"/>
                <a:gd name="T37" fmla="*/ 401 h 408"/>
                <a:gd name="T38" fmla="*/ 40 w 407"/>
                <a:gd name="T39" fmla="*/ 394 h 408"/>
                <a:gd name="T40" fmla="*/ 26 w 407"/>
                <a:gd name="T41" fmla="*/ 381 h 408"/>
                <a:gd name="T42" fmla="*/ 14 w 407"/>
                <a:gd name="T43" fmla="*/ 366 h 408"/>
                <a:gd name="T44" fmla="*/ 5 w 407"/>
                <a:gd name="T45" fmla="*/ 348 h 408"/>
                <a:gd name="T46" fmla="*/ 0 w 407"/>
                <a:gd name="T47" fmla="*/ 329 h 408"/>
                <a:gd name="T48" fmla="*/ 0 w 407"/>
                <a:gd name="T49" fmla="*/ 309 h 408"/>
                <a:gd name="T50" fmla="*/ 5 w 407"/>
                <a:gd name="T51" fmla="*/ 290 h 408"/>
                <a:gd name="T52" fmla="*/ 14 w 407"/>
                <a:gd name="T53" fmla="*/ 273 h 408"/>
                <a:gd name="T54" fmla="*/ 26 w 407"/>
                <a:gd name="T55" fmla="*/ 256 h 408"/>
                <a:gd name="T56" fmla="*/ 257 w 407"/>
                <a:gd name="T57" fmla="*/ 24 h 408"/>
                <a:gd name="T58" fmla="*/ 273 w 407"/>
                <a:gd name="T59" fmla="*/ 12 h 408"/>
                <a:gd name="T60" fmla="*/ 291 w 407"/>
                <a:gd name="T61" fmla="*/ 3 h 408"/>
                <a:gd name="T62" fmla="*/ 310 w 407"/>
                <a:gd name="T6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7" h="408">
                  <a:moveTo>
                    <a:pt x="310" y="0"/>
                  </a:moveTo>
                  <a:lnTo>
                    <a:pt x="329" y="0"/>
                  </a:lnTo>
                  <a:lnTo>
                    <a:pt x="348" y="3"/>
                  </a:lnTo>
                  <a:lnTo>
                    <a:pt x="366" y="12"/>
                  </a:lnTo>
                  <a:lnTo>
                    <a:pt x="382" y="24"/>
                  </a:lnTo>
                  <a:lnTo>
                    <a:pt x="394" y="41"/>
                  </a:lnTo>
                  <a:lnTo>
                    <a:pt x="403" y="59"/>
                  </a:lnTo>
                  <a:lnTo>
                    <a:pt x="407" y="78"/>
                  </a:lnTo>
                  <a:lnTo>
                    <a:pt x="407" y="98"/>
                  </a:lnTo>
                  <a:lnTo>
                    <a:pt x="403" y="116"/>
                  </a:lnTo>
                  <a:lnTo>
                    <a:pt x="394" y="134"/>
                  </a:lnTo>
                  <a:lnTo>
                    <a:pt x="382" y="150"/>
                  </a:lnTo>
                  <a:lnTo>
                    <a:pt x="151" y="381"/>
                  </a:lnTo>
                  <a:lnTo>
                    <a:pt x="137" y="394"/>
                  </a:lnTo>
                  <a:lnTo>
                    <a:pt x="122" y="401"/>
                  </a:lnTo>
                  <a:lnTo>
                    <a:pt x="105" y="406"/>
                  </a:lnTo>
                  <a:lnTo>
                    <a:pt x="89" y="408"/>
                  </a:lnTo>
                  <a:lnTo>
                    <a:pt x="71" y="406"/>
                  </a:lnTo>
                  <a:lnTo>
                    <a:pt x="56" y="401"/>
                  </a:lnTo>
                  <a:lnTo>
                    <a:pt x="40" y="394"/>
                  </a:lnTo>
                  <a:lnTo>
                    <a:pt x="26" y="381"/>
                  </a:lnTo>
                  <a:lnTo>
                    <a:pt x="14" y="366"/>
                  </a:lnTo>
                  <a:lnTo>
                    <a:pt x="5" y="348"/>
                  </a:lnTo>
                  <a:lnTo>
                    <a:pt x="0" y="329"/>
                  </a:lnTo>
                  <a:lnTo>
                    <a:pt x="0" y="309"/>
                  </a:lnTo>
                  <a:lnTo>
                    <a:pt x="5" y="290"/>
                  </a:lnTo>
                  <a:lnTo>
                    <a:pt x="14" y="273"/>
                  </a:lnTo>
                  <a:lnTo>
                    <a:pt x="26" y="256"/>
                  </a:lnTo>
                  <a:lnTo>
                    <a:pt x="257" y="24"/>
                  </a:lnTo>
                  <a:lnTo>
                    <a:pt x="273" y="12"/>
                  </a:lnTo>
                  <a:lnTo>
                    <a:pt x="291" y="3"/>
                  </a:lnTo>
                  <a:lnTo>
                    <a:pt x="3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3" name="Freeform 220"/>
            <p:cNvSpPr>
              <a:spLocks/>
            </p:cNvSpPr>
            <p:nvPr/>
          </p:nvSpPr>
          <p:spPr bwMode="auto">
            <a:xfrm>
              <a:off x="5829300" y="3448050"/>
              <a:ext cx="63500" cy="63500"/>
            </a:xfrm>
            <a:custGeom>
              <a:avLst/>
              <a:gdLst>
                <a:gd name="T0" fmla="*/ 303 w 401"/>
                <a:gd name="T1" fmla="*/ 0 h 403"/>
                <a:gd name="T2" fmla="*/ 322 w 401"/>
                <a:gd name="T3" fmla="*/ 0 h 403"/>
                <a:gd name="T4" fmla="*/ 341 w 401"/>
                <a:gd name="T5" fmla="*/ 4 h 403"/>
                <a:gd name="T6" fmla="*/ 360 w 401"/>
                <a:gd name="T7" fmla="*/ 13 h 403"/>
                <a:gd name="T8" fmla="*/ 375 w 401"/>
                <a:gd name="T9" fmla="*/ 26 h 403"/>
                <a:gd name="T10" fmla="*/ 387 w 401"/>
                <a:gd name="T11" fmla="*/ 42 h 403"/>
                <a:gd name="T12" fmla="*/ 396 w 401"/>
                <a:gd name="T13" fmla="*/ 60 h 403"/>
                <a:gd name="T14" fmla="*/ 401 w 401"/>
                <a:gd name="T15" fmla="*/ 79 h 403"/>
                <a:gd name="T16" fmla="*/ 401 w 401"/>
                <a:gd name="T17" fmla="*/ 99 h 403"/>
                <a:gd name="T18" fmla="*/ 396 w 401"/>
                <a:gd name="T19" fmla="*/ 118 h 403"/>
                <a:gd name="T20" fmla="*/ 387 w 401"/>
                <a:gd name="T21" fmla="*/ 135 h 403"/>
                <a:gd name="T22" fmla="*/ 375 w 401"/>
                <a:gd name="T23" fmla="*/ 151 h 403"/>
                <a:gd name="T24" fmla="*/ 151 w 401"/>
                <a:gd name="T25" fmla="*/ 377 h 403"/>
                <a:gd name="T26" fmla="*/ 136 w 401"/>
                <a:gd name="T27" fmla="*/ 388 h 403"/>
                <a:gd name="T28" fmla="*/ 121 w 401"/>
                <a:gd name="T29" fmla="*/ 396 h 403"/>
                <a:gd name="T30" fmla="*/ 105 w 401"/>
                <a:gd name="T31" fmla="*/ 400 h 403"/>
                <a:gd name="T32" fmla="*/ 88 w 401"/>
                <a:gd name="T33" fmla="*/ 403 h 403"/>
                <a:gd name="T34" fmla="*/ 71 w 401"/>
                <a:gd name="T35" fmla="*/ 400 h 403"/>
                <a:gd name="T36" fmla="*/ 55 w 401"/>
                <a:gd name="T37" fmla="*/ 396 h 403"/>
                <a:gd name="T38" fmla="*/ 39 w 401"/>
                <a:gd name="T39" fmla="*/ 388 h 403"/>
                <a:gd name="T40" fmla="*/ 26 w 401"/>
                <a:gd name="T41" fmla="*/ 377 h 403"/>
                <a:gd name="T42" fmla="*/ 13 w 401"/>
                <a:gd name="T43" fmla="*/ 360 h 403"/>
                <a:gd name="T44" fmla="*/ 5 w 401"/>
                <a:gd name="T45" fmla="*/ 343 h 403"/>
                <a:gd name="T46" fmla="*/ 0 w 401"/>
                <a:gd name="T47" fmla="*/ 324 h 403"/>
                <a:gd name="T48" fmla="*/ 0 w 401"/>
                <a:gd name="T49" fmla="*/ 304 h 403"/>
                <a:gd name="T50" fmla="*/ 5 w 401"/>
                <a:gd name="T51" fmla="*/ 285 h 403"/>
                <a:gd name="T52" fmla="*/ 13 w 401"/>
                <a:gd name="T53" fmla="*/ 267 h 403"/>
                <a:gd name="T54" fmla="*/ 26 w 401"/>
                <a:gd name="T55" fmla="*/ 252 h 403"/>
                <a:gd name="T56" fmla="*/ 250 w 401"/>
                <a:gd name="T57" fmla="*/ 26 h 403"/>
                <a:gd name="T58" fmla="*/ 267 w 401"/>
                <a:gd name="T59" fmla="*/ 13 h 403"/>
                <a:gd name="T60" fmla="*/ 285 w 401"/>
                <a:gd name="T61" fmla="*/ 4 h 403"/>
                <a:gd name="T62" fmla="*/ 303 w 401"/>
                <a:gd name="T63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1" h="403">
                  <a:moveTo>
                    <a:pt x="303" y="0"/>
                  </a:moveTo>
                  <a:lnTo>
                    <a:pt x="322" y="0"/>
                  </a:lnTo>
                  <a:lnTo>
                    <a:pt x="341" y="4"/>
                  </a:lnTo>
                  <a:lnTo>
                    <a:pt x="360" y="13"/>
                  </a:lnTo>
                  <a:lnTo>
                    <a:pt x="375" y="26"/>
                  </a:lnTo>
                  <a:lnTo>
                    <a:pt x="387" y="42"/>
                  </a:lnTo>
                  <a:lnTo>
                    <a:pt x="396" y="60"/>
                  </a:lnTo>
                  <a:lnTo>
                    <a:pt x="401" y="79"/>
                  </a:lnTo>
                  <a:lnTo>
                    <a:pt x="401" y="99"/>
                  </a:lnTo>
                  <a:lnTo>
                    <a:pt x="396" y="118"/>
                  </a:lnTo>
                  <a:lnTo>
                    <a:pt x="387" y="135"/>
                  </a:lnTo>
                  <a:lnTo>
                    <a:pt x="375" y="151"/>
                  </a:lnTo>
                  <a:lnTo>
                    <a:pt x="151" y="377"/>
                  </a:lnTo>
                  <a:lnTo>
                    <a:pt x="136" y="388"/>
                  </a:lnTo>
                  <a:lnTo>
                    <a:pt x="121" y="396"/>
                  </a:lnTo>
                  <a:lnTo>
                    <a:pt x="105" y="400"/>
                  </a:lnTo>
                  <a:lnTo>
                    <a:pt x="88" y="403"/>
                  </a:lnTo>
                  <a:lnTo>
                    <a:pt x="71" y="400"/>
                  </a:lnTo>
                  <a:lnTo>
                    <a:pt x="55" y="396"/>
                  </a:lnTo>
                  <a:lnTo>
                    <a:pt x="39" y="388"/>
                  </a:lnTo>
                  <a:lnTo>
                    <a:pt x="26" y="377"/>
                  </a:lnTo>
                  <a:lnTo>
                    <a:pt x="13" y="360"/>
                  </a:lnTo>
                  <a:lnTo>
                    <a:pt x="5" y="343"/>
                  </a:lnTo>
                  <a:lnTo>
                    <a:pt x="0" y="324"/>
                  </a:lnTo>
                  <a:lnTo>
                    <a:pt x="0" y="304"/>
                  </a:lnTo>
                  <a:lnTo>
                    <a:pt x="5" y="285"/>
                  </a:lnTo>
                  <a:lnTo>
                    <a:pt x="13" y="267"/>
                  </a:lnTo>
                  <a:lnTo>
                    <a:pt x="26" y="252"/>
                  </a:lnTo>
                  <a:lnTo>
                    <a:pt x="250" y="26"/>
                  </a:lnTo>
                  <a:lnTo>
                    <a:pt x="267" y="13"/>
                  </a:lnTo>
                  <a:lnTo>
                    <a:pt x="285" y="4"/>
                  </a:lnTo>
                  <a:lnTo>
                    <a:pt x="3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4" name="Freeform 221"/>
            <p:cNvSpPr>
              <a:spLocks/>
            </p:cNvSpPr>
            <p:nvPr/>
          </p:nvSpPr>
          <p:spPr bwMode="auto">
            <a:xfrm>
              <a:off x="5489575" y="3448050"/>
              <a:ext cx="63500" cy="63500"/>
            </a:xfrm>
            <a:custGeom>
              <a:avLst/>
              <a:gdLst>
                <a:gd name="T0" fmla="*/ 97 w 400"/>
                <a:gd name="T1" fmla="*/ 0 h 402"/>
                <a:gd name="T2" fmla="*/ 117 w 400"/>
                <a:gd name="T3" fmla="*/ 3 h 402"/>
                <a:gd name="T4" fmla="*/ 135 w 400"/>
                <a:gd name="T5" fmla="*/ 12 h 402"/>
                <a:gd name="T6" fmla="*/ 150 w 400"/>
                <a:gd name="T7" fmla="*/ 25 h 402"/>
                <a:gd name="T8" fmla="*/ 375 w 400"/>
                <a:gd name="T9" fmla="*/ 251 h 402"/>
                <a:gd name="T10" fmla="*/ 388 w 400"/>
                <a:gd name="T11" fmla="*/ 266 h 402"/>
                <a:gd name="T12" fmla="*/ 396 w 400"/>
                <a:gd name="T13" fmla="*/ 284 h 402"/>
                <a:gd name="T14" fmla="*/ 400 w 400"/>
                <a:gd name="T15" fmla="*/ 303 h 402"/>
                <a:gd name="T16" fmla="*/ 400 w 400"/>
                <a:gd name="T17" fmla="*/ 323 h 402"/>
                <a:gd name="T18" fmla="*/ 396 w 400"/>
                <a:gd name="T19" fmla="*/ 342 h 402"/>
                <a:gd name="T20" fmla="*/ 388 w 400"/>
                <a:gd name="T21" fmla="*/ 359 h 402"/>
                <a:gd name="T22" fmla="*/ 375 w 400"/>
                <a:gd name="T23" fmla="*/ 375 h 402"/>
                <a:gd name="T24" fmla="*/ 361 w 400"/>
                <a:gd name="T25" fmla="*/ 387 h 402"/>
                <a:gd name="T26" fmla="*/ 346 w 400"/>
                <a:gd name="T27" fmla="*/ 395 h 402"/>
                <a:gd name="T28" fmla="*/ 329 w 400"/>
                <a:gd name="T29" fmla="*/ 399 h 402"/>
                <a:gd name="T30" fmla="*/ 313 w 400"/>
                <a:gd name="T31" fmla="*/ 402 h 402"/>
                <a:gd name="T32" fmla="*/ 296 w 400"/>
                <a:gd name="T33" fmla="*/ 399 h 402"/>
                <a:gd name="T34" fmla="*/ 280 w 400"/>
                <a:gd name="T35" fmla="*/ 395 h 402"/>
                <a:gd name="T36" fmla="*/ 264 w 400"/>
                <a:gd name="T37" fmla="*/ 387 h 402"/>
                <a:gd name="T38" fmla="*/ 250 w 400"/>
                <a:gd name="T39" fmla="*/ 375 h 402"/>
                <a:gd name="T40" fmla="*/ 25 w 400"/>
                <a:gd name="T41" fmla="*/ 150 h 402"/>
                <a:gd name="T42" fmla="*/ 13 w 400"/>
                <a:gd name="T43" fmla="*/ 134 h 402"/>
                <a:gd name="T44" fmla="*/ 4 w 400"/>
                <a:gd name="T45" fmla="*/ 117 h 402"/>
                <a:gd name="T46" fmla="*/ 0 w 400"/>
                <a:gd name="T47" fmla="*/ 98 h 402"/>
                <a:gd name="T48" fmla="*/ 0 w 400"/>
                <a:gd name="T49" fmla="*/ 78 h 402"/>
                <a:gd name="T50" fmla="*/ 4 w 400"/>
                <a:gd name="T51" fmla="*/ 59 h 402"/>
                <a:gd name="T52" fmla="*/ 13 w 400"/>
                <a:gd name="T53" fmla="*/ 41 h 402"/>
                <a:gd name="T54" fmla="*/ 25 w 400"/>
                <a:gd name="T55" fmla="*/ 25 h 402"/>
                <a:gd name="T56" fmla="*/ 42 w 400"/>
                <a:gd name="T57" fmla="*/ 12 h 402"/>
                <a:gd name="T58" fmla="*/ 59 w 400"/>
                <a:gd name="T59" fmla="*/ 3 h 402"/>
                <a:gd name="T60" fmla="*/ 78 w 400"/>
                <a:gd name="T61" fmla="*/ 0 h 402"/>
                <a:gd name="T62" fmla="*/ 97 w 400"/>
                <a:gd name="T63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2">
                  <a:moveTo>
                    <a:pt x="97" y="0"/>
                  </a:moveTo>
                  <a:lnTo>
                    <a:pt x="117" y="3"/>
                  </a:lnTo>
                  <a:lnTo>
                    <a:pt x="135" y="12"/>
                  </a:lnTo>
                  <a:lnTo>
                    <a:pt x="150" y="25"/>
                  </a:lnTo>
                  <a:lnTo>
                    <a:pt x="375" y="251"/>
                  </a:lnTo>
                  <a:lnTo>
                    <a:pt x="388" y="266"/>
                  </a:lnTo>
                  <a:lnTo>
                    <a:pt x="396" y="284"/>
                  </a:lnTo>
                  <a:lnTo>
                    <a:pt x="400" y="303"/>
                  </a:lnTo>
                  <a:lnTo>
                    <a:pt x="400" y="323"/>
                  </a:lnTo>
                  <a:lnTo>
                    <a:pt x="396" y="342"/>
                  </a:lnTo>
                  <a:lnTo>
                    <a:pt x="388" y="359"/>
                  </a:lnTo>
                  <a:lnTo>
                    <a:pt x="375" y="375"/>
                  </a:lnTo>
                  <a:lnTo>
                    <a:pt x="361" y="387"/>
                  </a:lnTo>
                  <a:lnTo>
                    <a:pt x="346" y="395"/>
                  </a:lnTo>
                  <a:lnTo>
                    <a:pt x="329" y="399"/>
                  </a:lnTo>
                  <a:lnTo>
                    <a:pt x="313" y="402"/>
                  </a:lnTo>
                  <a:lnTo>
                    <a:pt x="296" y="399"/>
                  </a:lnTo>
                  <a:lnTo>
                    <a:pt x="280" y="395"/>
                  </a:lnTo>
                  <a:lnTo>
                    <a:pt x="264" y="387"/>
                  </a:lnTo>
                  <a:lnTo>
                    <a:pt x="250" y="375"/>
                  </a:lnTo>
                  <a:lnTo>
                    <a:pt x="25" y="150"/>
                  </a:lnTo>
                  <a:lnTo>
                    <a:pt x="13" y="134"/>
                  </a:lnTo>
                  <a:lnTo>
                    <a:pt x="4" y="117"/>
                  </a:lnTo>
                  <a:lnTo>
                    <a:pt x="0" y="98"/>
                  </a:lnTo>
                  <a:lnTo>
                    <a:pt x="0" y="78"/>
                  </a:lnTo>
                  <a:lnTo>
                    <a:pt x="4" y="59"/>
                  </a:lnTo>
                  <a:lnTo>
                    <a:pt x="13" y="41"/>
                  </a:lnTo>
                  <a:lnTo>
                    <a:pt x="25" y="25"/>
                  </a:lnTo>
                  <a:lnTo>
                    <a:pt x="42" y="12"/>
                  </a:lnTo>
                  <a:lnTo>
                    <a:pt x="59" y="3"/>
                  </a:lnTo>
                  <a:lnTo>
                    <a:pt x="78" y="0"/>
                  </a:lnTo>
                  <a:lnTo>
                    <a:pt x="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5" name="Freeform 222"/>
            <p:cNvSpPr>
              <a:spLocks/>
            </p:cNvSpPr>
            <p:nvPr/>
          </p:nvSpPr>
          <p:spPr bwMode="auto">
            <a:xfrm>
              <a:off x="5854700" y="3814763"/>
              <a:ext cx="65087" cy="65088"/>
            </a:xfrm>
            <a:custGeom>
              <a:avLst/>
              <a:gdLst>
                <a:gd name="T0" fmla="*/ 98 w 406"/>
                <a:gd name="T1" fmla="*/ 0 h 408"/>
                <a:gd name="T2" fmla="*/ 116 w 406"/>
                <a:gd name="T3" fmla="*/ 4 h 408"/>
                <a:gd name="T4" fmla="*/ 135 w 406"/>
                <a:gd name="T5" fmla="*/ 13 h 408"/>
                <a:gd name="T6" fmla="*/ 151 w 406"/>
                <a:gd name="T7" fmla="*/ 25 h 408"/>
                <a:gd name="T8" fmla="*/ 381 w 406"/>
                <a:gd name="T9" fmla="*/ 256 h 408"/>
                <a:gd name="T10" fmla="*/ 394 w 406"/>
                <a:gd name="T11" fmla="*/ 273 h 408"/>
                <a:gd name="T12" fmla="*/ 402 w 406"/>
                <a:gd name="T13" fmla="*/ 290 h 408"/>
                <a:gd name="T14" fmla="*/ 406 w 406"/>
                <a:gd name="T15" fmla="*/ 309 h 408"/>
                <a:gd name="T16" fmla="*/ 406 w 406"/>
                <a:gd name="T17" fmla="*/ 329 h 408"/>
                <a:gd name="T18" fmla="*/ 402 w 406"/>
                <a:gd name="T19" fmla="*/ 348 h 408"/>
                <a:gd name="T20" fmla="*/ 394 w 406"/>
                <a:gd name="T21" fmla="*/ 366 h 408"/>
                <a:gd name="T22" fmla="*/ 381 w 406"/>
                <a:gd name="T23" fmla="*/ 381 h 408"/>
                <a:gd name="T24" fmla="*/ 368 w 406"/>
                <a:gd name="T25" fmla="*/ 394 h 408"/>
                <a:gd name="T26" fmla="*/ 352 w 406"/>
                <a:gd name="T27" fmla="*/ 401 h 408"/>
                <a:gd name="T28" fmla="*/ 335 w 406"/>
                <a:gd name="T29" fmla="*/ 406 h 408"/>
                <a:gd name="T30" fmla="*/ 319 w 406"/>
                <a:gd name="T31" fmla="*/ 408 h 408"/>
                <a:gd name="T32" fmla="*/ 301 w 406"/>
                <a:gd name="T33" fmla="*/ 406 h 408"/>
                <a:gd name="T34" fmla="*/ 286 w 406"/>
                <a:gd name="T35" fmla="*/ 401 h 408"/>
                <a:gd name="T36" fmla="*/ 270 w 406"/>
                <a:gd name="T37" fmla="*/ 394 h 408"/>
                <a:gd name="T38" fmla="*/ 256 w 406"/>
                <a:gd name="T39" fmla="*/ 381 h 408"/>
                <a:gd name="T40" fmla="*/ 26 w 406"/>
                <a:gd name="T41" fmla="*/ 151 h 408"/>
                <a:gd name="T42" fmla="*/ 14 w 406"/>
                <a:gd name="T43" fmla="*/ 135 h 408"/>
                <a:gd name="T44" fmla="*/ 5 w 406"/>
                <a:gd name="T45" fmla="*/ 117 h 408"/>
                <a:gd name="T46" fmla="*/ 0 w 406"/>
                <a:gd name="T47" fmla="*/ 98 h 408"/>
                <a:gd name="T48" fmla="*/ 0 w 406"/>
                <a:gd name="T49" fmla="*/ 79 h 408"/>
                <a:gd name="T50" fmla="*/ 5 w 406"/>
                <a:gd name="T51" fmla="*/ 60 h 408"/>
                <a:gd name="T52" fmla="*/ 14 w 406"/>
                <a:gd name="T53" fmla="*/ 42 h 408"/>
                <a:gd name="T54" fmla="*/ 26 w 406"/>
                <a:gd name="T55" fmla="*/ 25 h 408"/>
                <a:gd name="T56" fmla="*/ 42 w 406"/>
                <a:gd name="T57" fmla="*/ 13 h 408"/>
                <a:gd name="T58" fmla="*/ 60 w 406"/>
                <a:gd name="T59" fmla="*/ 4 h 408"/>
                <a:gd name="T60" fmla="*/ 79 w 406"/>
                <a:gd name="T61" fmla="*/ 0 h 408"/>
                <a:gd name="T62" fmla="*/ 98 w 406"/>
                <a:gd name="T6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6" h="408">
                  <a:moveTo>
                    <a:pt x="98" y="0"/>
                  </a:moveTo>
                  <a:lnTo>
                    <a:pt x="116" y="4"/>
                  </a:lnTo>
                  <a:lnTo>
                    <a:pt x="135" y="13"/>
                  </a:lnTo>
                  <a:lnTo>
                    <a:pt x="151" y="25"/>
                  </a:lnTo>
                  <a:lnTo>
                    <a:pt x="381" y="256"/>
                  </a:lnTo>
                  <a:lnTo>
                    <a:pt x="394" y="273"/>
                  </a:lnTo>
                  <a:lnTo>
                    <a:pt x="402" y="290"/>
                  </a:lnTo>
                  <a:lnTo>
                    <a:pt x="406" y="309"/>
                  </a:lnTo>
                  <a:lnTo>
                    <a:pt x="406" y="329"/>
                  </a:lnTo>
                  <a:lnTo>
                    <a:pt x="402" y="348"/>
                  </a:lnTo>
                  <a:lnTo>
                    <a:pt x="394" y="366"/>
                  </a:lnTo>
                  <a:lnTo>
                    <a:pt x="381" y="381"/>
                  </a:lnTo>
                  <a:lnTo>
                    <a:pt x="368" y="394"/>
                  </a:lnTo>
                  <a:lnTo>
                    <a:pt x="352" y="401"/>
                  </a:lnTo>
                  <a:lnTo>
                    <a:pt x="335" y="406"/>
                  </a:lnTo>
                  <a:lnTo>
                    <a:pt x="319" y="408"/>
                  </a:lnTo>
                  <a:lnTo>
                    <a:pt x="301" y="406"/>
                  </a:lnTo>
                  <a:lnTo>
                    <a:pt x="286" y="401"/>
                  </a:lnTo>
                  <a:lnTo>
                    <a:pt x="270" y="394"/>
                  </a:lnTo>
                  <a:lnTo>
                    <a:pt x="256" y="381"/>
                  </a:lnTo>
                  <a:lnTo>
                    <a:pt x="26" y="151"/>
                  </a:lnTo>
                  <a:lnTo>
                    <a:pt x="14" y="135"/>
                  </a:lnTo>
                  <a:lnTo>
                    <a:pt x="5" y="117"/>
                  </a:lnTo>
                  <a:lnTo>
                    <a:pt x="0" y="98"/>
                  </a:lnTo>
                  <a:lnTo>
                    <a:pt x="0" y="79"/>
                  </a:lnTo>
                  <a:lnTo>
                    <a:pt x="5" y="60"/>
                  </a:lnTo>
                  <a:lnTo>
                    <a:pt x="14" y="42"/>
                  </a:lnTo>
                  <a:lnTo>
                    <a:pt x="26" y="25"/>
                  </a:lnTo>
                  <a:lnTo>
                    <a:pt x="42" y="13"/>
                  </a:lnTo>
                  <a:lnTo>
                    <a:pt x="60" y="4"/>
                  </a:lnTo>
                  <a:lnTo>
                    <a:pt x="79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6" name="Freeform 223"/>
            <p:cNvSpPr>
              <a:spLocks noEditPoints="1"/>
            </p:cNvSpPr>
            <p:nvPr/>
          </p:nvSpPr>
          <p:spPr bwMode="auto">
            <a:xfrm>
              <a:off x="5516563" y="3486150"/>
              <a:ext cx="350837" cy="542925"/>
            </a:xfrm>
            <a:custGeom>
              <a:avLst/>
              <a:gdLst>
                <a:gd name="T0" fmla="*/ 1130 w 2214"/>
                <a:gd name="T1" fmla="*/ 2952 h 3419"/>
                <a:gd name="T2" fmla="*/ 1192 w 2214"/>
                <a:gd name="T3" fmla="*/ 3014 h 3419"/>
                <a:gd name="T4" fmla="*/ 1169 w 2214"/>
                <a:gd name="T5" fmla="*/ 3101 h 3419"/>
                <a:gd name="T6" fmla="*/ 685 w 2214"/>
                <a:gd name="T7" fmla="*/ 3126 h 3419"/>
                <a:gd name="T8" fmla="*/ 1527 w 2214"/>
                <a:gd name="T9" fmla="*/ 2833 h 3419"/>
                <a:gd name="T10" fmla="*/ 988 w 2214"/>
                <a:gd name="T11" fmla="*/ 1606 h 3419"/>
                <a:gd name="T12" fmla="*/ 1222 w 2214"/>
                <a:gd name="T13" fmla="*/ 1621 h 3419"/>
                <a:gd name="T14" fmla="*/ 865 w 2214"/>
                <a:gd name="T15" fmla="*/ 1337 h 3419"/>
                <a:gd name="T16" fmla="*/ 883 w 2214"/>
                <a:gd name="T17" fmla="*/ 205 h 3419"/>
                <a:gd name="T18" fmla="*/ 617 w 2214"/>
                <a:gd name="T19" fmla="*/ 325 h 3419"/>
                <a:gd name="T20" fmla="*/ 400 w 2214"/>
                <a:gd name="T21" fmla="*/ 521 h 3419"/>
                <a:gd name="T22" fmla="*/ 248 w 2214"/>
                <a:gd name="T23" fmla="*/ 778 h 3419"/>
                <a:gd name="T24" fmla="*/ 179 w 2214"/>
                <a:gd name="T25" fmla="*/ 1080 h 3419"/>
                <a:gd name="T26" fmla="*/ 201 w 2214"/>
                <a:gd name="T27" fmla="*/ 1399 h 3419"/>
                <a:gd name="T28" fmla="*/ 307 w 2214"/>
                <a:gd name="T29" fmla="*/ 1718 h 3419"/>
                <a:gd name="T30" fmla="*/ 485 w 2214"/>
                <a:gd name="T31" fmla="*/ 2013 h 3419"/>
                <a:gd name="T32" fmla="*/ 630 w 2214"/>
                <a:gd name="T33" fmla="*/ 2328 h 3419"/>
                <a:gd name="T34" fmla="*/ 685 w 2214"/>
                <a:gd name="T35" fmla="*/ 2656 h 3419"/>
                <a:gd name="T36" fmla="*/ 639 w 2214"/>
                <a:gd name="T37" fmla="*/ 1265 h 3419"/>
                <a:gd name="T38" fmla="*/ 665 w 2214"/>
                <a:gd name="T39" fmla="*/ 1184 h 3419"/>
                <a:gd name="T40" fmla="*/ 1487 w 2214"/>
                <a:gd name="T41" fmla="*/ 1160 h 3419"/>
                <a:gd name="T42" fmla="*/ 1561 w 2214"/>
                <a:gd name="T43" fmla="*/ 1201 h 3419"/>
                <a:gd name="T44" fmla="*/ 1567 w 2214"/>
                <a:gd name="T45" fmla="*/ 1286 h 3419"/>
                <a:gd name="T46" fmla="*/ 1533 w 2214"/>
                <a:gd name="T47" fmla="*/ 2573 h 3419"/>
                <a:gd name="T48" fmla="*/ 1611 w 2214"/>
                <a:gd name="T49" fmla="*/ 2247 h 3419"/>
                <a:gd name="T50" fmla="*/ 1778 w 2214"/>
                <a:gd name="T51" fmla="*/ 1937 h 3419"/>
                <a:gd name="T52" fmla="*/ 1940 w 2214"/>
                <a:gd name="T53" fmla="*/ 1640 h 3419"/>
                <a:gd name="T54" fmla="*/ 2026 w 2214"/>
                <a:gd name="T55" fmla="*/ 1318 h 3419"/>
                <a:gd name="T56" fmla="*/ 2025 w 2214"/>
                <a:gd name="T57" fmla="*/ 1001 h 3419"/>
                <a:gd name="T58" fmla="*/ 1933 w 2214"/>
                <a:gd name="T59" fmla="*/ 708 h 3419"/>
                <a:gd name="T60" fmla="*/ 1764 w 2214"/>
                <a:gd name="T61" fmla="*/ 465 h 3419"/>
                <a:gd name="T62" fmla="*/ 1534 w 2214"/>
                <a:gd name="T63" fmla="*/ 287 h 3419"/>
                <a:gd name="T64" fmla="*/ 1257 w 2214"/>
                <a:gd name="T65" fmla="*/ 189 h 3419"/>
                <a:gd name="T66" fmla="*/ 1193 w 2214"/>
                <a:gd name="T67" fmla="*/ 3 h 3419"/>
                <a:gd name="T68" fmla="*/ 1518 w 2214"/>
                <a:gd name="T69" fmla="*/ 83 h 3419"/>
                <a:gd name="T70" fmla="*/ 1798 w 2214"/>
                <a:gd name="T71" fmla="*/ 255 h 3419"/>
                <a:gd name="T72" fmla="*/ 2018 w 2214"/>
                <a:gd name="T73" fmla="*/ 503 h 3419"/>
                <a:gd name="T74" fmla="*/ 2162 w 2214"/>
                <a:gd name="T75" fmla="*/ 810 h 3419"/>
                <a:gd name="T76" fmla="*/ 2214 w 2214"/>
                <a:gd name="T77" fmla="*/ 1161 h 3419"/>
                <a:gd name="T78" fmla="*/ 2164 w 2214"/>
                <a:gd name="T79" fmla="*/ 1524 h 3419"/>
                <a:gd name="T80" fmla="*/ 2024 w 2214"/>
                <a:gd name="T81" fmla="*/ 1877 h 3419"/>
                <a:gd name="T82" fmla="*/ 1828 w 2214"/>
                <a:gd name="T83" fmla="*/ 2195 h 3419"/>
                <a:gd name="T84" fmla="*/ 1718 w 2214"/>
                <a:gd name="T85" fmla="*/ 2520 h 3419"/>
                <a:gd name="T86" fmla="*/ 1702 w 2214"/>
                <a:gd name="T87" fmla="*/ 3274 h 3419"/>
                <a:gd name="T88" fmla="*/ 1641 w 2214"/>
                <a:gd name="T89" fmla="*/ 3377 h 3419"/>
                <a:gd name="T90" fmla="*/ 1527 w 2214"/>
                <a:gd name="T91" fmla="*/ 3419 h 3419"/>
                <a:gd name="T92" fmla="*/ 596 w 2214"/>
                <a:gd name="T93" fmla="*/ 3395 h 3419"/>
                <a:gd name="T94" fmla="*/ 519 w 2214"/>
                <a:gd name="T95" fmla="*/ 3304 h 3419"/>
                <a:gd name="T96" fmla="*/ 505 w 2214"/>
                <a:gd name="T97" fmla="*/ 2602 h 3419"/>
                <a:gd name="T98" fmla="*/ 422 w 2214"/>
                <a:gd name="T99" fmla="*/ 2274 h 3419"/>
                <a:gd name="T100" fmla="*/ 237 w 2214"/>
                <a:gd name="T101" fmla="*/ 1961 h 3419"/>
                <a:gd name="T102" fmla="*/ 76 w 2214"/>
                <a:gd name="T103" fmla="*/ 1615 h 3419"/>
                <a:gd name="T104" fmla="*/ 2 w 2214"/>
                <a:gd name="T105" fmla="*/ 1251 h 3419"/>
                <a:gd name="T106" fmla="*/ 28 w 2214"/>
                <a:gd name="T107" fmla="*/ 895 h 3419"/>
                <a:gd name="T108" fmla="*/ 150 w 2214"/>
                <a:gd name="T109" fmla="*/ 575 h 3419"/>
                <a:gd name="T110" fmla="*/ 352 w 2214"/>
                <a:gd name="T111" fmla="*/ 310 h 3419"/>
                <a:gd name="T112" fmla="*/ 620 w 2214"/>
                <a:gd name="T113" fmla="*/ 117 h 3419"/>
                <a:gd name="T114" fmla="*/ 935 w 2214"/>
                <a:gd name="T115" fmla="*/ 13 h 3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14" h="3419">
                  <a:moveTo>
                    <a:pt x="685" y="2833"/>
                  </a:moveTo>
                  <a:lnTo>
                    <a:pt x="685" y="2949"/>
                  </a:lnTo>
                  <a:lnTo>
                    <a:pt x="1107" y="2949"/>
                  </a:lnTo>
                  <a:lnTo>
                    <a:pt x="1130" y="2952"/>
                  </a:lnTo>
                  <a:lnTo>
                    <a:pt x="1151" y="2961"/>
                  </a:lnTo>
                  <a:lnTo>
                    <a:pt x="1169" y="2975"/>
                  </a:lnTo>
                  <a:lnTo>
                    <a:pt x="1183" y="2993"/>
                  </a:lnTo>
                  <a:lnTo>
                    <a:pt x="1192" y="3014"/>
                  </a:lnTo>
                  <a:lnTo>
                    <a:pt x="1194" y="3037"/>
                  </a:lnTo>
                  <a:lnTo>
                    <a:pt x="1192" y="3061"/>
                  </a:lnTo>
                  <a:lnTo>
                    <a:pt x="1183" y="3082"/>
                  </a:lnTo>
                  <a:lnTo>
                    <a:pt x="1169" y="3101"/>
                  </a:lnTo>
                  <a:lnTo>
                    <a:pt x="1151" y="3114"/>
                  </a:lnTo>
                  <a:lnTo>
                    <a:pt x="1130" y="3123"/>
                  </a:lnTo>
                  <a:lnTo>
                    <a:pt x="1107" y="3126"/>
                  </a:lnTo>
                  <a:lnTo>
                    <a:pt x="685" y="3126"/>
                  </a:lnTo>
                  <a:lnTo>
                    <a:pt x="685" y="3242"/>
                  </a:lnTo>
                  <a:lnTo>
                    <a:pt x="1527" y="3242"/>
                  </a:lnTo>
                  <a:lnTo>
                    <a:pt x="1528" y="3242"/>
                  </a:lnTo>
                  <a:lnTo>
                    <a:pt x="1527" y="2833"/>
                  </a:lnTo>
                  <a:lnTo>
                    <a:pt x="685" y="2833"/>
                  </a:lnTo>
                  <a:close/>
                  <a:moveTo>
                    <a:pt x="865" y="1337"/>
                  </a:moveTo>
                  <a:lnTo>
                    <a:pt x="983" y="1590"/>
                  </a:lnTo>
                  <a:lnTo>
                    <a:pt x="988" y="1606"/>
                  </a:lnTo>
                  <a:lnTo>
                    <a:pt x="991" y="1621"/>
                  </a:lnTo>
                  <a:lnTo>
                    <a:pt x="1059" y="2656"/>
                  </a:lnTo>
                  <a:lnTo>
                    <a:pt x="1153" y="2656"/>
                  </a:lnTo>
                  <a:lnTo>
                    <a:pt x="1222" y="1621"/>
                  </a:lnTo>
                  <a:lnTo>
                    <a:pt x="1225" y="1606"/>
                  </a:lnTo>
                  <a:lnTo>
                    <a:pt x="1231" y="1590"/>
                  </a:lnTo>
                  <a:lnTo>
                    <a:pt x="1348" y="1337"/>
                  </a:lnTo>
                  <a:lnTo>
                    <a:pt x="865" y="1337"/>
                  </a:lnTo>
                  <a:close/>
                  <a:moveTo>
                    <a:pt x="1107" y="176"/>
                  </a:moveTo>
                  <a:lnTo>
                    <a:pt x="1030" y="179"/>
                  </a:lnTo>
                  <a:lnTo>
                    <a:pt x="955" y="189"/>
                  </a:lnTo>
                  <a:lnTo>
                    <a:pt x="883" y="205"/>
                  </a:lnTo>
                  <a:lnTo>
                    <a:pt x="813" y="227"/>
                  </a:lnTo>
                  <a:lnTo>
                    <a:pt x="744" y="254"/>
                  </a:lnTo>
                  <a:lnTo>
                    <a:pt x="679" y="287"/>
                  </a:lnTo>
                  <a:lnTo>
                    <a:pt x="617" y="325"/>
                  </a:lnTo>
                  <a:lnTo>
                    <a:pt x="557" y="367"/>
                  </a:lnTo>
                  <a:lnTo>
                    <a:pt x="501" y="413"/>
                  </a:lnTo>
                  <a:lnTo>
                    <a:pt x="449" y="465"/>
                  </a:lnTo>
                  <a:lnTo>
                    <a:pt x="400" y="521"/>
                  </a:lnTo>
                  <a:lnTo>
                    <a:pt x="356" y="580"/>
                  </a:lnTo>
                  <a:lnTo>
                    <a:pt x="315" y="643"/>
                  </a:lnTo>
                  <a:lnTo>
                    <a:pt x="279" y="708"/>
                  </a:lnTo>
                  <a:lnTo>
                    <a:pt x="248" y="778"/>
                  </a:lnTo>
                  <a:lnTo>
                    <a:pt x="223" y="850"/>
                  </a:lnTo>
                  <a:lnTo>
                    <a:pt x="203" y="925"/>
                  </a:lnTo>
                  <a:lnTo>
                    <a:pt x="188" y="1001"/>
                  </a:lnTo>
                  <a:lnTo>
                    <a:pt x="179" y="1080"/>
                  </a:lnTo>
                  <a:lnTo>
                    <a:pt x="175" y="1161"/>
                  </a:lnTo>
                  <a:lnTo>
                    <a:pt x="179" y="1240"/>
                  </a:lnTo>
                  <a:lnTo>
                    <a:pt x="187" y="1318"/>
                  </a:lnTo>
                  <a:lnTo>
                    <a:pt x="201" y="1399"/>
                  </a:lnTo>
                  <a:lnTo>
                    <a:pt x="220" y="1480"/>
                  </a:lnTo>
                  <a:lnTo>
                    <a:pt x="244" y="1560"/>
                  </a:lnTo>
                  <a:lnTo>
                    <a:pt x="274" y="1640"/>
                  </a:lnTo>
                  <a:lnTo>
                    <a:pt x="307" y="1718"/>
                  </a:lnTo>
                  <a:lnTo>
                    <a:pt x="346" y="1794"/>
                  </a:lnTo>
                  <a:lnTo>
                    <a:pt x="388" y="1867"/>
                  </a:lnTo>
                  <a:lnTo>
                    <a:pt x="434" y="1937"/>
                  </a:lnTo>
                  <a:lnTo>
                    <a:pt x="485" y="2013"/>
                  </a:lnTo>
                  <a:lnTo>
                    <a:pt x="529" y="2089"/>
                  </a:lnTo>
                  <a:lnTo>
                    <a:pt x="568" y="2167"/>
                  </a:lnTo>
                  <a:lnTo>
                    <a:pt x="602" y="2247"/>
                  </a:lnTo>
                  <a:lnTo>
                    <a:pt x="630" y="2328"/>
                  </a:lnTo>
                  <a:lnTo>
                    <a:pt x="652" y="2409"/>
                  </a:lnTo>
                  <a:lnTo>
                    <a:pt x="669" y="2491"/>
                  </a:lnTo>
                  <a:lnTo>
                    <a:pt x="680" y="2573"/>
                  </a:lnTo>
                  <a:lnTo>
                    <a:pt x="685" y="2656"/>
                  </a:lnTo>
                  <a:lnTo>
                    <a:pt x="882" y="2656"/>
                  </a:lnTo>
                  <a:lnTo>
                    <a:pt x="816" y="1650"/>
                  </a:lnTo>
                  <a:lnTo>
                    <a:pt x="646" y="1286"/>
                  </a:lnTo>
                  <a:lnTo>
                    <a:pt x="639" y="1265"/>
                  </a:lnTo>
                  <a:lnTo>
                    <a:pt x="638" y="1243"/>
                  </a:lnTo>
                  <a:lnTo>
                    <a:pt x="642" y="1221"/>
                  </a:lnTo>
                  <a:lnTo>
                    <a:pt x="651" y="1201"/>
                  </a:lnTo>
                  <a:lnTo>
                    <a:pt x="665" y="1184"/>
                  </a:lnTo>
                  <a:lnTo>
                    <a:pt x="683" y="1171"/>
                  </a:lnTo>
                  <a:lnTo>
                    <a:pt x="703" y="1163"/>
                  </a:lnTo>
                  <a:lnTo>
                    <a:pt x="725" y="1160"/>
                  </a:lnTo>
                  <a:lnTo>
                    <a:pt x="1487" y="1160"/>
                  </a:lnTo>
                  <a:lnTo>
                    <a:pt x="1509" y="1163"/>
                  </a:lnTo>
                  <a:lnTo>
                    <a:pt x="1529" y="1171"/>
                  </a:lnTo>
                  <a:lnTo>
                    <a:pt x="1547" y="1184"/>
                  </a:lnTo>
                  <a:lnTo>
                    <a:pt x="1561" y="1201"/>
                  </a:lnTo>
                  <a:lnTo>
                    <a:pt x="1571" y="1221"/>
                  </a:lnTo>
                  <a:lnTo>
                    <a:pt x="1576" y="1243"/>
                  </a:lnTo>
                  <a:lnTo>
                    <a:pt x="1574" y="1265"/>
                  </a:lnTo>
                  <a:lnTo>
                    <a:pt x="1567" y="1286"/>
                  </a:lnTo>
                  <a:lnTo>
                    <a:pt x="1398" y="1650"/>
                  </a:lnTo>
                  <a:lnTo>
                    <a:pt x="1330" y="2656"/>
                  </a:lnTo>
                  <a:lnTo>
                    <a:pt x="1528" y="2656"/>
                  </a:lnTo>
                  <a:lnTo>
                    <a:pt x="1533" y="2573"/>
                  </a:lnTo>
                  <a:lnTo>
                    <a:pt x="1544" y="2491"/>
                  </a:lnTo>
                  <a:lnTo>
                    <a:pt x="1560" y="2409"/>
                  </a:lnTo>
                  <a:lnTo>
                    <a:pt x="1582" y="2328"/>
                  </a:lnTo>
                  <a:lnTo>
                    <a:pt x="1611" y="2247"/>
                  </a:lnTo>
                  <a:lnTo>
                    <a:pt x="1644" y="2167"/>
                  </a:lnTo>
                  <a:lnTo>
                    <a:pt x="1684" y="2089"/>
                  </a:lnTo>
                  <a:lnTo>
                    <a:pt x="1728" y="2013"/>
                  </a:lnTo>
                  <a:lnTo>
                    <a:pt x="1778" y="1937"/>
                  </a:lnTo>
                  <a:lnTo>
                    <a:pt x="1825" y="1867"/>
                  </a:lnTo>
                  <a:lnTo>
                    <a:pt x="1868" y="1794"/>
                  </a:lnTo>
                  <a:lnTo>
                    <a:pt x="1905" y="1718"/>
                  </a:lnTo>
                  <a:lnTo>
                    <a:pt x="1940" y="1640"/>
                  </a:lnTo>
                  <a:lnTo>
                    <a:pt x="1968" y="1560"/>
                  </a:lnTo>
                  <a:lnTo>
                    <a:pt x="1993" y="1480"/>
                  </a:lnTo>
                  <a:lnTo>
                    <a:pt x="2012" y="1399"/>
                  </a:lnTo>
                  <a:lnTo>
                    <a:pt x="2026" y="1318"/>
                  </a:lnTo>
                  <a:lnTo>
                    <a:pt x="2035" y="1240"/>
                  </a:lnTo>
                  <a:lnTo>
                    <a:pt x="2037" y="1161"/>
                  </a:lnTo>
                  <a:lnTo>
                    <a:pt x="2034" y="1080"/>
                  </a:lnTo>
                  <a:lnTo>
                    <a:pt x="2025" y="1001"/>
                  </a:lnTo>
                  <a:lnTo>
                    <a:pt x="2010" y="925"/>
                  </a:lnTo>
                  <a:lnTo>
                    <a:pt x="1989" y="850"/>
                  </a:lnTo>
                  <a:lnTo>
                    <a:pt x="1964" y="778"/>
                  </a:lnTo>
                  <a:lnTo>
                    <a:pt x="1933" y="708"/>
                  </a:lnTo>
                  <a:lnTo>
                    <a:pt x="1898" y="643"/>
                  </a:lnTo>
                  <a:lnTo>
                    <a:pt x="1858" y="580"/>
                  </a:lnTo>
                  <a:lnTo>
                    <a:pt x="1812" y="521"/>
                  </a:lnTo>
                  <a:lnTo>
                    <a:pt x="1764" y="465"/>
                  </a:lnTo>
                  <a:lnTo>
                    <a:pt x="1712" y="413"/>
                  </a:lnTo>
                  <a:lnTo>
                    <a:pt x="1655" y="367"/>
                  </a:lnTo>
                  <a:lnTo>
                    <a:pt x="1597" y="325"/>
                  </a:lnTo>
                  <a:lnTo>
                    <a:pt x="1534" y="287"/>
                  </a:lnTo>
                  <a:lnTo>
                    <a:pt x="1468" y="254"/>
                  </a:lnTo>
                  <a:lnTo>
                    <a:pt x="1400" y="227"/>
                  </a:lnTo>
                  <a:lnTo>
                    <a:pt x="1330" y="205"/>
                  </a:lnTo>
                  <a:lnTo>
                    <a:pt x="1257" y="189"/>
                  </a:lnTo>
                  <a:lnTo>
                    <a:pt x="1183" y="179"/>
                  </a:lnTo>
                  <a:lnTo>
                    <a:pt x="1107" y="176"/>
                  </a:lnTo>
                  <a:close/>
                  <a:moveTo>
                    <a:pt x="1107" y="0"/>
                  </a:moveTo>
                  <a:lnTo>
                    <a:pt x="1193" y="3"/>
                  </a:lnTo>
                  <a:lnTo>
                    <a:pt x="1277" y="13"/>
                  </a:lnTo>
                  <a:lnTo>
                    <a:pt x="1360" y="31"/>
                  </a:lnTo>
                  <a:lnTo>
                    <a:pt x="1441" y="53"/>
                  </a:lnTo>
                  <a:lnTo>
                    <a:pt x="1518" y="83"/>
                  </a:lnTo>
                  <a:lnTo>
                    <a:pt x="1593" y="117"/>
                  </a:lnTo>
                  <a:lnTo>
                    <a:pt x="1665" y="158"/>
                  </a:lnTo>
                  <a:lnTo>
                    <a:pt x="1734" y="204"/>
                  </a:lnTo>
                  <a:lnTo>
                    <a:pt x="1798" y="255"/>
                  </a:lnTo>
                  <a:lnTo>
                    <a:pt x="1860" y="310"/>
                  </a:lnTo>
                  <a:lnTo>
                    <a:pt x="1918" y="370"/>
                  </a:lnTo>
                  <a:lnTo>
                    <a:pt x="1971" y="434"/>
                  </a:lnTo>
                  <a:lnTo>
                    <a:pt x="2018" y="503"/>
                  </a:lnTo>
                  <a:lnTo>
                    <a:pt x="2062" y="575"/>
                  </a:lnTo>
                  <a:lnTo>
                    <a:pt x="2101" y="651"/>
                  </a:lnTo>
                  <a:lnTo>
                    <a:pt x="2134" y="729"/>
                  </a:lnTo>
                  <a:lnTo>
                    <a:pt x="2162" y="810"/>
                  </a:lnTo>
                  <a:lnTo>
                    <a:pt x="2184" y="895"/>
                  </a:lnTo>
                  <a:lnTo>
                    <a:pt x="2201" y="981"/>
                  </a:lnTo>
                  <a:lnTo>
                    <a:pt x="2211" y="1070"/>
                  </a:lnTo>
                  <a:lnTo>
                    <a:pt x="2214" y="1161"/>
                  </a:lnTo>
                  <a:lnTo>
                    <a:pt x="2211" y="1251"/>
                  </a:lnTo>
                  <a:lnTo>
                    <a:pt x="2201" y="1342"/>
                  </a:lnTo>
                  <a:lnTo>
                    <a:pt x="2185" y="1433"/>
                  </a:lnTo>
                  <a:lnTo>
                    <a:pt x="2164" y="1524"/>
                  </a:lnTo>
                  <a:lnTo>
                    <a:pt x="2138" y="1615"/>
                  </a:lnTo>
                  <a:lnTo>
                    <a:pt x="2104" y="1703"/>
                  </a:lnTo>
                  <a:lnTo>
                    <a:pt x="2067" y="1791"/>
                  </a:lnTo>
                  <a:lnTo>
                    <a:pt x="2024" y="1877"/>
                  </a:lnTo>
                  <a:lnTo>
                    <a:pt x="1975" y="1961"/>
                  </a:lnTo>
                  <a:lnTo>
                    <a:pt x="1922" y="2040"/>
                  </a:lnTo>
                  <a:lnTo>
                    <a:pt x="1872" y="2116"/>
                  </a:lnTo>
                  <a:lnTo>
                    <a:pt x="1828" y="2195"/>
                  </a:lnTo>
                  <a:lnTo>
                    <a:pt x="1790" y="2274"/>
                  </a:lnTo>
                  <a:lnTo>
                    <a:pt x="1759" y="2354"/>
                  </a:lnTo>
                  <a:lnTo>
                    <a:pt x="1735" y="2436"/>
                  </a:lnTo>
                  <a:lnTo>
                    <a:pt x="1718" y="2520"/>
                  </a:lnTo>
                  <a:lnTo>
                    <a:pt x="1707" y="2602"/>
                  </a:lnTo>
                  <a:lnTo>
                    <a:pt x="1704" y="2685"/>
                  </a:lnTo>
                  <a:lnTo>
                    <a:pt x="1704" y="3242"/>
                  </a:lnTo>
                  <a:lnTo>
                    <a:pt x="1702" y="3274"/>
                  </a:lnTo>
                  <a:lnTo>
                    <a:pt x="1693" y="3304"/>
                  </a:lnTo>
                  <a:lnTo>
                    <a:pt x="1680" y="3331"/>
                  </a:lnTo>
                  <a:lnTo>
                    <a:pt x="1663" y="3356"/>
                  </a:lnTo>
                  <a:lnTo>
                    <a:pt x="1641" y="3377"/>
                  </a:lnTo>
                  <a:lnTo>
                    <a:pt x="1617" y="3395"/>
                  </a:lnTo>
                  <a:lnTo>
                    <a:pt x="1589" y="3408"/>
                  </a:lnTo>
                  <a:lnTo>
                    <a:pt x="1559" y="3416"/>
                  </a:lnTo>
                  <a:lnTo>
                    <a:pt x="1527" y="3419"/>
                  </a:lnTo>
                  <a:lnTo>
                    <a:pt x="685" y="3419"/>
                  </a:lnTo>
                  <a:lnTo>
                    <a:pt x="653" y="3416"/>
                  </a:lnTo>
                  <a:lnTo>
                    <a:pt x="623" y="3408"/>
                  </a:lnTo>
                  <a:lnTo>
                    <a:pt x="596" y="3395"/>
                  </a:lnTo>
                  <a:lnTo>
                    <a:pt x="571" y="3377"/>
                  </a:lnTo>
                  <a:lnTo>
                    <a:pt x="550" y="3356"/>
                  </a:lnTo>
                  <a:lnTo>
                    <a:pt x="533" y="3331"/>
                  </a:lnTo>
                  <a:lnTo>
                    <a:pt x="519" y="3304"/>
                  </a:lnTo>
                  <a:lnTo>
                    <a:pt x="512" y="3274"/>
                  </a:lnTo>
                  <a:lnTo>
                    <a:pt x="508" y="3242"/>
                  </a:lnTo>
                  <a:lnTo>
                    <a:pt x="508" y="2685"/>
                  </a:lnTo>
                  <a:lnTo>
                    <a:pt x="505" y="2602"/>
                  </a:lnTo>
                  <a:lnTo>
                    <a:pt x="495" y="2520"/>
                  </a:lnTo>
                  <a:lnTo>
                    <a:pt x="477" y="2436"/>
                  </a:lnTo>
                  <a:lnTo>
                    <a:pt x="453" y="2354"/>
                  </a:lnTo>
                  <a:lnTo>
                    <a:pt x="422" y="2274"/>
                  </a:lnTo>
                  <a:lnTo>
                    <a:pt x="385" y="2195"/>
                  </a:lnTo>
                  <a:lnTo>
                    <a:pt x="341" y="2116"/>
                  </a:lnTo>
                  <a:lnTo>
                    <a:pt x="291" y="2040"/>
                  </a:lnTo>
                  <a:lnTo>
                    <a:pt x="237" y="1961"/>
                  </a:lnTo>
                  <a:lnTo>
                    <a:pt x="190" y="1877"/>
                  </a:lnTo>
                  <a:lnTo>
                    <a:pt x="146" y="1791"/>
                  </a:lnTo>
                  <a:lnTo>
                    <a:pt x="108" y="1703"/>
                  </a:lnTo>
                  <a:lnTo>
                    <a:pt x="76" y="1615"/>
                  </a:lnTo>
                  <a:lnTo>
                    <a:pt x="48" y="1524"/>
                  </a:lnTo>
                  <a:lnTo>
                    <a:pt x="27" y="1433"/>
                  </a:lnTo>
                  <a:lnTo>
                    <a:pt x="12" y="1342"/>
                  </a:lnTo>
                  <a:lnTo>
                    <a:pt x="2" y="1251"/>
                  </a:lnTo>
                  <a:lnTo>
                    <a:pt x="0" y="1161"/>
                  </a:lnTo>
                  <a:lnTo>
                    <a:pt x="3" y="1070"/>
                  </a:lnTo>
                  <a:lnTo>
                    <a:pt x="12" y="981"/>
                  </a:lnTo>
                  <a:lnTo>
                    <a:pt x="28" y="895"/>
                  </a:lnTo>
                  <a:lnTo>
                    <a:pt x="51" y="810"/>
                  </a:lnTo>
                  <a:lnTo>
                    <a:pt x="78" y="729"/>
                  </a:lnTo>
                  <a:lnTo>
                    <a:pt x="111" y="651"/>
                  </a:lnTo>
                  <a:lnTo>
                    <a:pt x="150" y="575"/>
                  </a:lnTo>
                  <a:lnTo>
                    <a:pt x="194" y="503"/>
                  </a:lnTo>
                  <a:lnTo>
                    <a:pt x="243" y="434"/>
                  </a:lnTo>
                  <a:lnTo>
                    <a:pt x="296" y="370"/>
                  </a:lnTo>
                  <a:lnTo>
                    <a:pt x="352" y="310"/>
                  </a:lnTo>
                  <a:lnTo>
                    <a:pt x="414" y="255"/>
                  </a:lnTo>
                  <a:lnTo>
                    <a:pt x="480" y="204"/>
                  </a:lnTo>
                  <a:lnTo>
                    <a:pt x="548" y="158"/>
                  </a:lnTo>
                  <a:lnTo>
                    <a:pt x="620" y="117"/>
                  </a:lnTo>
                  <a:lnTo>
                    <a:pt x="695" y="83"/>
                  </a:lnTo>
                  <a:lnTo>
                    <a:pt x="773" y="53"/>
                  </a:lnTo>
                  <a:lnTo>
                    <a:pt x="852" y="31"/>
                  </a:lnTo>
                  <a:lnTo>
                    <a:pt x="935" y="13"/>
                  </a:lnTo>
                  <a:lnTo>
                    <a:pt x="1021" y="3"/>
                  </a:lnTo>
                  <a:lnTo>
                    <a:pt x="1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47" name="Freeform 124"/>
          <p:cNvSpPr>
            <a:spLocks noEditPoints="1"/>
          </p:cNvSpPr>
          <p:nvPr/>
        </p:nvSpPr>
        <p:spPr bwMode="auto">
          <a:xfrm>
            <a:off x="5017311" y="3519600"/>
            <a:ext cx="533297" cy="470470"/>
          </a:xfrm>
          <a:custGeom>
            <a:avLst/>
            <a:gdLst>
              <a:gd name="T0" fmla="*/ 1495 w 3650"/>
              <a:gd name="T1" fmla="*/ 3047 h 3224"/>
              <a:gd name="T2" fmla="*/ 1498 w 3650"/>
              <a:gd name="T3" fmla="*/ 3044 h 3224"/>
              <a:gd name="T4" fmla="*/ 198 w 3650"/>
              <a:gd name="T5" fmla="*/ 981 h 3224"/>
              <a:gd name="T6" fmla="*/ 179 w 3650"/>
              <a:gd name="T7" fmla="*/ 1543 h 3224"/>
              <a:gd name="T8" fmla="*/ 342 w 3650"/>
              <a:gd name="T9" fmla="*/ 1579 h 3224"/>
              <a:gd name="T10" fmla="*/ 3250 w 3650"/>
              <a:gd name="T11" fmla="*/ 1591 h 3224"/>
              <a:gd name="T12" fmla="*/ 3423 w 3650"/>
              <a:gd name="T13" fmla="*/ 1451 h 3224"/>
              <a:gd name="T14" fmla="*/ 3470 w 3650"/>
              <a:gd name="T15" fmla="*/ 1227 h 3224"/>
              <a:gd name="T16" fmla="*/ 3366 w 3650"/>
              <a:gd name="T17" fmla="*/ 1029 h 3224"/>
              <a:gd name="T18" fmla="*/ 617 w 3650"/>
              <a:gd name="T19" fmla="*/ 728 h 3224"/>
              <a:gd name="T20" fmla="*/ 529 w 3650"/>
              <a:gd name="T21" fmla="*/ 784 h 3224"/>
              <a:gd name="T22" fmla="*/ 521 w 3650"/>
              <a:gd name="T23" fmla="*/ 1746 h 3224"/>
              <a:gd name="T24" fmla="*/ 585 w 3650"/>
              <a:gd name="T25" fmla="*/ 1816 h 3224"/>
              <a:gd name="T26" fmla="*/ 627 w 3650"/>
              <a:gd name="T27" fmla="*/ 1821 h 3224"/>
              <a:gd name="T28" fmla="*/ 761 w 3650"/>
              <a:gd name="T29" fmla="*/ 1822 h 3224"/>
              <a:gd name="T30" fmla="*/ 949 w 3650"/>
              <a:gd name="T31" fmla="*/ 1822 h 3224"/>
              <a:gd name="T32" fmla="*/ 1083 w 3650"/>
              <a:gd name="T33" fmla="*/ 1822 h 3224"/>
              <a:gd name="T34" fmla="*/ 3024 w 3650"/>
              <a:gd name="T35" fmla="*/ 175 h 3224"/>
              <a:gd name="T36" fmla="*/ 2568 w 3650"/>
              <a:gd name="T37" fmla="*/ 398 h 3224"/>
              <a:gd name="T38" fmla="*/ 1772 w 3650"/>
              <a:gd name="T39" fmla="*/ 645 h 3224"/>
              <a:gd name="T40" fmla="*/ 1441 w 3650"/>
              <a:gd name="T41" fmla="*/ 1850 h 3224"/>
              <a:gd name="T42" fmla="*/ 2255 w 3650"/>
              <a:gd name="T43" fmla="*/ 2034 h 3224"/>
              <a:gd name="T44" fmla="*/ 3022 w 3650"/>
              <a:gd name="T45" fmla="*/ 2373 h 3224"/>
              <a:gd name="T46" fmla="*/ 3028 w 3650"/>
              <a:gd name="T47" fmla="*/ 2371 h 3224"/>
              <a:gd name="T48" fmla="*/ 3026 w 3650"/>
              <a:gd name="T49" fmla="*/ 177 h 3224"/>
              <a:gd name="T50" fmla="*/ 3116 w 3650"/>
              <a:gd name="T51" fmla="*/ 24 h 3224"/>
              <a:gd name="T52" fmla="*/ 3202 w 3650"/>
              <a:gd name="T53" fmla="*/ 148 h 3224"/>
              <a:gd name="T54" fmla="*/ 3368 w 3650"/>
              <a:gd name="T55" fmla="*/ 817 h 3224"/>
              <a:gd name="T56" fmla="*/ 3571 w 3650"/>
              <a:gd name="T57" fmla="*/ 1003 h 3224"/>
              <a:gd name="T58" fmla="*/ 3650 w 3650"/>
              <a:gd name="T59" fmla="*/ 1274 h 3224"/>
              <a:gd name="T60" fmla="*/ 3571 w 3650"/>
              <a:gd name="T61" fmla="*/ 1546 h 3224"/>
              <a:gd name="T62" fmla="*/ 3368 w 3650"/>
              <a:gd name="T63" fmla="*/ 1732 h 3224"/>
              <a:gd name="T64" fmla="*/ 3202 w 3650"/>
              <a:gd name="T65" fmla="*/ 2402 h 3224"/>
              <a:gd name="T66" fmla="*/ 3116 w 3650"/>
              <a:gd name="T67" fmla="*/ 2525 h 3224"/>
              <a:gd name="T68" fmla="*/ 2964 w 3650"/>
              <a:gd name="T69" fmla="*/ 2540 h 3224"/>
              <a:gd name="T70" fmla="*/ 2369 w 3650"/>
              <a:gd name="T71" fmla="*/ 2262 h 3224"/>
              <a:gd name="T72" fmla="*/ 1621 w 3650"/>
              <a:gd name="T73" fmla="*/ 2055 h 3224"/>
              <a:gd name="T74" fmla="*/ 1675 w 3650"/>
              <a:gd name="T75" fmla="*/ 3040 h 3224"/>
              <a:gd name="T76" fmla="*/ 1624 w 3650"/>
              <a:gd name="T77" fmla="*/ 3170 h 3224"/>
              <a:gd name="T78" fmla="*/ 1495 w 3650"/>
              <a:gd name="T79" fmla="*/ 3224 h 3224"/>
              <a:gd name="T80" fmla="*/ 969 w 3650"/>
              <a:gd name="T81" fmla="*/ 3182 h 3224"/>
              <a:gd name="T82" fmla="*/ 470 w 3650"/>
              <a:gd name="T83" fmla="*/ 1956 h 3224"/>
              <a:gd name="T84" fmla="*/ 352 w 3650"/>
              <a:gd name="T85" fmla="*/ 1797 h 3224"/>
              <a:gd name="T86" fmla="*/ 124 w 3650"/>
              <a:gd name="T87" fmla="*/ 1729 h 3224"/>
              <a:gd name="T88" fmla="*/ 12 w 3650"/>
              <a:gd name="T89" fmla="*/ 1598 h 3224"/>
              <a:gd name="T90" fmla="*/ 12 w 3650"/>
              <a:gd name="T91" fmla="*/ 951 h 3224"/>
              <a:gd name="T92" fmla="*/ 124 w 3650"/>
              <a:gd name="T93" fmla="*/ 821 h 3224"/>
              <a:gd name="T94" fmla="*/ 352 w 3650"/>
              <a:gd name="T95" fmla="*/ 755 h 3224"/>
              <a:gd name="T96" fmla="*/ 465 w 3650"/>
              <a:gd name="T97" fmla="*/ 598 h 3224"/>
              <a:gd name="T98" fmla="*/ 622 w 3650"/>
              <a:gd name="T99" fmla="*/ 552 h 3224"/>
              <a:gd name="T100" fmla="*/ 739 w 3650"/>
              <a:gd name="T101" fmla="*/ 552 h 3224"/>
              <a:gd name="T102" fmla="*/ 940 w 3650"/>
              <a:gd name="T103" fmla="*/ 551 h 3224"/>
              <a:gd name="T104" fmla="*/ 1123 w 3650"/>
              <a:gd name="T105" fmla="*/ 549 h 3224"/>
              <a:gd name="T106" fmla="*/ 1352 w 3650"/>
              <a:gd name="T107" fmla="*/ 533 h 3224"/>
              <a:gd name="T108" fmla="*/ 2169 w 3650"/>
              <a:gd name="T109" fmla="*/ 357 h 3224"/>
              <a:gd name="T110" fmla="*/ 2935 w 3650"/>
              <a:gd name="T111" fmla="*/ 23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650" h="3224">
                <a:moveTo>
                  <a:pt x="702" y="1998"/>
                </a:moveTo>
                <a:lnTo>
                  <a:pt x="1082" y="3046"/>
                </a:lnTo>
                <a:lnTo>
                  <a:pt x="1083" y="3047"/>
                </a:lnTo>
                <a:lnTo>
                  <a:pt x="1084" y="3047"/>
                </a:lnTo>
                <a:lnTo>
                  <a:pt x="1495" y="3047"/>
                </a:lnTo>
                <a:lnTo>
                  <a:pt x="1497" y="3047"/>
                </a:lnTo>
                <a:lnTo>
                  <a:pt x="1498" y="3046"/>
                </a:lnTo>
                <a:lnTo>
                  <a:pt x="1498" y="3046"/>
                </a:lnTo>
                <a:lnTo>
                  <a:pt x="1498" y="3045"/>
                </a:lnTo>
                <a:lnTo>
                  <a:pt x="1498" y="3044"/>
                </a:lnTo>
                <a:lnTo>
                  <a:pt x="1118" y="1998"/>
                </a:lnTo>
                <a:lnTo>
                  <a:pt x="702" y="1998"/>
                </a:lnTo>
                <a:close/>
                <a:moveTo>
                  <a:pt x="229" y="971"/>
                </a:moveTo>
                <a:lnTo>
                  <a:pt x="212" y="974"/>
                </a:lnTo>
                <a:lnTo>
                  <a:pt x="198" y="981"/>
                </a:lnTo>
                <a:lnTo>
                  <a:pt x="187" y="993"/>
                </a:lnTo>
                <a:lnTo>
                  <a:pt x="179" y="1008"/>
                </a:lnTo>
                <a:lnTo>
                  <a:pt x="176" y="1023"/>
                </a:lnTo>
                <a:lnTo>
                  <a:pt x="176" y="1527"/>
                </a:lnTo>
                <a:lnTo>
                  <a:pt x="179" y="1543"/>
                </a:lnTo>
                <a:lnTo>
                  <a:pt x="187" y="1558"/>
                </a:lnTo>
                <a:lnTo>
                  <a:pt x="198" y="1569"/>
                </a:lnTo>
                <a:lnTo>
                  <a:pt x="212" y="1576"/>
                </a:lnTo>
                <a:lnTo>
                  <a:pt x="229" y="1579"/>
                </a:lnTo>
                <a:lnTo>
                  <a:pt x="342" y="1579"/>
                </a:lnTo>
                <a:lnTo>
                  <a:pt x="342" y="971"/>
                </a:lnTo>
                <a:lnTo>
                  <a:pt x="229" y="971"/>
                </a:lnTo>
                <a:close/>
                <a:moveTo>
                  <a:pt x="3204" y="946"/>
                </a:moveTo>
                <a:lnTo>
                  <a:pt x="3204" y="1604"/>
                </a:lnTo>
                <a:lnTo>
                  <a:pt x="3250" y="1591"/>
                </a:lnTo>
                <a:lnTo>
                  <a:pt x="3292" y="1573"/>
                </a:lnTo>
                <a:lnTo>
                  <a:pt x="3330" y="1550"/>
                </a:lnTo>
                <a:lnTo>
                  <a:pt x="3366" y="1521"/>
                </a:lnTo>
                <a:lnTo>
                  <a:pt x="3397" y="1489"/>
                </a:lnTo>
                <a:lnTo>
                  <a:pt x="3423" y="1451"/>
                </a:lnTo>
                <a:lnTo>
                  <a:pt x="3444" y="1411"/>
                </a:lnTo>
                <a:lnTo>
                  <a:pt x="3461" y="1368"/>
                </a:lnTo>
                <a:lnTo>
                  <a:pt x="3470" y="1323"/>
                </a:lnTo>
                <a:lnTo>
                  <a:pt x="3474" y="1274"/>
                </a:lnTo>
                <a:lnTo>
                  <a:pt x="3470" y="1227"/>
                </a:lnTo>
                <a:lnTo>
                  <a:pt x="3461" y="1181"/>
                </a:lnTo>
                <a:lnTo>
                  <a:pt x="3444" y="1138"/>
                </a:lnTo>
                <a:lnTo>
                  <a:pt x="3423" y="1098"/>
                </a:lnTo>
                <a:lnTo>
                  <a:pt x="3397" y="1061"/>
                </a:lnTo>
                <a:lnTo>
                  <a:pt x="3366" y="1029"/>
                </a:lnTo>
                <a:lnTo>
                  <a:pt x="3330" y="1000"/>
                </a:lnTo>
                <a:lnTo>
                  <a:pt x="3292" y="977"/>
                </a:lnTo>
                <a:lnTo>
                  <a:pt x="3250" y="958"/>
                </a:lnTo>
                <a:lnTo>
                  <a:pt x="3204" y="946"/>
                </a:lnTo>
                <a:close/>
                <a:moveTo>
                  <a:pt x="617" y="728"/>
                </a:moveTo>
                <a:lnTo>
                  <a:pt x="595" y="731"/>
                </a:lnTo>
                <a:lnTo>
                  <a:pt x="574" y="739"/>
                </a:lnTo>
                <a:lnTo>
                  <a:pt x="555" y="750"/>
                </a:lnTo>
                <a:lnTo>
                  <a:pt x="540" y="765"/>
                </a:lnTo>
                <a:lnTo>
                  <a:pt x="529" y="784"/>
                </a:lnTo>
                <a:lnTo>
                  <a:pt x="521" y="805"/>
                </a:lnTo>
                <a:lnTo>
                  <a:pt x="518" y="827"/>
                </a:lnTo>
                <a:lnTo>
                  <a:pt x="518" y="827"/>
                </a:lnTo>
                <a:lnTo>
                  <a:pt x="518" y="1722"/>
                </a:lnTo>
                <a:lnTo>
                  <a:pt x="521" y="1746"/>
                </a:lnTo>
                <a:lnTo>
                  <a:pt x="529" y="1768"/>
                </a:lnTo>
                <a:lnTo>
                  <a:pt x="541" y="1785"/>
                </a:lnTo>
                <a:lnTo>
                  <a:pt x="557" y="1801"/>
                </a:lnTo>
                <a:lnTo>
                  <a:pt x="577" y="1813"/>
                </a:lnTo>
                <a:lnTo>
                  <a:pt x="585" y="1816"/>
                </a:lnTo>
                <a:lnTo>
                  <a:pt x="592" y="1819"/>
                </a:lnTo>
                <a:lnTo>
                  <a:pt x="601" y="1820"/>
                </a:lnTo>
                <a:lnTo>
                  <a:pt x="611" y="1821"/>
                </a:lnTo>
                <a:lnTo>
                  <a:pt x="615" y="1821"/>
                </a:lnTo>
                <a:lnTo>
                  <a:pt x="627" y="1821"/>
                </a:lnTo>
                <a:lnTo>
                  <a:pt x="645" y="1821"/>
                </a:lnTo>
                <a:lnTo>
                  <a:pt x="667" y="1821"/>
                </a:lnTo>
                <a:lnTo>
                  <a:pt x="696" y="1822"/>
                </a:lnTo>
                <a:lnTo>
                  <a:pt x="727" y="1822"/>
                </a:lnTo>
                <a:lnTo>
                  <a:pt x="761" y="1822"/>
                </a:lnTo>
                <a:lnTo>
                  <a:pt x="797" y="1822"/>
                </a:lnTo>
                <a:lnTo>
                  <a:pt x="836" y="1822"/>
                </a:lnTo>
                <a:lnTo>
                  <a:pt x="874" y="1822"/>
                </a:lnTo>
                <a:lnTo>
                  <a:pt x="911" y="1822"/>
                </a:lnTo>
                <a:lnTo>
                  <a:pt x="949" y="1822"/>
                </a:lnTo>
                <a:lnTo>
                  <a:pt x="983" y="1822"/>
                </a:lnTo>
                <a:lnTo>
                  <a:pt x="1014" y="1822"/>
                </a:lnTo>
                <a:lnTo>
                  <a:pt x="1042" y="1822"/>
                </a:lnTo>
                <a:lnTo>
                  <a:pt x="1065" y="1822"/>
                </a:lnTo>
                <a:lnTo>
                  <a:pt x="1083" y="1822"/>
                </a:lnTo>
                <a:lnTo>
                  <a:pt x="1094" y="1822"/>
                </a:lnTo>
                <a:lnTo>
                  <a:pt x="1097" y="1822"/>
                </a:lnTo>
                <a:lnTo>
                  <a:pt x="1097" y="728"/>
                </a:lnTo>
                <a:lnTo>
                  <a:pt x="617" y="728"/>
                </a:lnTo>
                <a:close/>
                <a:moveTo>
                  <a:pt x="3024" y="175"/>
                </a:moveTo>
                <a:lnTo>
                  <a:pt x="3023" y="175"/>
                </a:lnTo>
                <a:lnTo>
                  <a:pt x="3022" y="177"/>
                </a:lnTo>
                <a:lnTo>
                  <a:pt x="2872" y="256"/>
                </a:lnTo>
                <a:lnTo>
                  <a:pt x="2722" y="330"/>
                </a:lnTo>
                <a:lnTo>
                  <a:pt x="2568" y="398"/>
                </a:lnTo>
                <a:lnTo>
                  <a:pt x="2413" y="459"/>
                </a:lnTo>
                <a:lnTo>
                  <a:pt x="2255" y="514"/>
                </a:lnTo>
                <a:lnTo>
                  <a:pt x="2096" y="564"/>
                </a:lnTo>
                <a:lnTo>
                  <a:pt x="1936" y="607"/>
                </a:lnTo>
                <a:lnTo>
                  <a:pt x="1772" y="645"/>
                </a:lnTo>
                <a:lnTo>
                  <a:pt x="1608" y="676"/>
                </a:lnTo>
                <a:lnTo>
                  <a:pt x="1441" y="700"/>
                </a:lnTo>
                <a:lnTo>
                  <a:pt x="1274" y="719"/>
                </a:lnTo>
                <a:lnTo>
                  <a:pt x="1274" y="1831"/>
                </a:lnTo>
                <a:lnTo>
                  <a:pt x="1441" y="1850"/>
                </a:lnTo>
                <a:lnTo>
                  <a:pt x="1608" y="1874"/>
                </a:lnTo>
                <a:lnTo>
                  <a:pt x="1772" y="1905"/>
                </a:lnTo>
                <a:lnTo>
                  <a:pt x="1936" y="1943"/>
                </a:lnTo>
                <a:lnTo>
                  <a:pt x="2096" y="1986"/>
                </a:lnTo>
                <a:lnTo>
                  <a:pt x="2255" y="2034"/>
                </a:lnTo>
                <a:lnTo>
                  <a:pt x="2412" y="2091"/>
                </a:lnTo>
                <a:lnTo>
                  <a:pt x="2568" y="2152"/>
                </a:lnTo>
                <a:lnTo>
                  <a:pt x="2722" y="2219"/>
                </a:lnTo>
                <a:lnTo>
                  <a:pt x="2872" y="2293"/>
                </a:lnTo>
                <a:lnTo>
                  <a:pt x="3022" y="2373"/>
                </a:lnTo>
                <a:lnTo>
                  <a:pt x="3023" y="2373"/>
                </a:lnTo>
                <a:lnTo>
                  <a:pt x="3024" y="2374"/>
                </a:lnTo>
                <a:lnTo>
                  <a:pt x="3026" y="2373"/>
                </a:lnTo>
                <a:lnTo>
                  <a:pt x="3027" y="2372"/>
                </a:lnTo>
                <a:lnTo>
                  <a:pt x="3028" y="2371"/>
                </a:lnTo>
                <a:lnTo>
                  <a:pt x="3028" y="2370"/>
                </a:lnTo>
                <a:lnTo>
                  <a:pt x="3028" y="180"/>
                </a:lnTo>
                <a:lnTo>
                  <a:pt x="3028" y="179"/>
                </a:lnTo>
                <a:lnTo>
                  <a:pt x="3027" y="178"/>
                </a:lnTo>
                <a:lnTo>
                  <a:pt x="3026" y="177"/>
                </a:lnTo>
                <a:lnTo>
                  <a:pt x="3024" y="175"/>
                </a:lnTo>
                <a:close/>
                <a:moveTo>
                  <a:pt x="3026" y="0"/>
                </a:moveTo>
                <a:lnTo>
                  <a:pt x="3056" y="2"/>
                </a:lnTo>
                <a:lnTo>
                  <a:pt x="3087" y="11"/>
                </a:lnTo>
                <a:lnTo>
                  <a:pt x="3116" y="24"/>
                </a:lnTo>
                <a:lnTo>
                  <a:pt x="3141" y="43"/>
                </a:lnTo>
                <a:lnTo>
                  <a:pt x="3163" y="65"/>
                </a:lnTo>
                <a:lnTo>
                  <a:pt x="3181" y="90"/>
                </a:lnTo>
                <a:lnTo>
                  <a:pt x="3194" y="118"/>
                </a:lnTo>
                <a:lnTo>
                  <a:pt x="3202" y="148"/>
                </a:lnTo>
                <a:lnTo>
                  <a:pt x="3204" y="180"/>
                </a:lnTo>
                <a:lnTo>
                  <a:pt x="3204" y="767"/>
                </a:lnTo>
                <a:lnTo>
                  <a:pt x="3262" y="779"/>
                </a:lnTo>
                <a:lnTo>
                  <a:pt x="3316" y="795"/>
                </a:lnTo>
                <a:lnTo>
                  <a:pt x="3368" y="817"/>
                </a:lnTo>
                <a:lnTo>
                  <a:pt x="3417" y="845"/>
                </a:lnTo>
                <a:lnTo>
                  <a:pt x="3461" y="878"/>
                </a:lnTo>
                <a:lnTo>
                  <a:pt x="3503" y="916"/>
                </a:lnTo>
                <a:lnTo>
                  <a:pt x="3539" y="957"/>
                </a:lnTo>
                <a:lnTo>
                  <a:pt x="3571" y="1003"/>
                </a:lnTo>
                <a:lnTo>
                  <a:pt x="3599" y="1052"/>
                </a:lnTo>
                <a:lnTo>
                  <a:pt x="3620" y="1104"/>
                </a:lnTo>
                <a:lnTo>
                  <a:pt x="3637" y="1158"/>
                </a:lnTo>
                <a:lnTo>
                  <a:pt x="3647" y="1216"/>
                </a:lnTo>
                <a:lnTo>
                  <a:pt x="3650" y="1274"/>
                </a:lnTo>
                <a:lnTo>
                  <a:pt x="3647" y="1334"/>
                </a:lnTo>
                <a:lnTo>
                  <a:pt x="3637" y="1390"/>
                </a:lnTo>
                <a:lnTo>
                  <a:pt x="3620" y="1446"/>
                </a:lnTo>
                <a:lnTo>
                  <a:pt x="3599" y="1498"/>
                </a:lnTo>
                <a:lnTo>
                  <a:pt x="3571" y="1546"/>
                </a:lnTo>
                <a:lnTo>
                  <a:pt x="3539" y="1592"/>
                </a:lnTo>
                <a:lnTo>
                  <a:pt x="3503" y="1634"/>
                </a:lnTo>
                <a:lnTo>
                  <a:pt x="3461" y="1672"/>
                </a:lnTo>
                <a:lnTo>
                  <a:pt x="3417" y="1705"/>
                </a:lnTo>
                <a:lnTo>
                  <a:pt x="3368" y="1732"/>
                </a:lnTo>
                <a:lnTo>
                  <a:pt x="3316" y="1755"/>
                </a:lnTo>
                <a:lnTo>
                  <a:pt x="3262" y="1771"/>
                </a:lnTo>
                <a:lnTo>
                  <a:pt x="3204" y="1782"/>
                </a:lnTo>
                <a:lnTo>
                  <a:pt x="3204" y="2370"/>
                </a:lnTo>
                <a:lnTo>
                  <a:pt x="3202" y="2402"/>
                </a:lnTo>
                <a:lnTo>
                  <a:pt x="3194" y="2432"/>
                </a:lnTo>
                <a:lnTo>
                  <a:pt x="3181" y="2459"/>
                </a:lnTo>
                <a:lnTo>
                  <a:pt x="3163" y="2485"/>
                </a:lnTo>
                <a:lnTo>
                  <a:pt x="3141" y="2507"/>
                </a:lnTo>
                <a:lnTo>
                  <a:pt x="3116" y="2525"/>
                </a:lnTo>
                <a:lnTo>
                  <a:pt x="3086" y="2539"/>
                </a:lnTo>
                <a:lnTo>
                  <a:pt x="3055" y="2548"/>
                </a:lnTo>
                <a:lnTo>
                  <a:pt x="3024" y="2550"/>
                </a:lnTo>
                <a:lnTo>
                  <a:pt x="2994" y="2548"/>
                </a:lnTo>
                <a:lnTo>
                  <a:pt x="2964" y="2540"/>
                </a:lnTo>
                <a:lnTo>
                  <a:pt x="2935" y="2527"/>
                </a:lnTo>
                <a:lnTo>
                  <a:pt x="2797" y="2453"/>
                </a:lnTo>
                <a:lnTo>
                  <a:pt x="2657" y="2384"/>
                </a:lnTo>
                <a:lnTo>
                  <a:pt x="2514" y="2320"/>
                </a:lnTo>
                <a:lnTo>
                  <a:pt x="2369" y="2262"/>
                </a:lnTo>
                <a:lnTo>
                  <a:pt x="2223" y="2210"/>
                </a:lnTo>
                <a:lnTo>
                  <a:pt x="2075" y="2163"/>
                </a:lnTo>
                <a:lnTo>
                  <a:pt x="1926" y="2122"/>
                </a:lnTo>
                <a:lnTo>
                  <a:pt x="1774" y="2086"/>
                </a:lnTo>
                <a:lnTo>
                  <a:pt x="1621" y="2055"/>
                </a:lnTo>
                <a:lnTo>
                  <a:pt x="1467" y="2031"/>
                </a:lnTo>
                <a:lnTo>
                  <a:pt x="1312" y="2012"/>
                </a:lnTo>
                <a:lnTo>
                  <a:pt x="1664" y="2984"/>
                </a:lnTo>
                <a:lnTo>
                  <a:pt x="1671" y="3012"/>
                </a:lnTo>
                <a:lnTo>
                  <a:pt x="1675" y="3040"/>
                </a:lnTo>
                <a:lnTo>
                  <a:pt x="1672" y="3068"/>
                </a:lnTo>
                <a:lnTo>
                  <a:pt x="1667" y="3096"/>
                </a:lnTo>
                <a:lnTo>
                  <a:pt x="1657" y="3122"/>
                </a:lnTo>
                <a:lnTo>
                  <a:pt x="1641" y="3148"/>
                </a:lnTo>
                <a:lnTo>
                  <a:pt x="1624" y="3170"/>
                </a:lnTo>
                <a:lnTo>
                  <a:pt x="1602" y="3189"/>
                </a:lnTo>
                <a:lnTo>
                  <a:pt x="1578" y="3204"/>
                </a:lnTo>
                <a:lnTo>
                  <a:pt x="1552" y="3215"/>
                </a:lnTo>
                <a:lnTo>
                  <a:pt x="1524" y="3222"/>
                </a:lnTo>
                <a:lnTo>
                  <a:pt x="1495" y="3224"/>
                </a:lnTo>
                <a:lnTo>
                  <a:pt x="1084" y="3224"/>
                </a:lnTo>
                <a:lnTo>
                  <a:pt x="1053" y="3221"/>
                </a:lnTo>
                <a:lnTo>
                  <a:pt x="1022" y="3213"/>
                </a:lnTo>
                <a:lnTo>
                  <a:pt x="994" y="3200"/>
                </a:lnTo>
                <a:lnTo>
                  <a:pt x="969" y="3182"/>
                </a:lnTo>
                <a:lnTo>
                  <a:pt x="948" y="3160"/>
                </a:lnTo>
                <a:lnTo>
                  <a:pt x="929" y="3134"/>
                </a:lnTo>
                <a:lnTo>
                  <a:pt x="916" y="3106"/>
                </a:lnTo>
                <a:lnTo>
                  <a:pt x="507" y="1975"/>
                </a:lnTo>
                <a:lnTo>
                  <a:pt x="470" y="1956"/>
                </a:lnTo>
                <a:lnTo>
                  <a:pt x="438" y="1932"/>
                </a:lnTo>
                <a:lnTo>
                  <a:pt x="409" y="1903"/>
                </a:lnTo>
                <a:lnTo>
                  <a:pt x="385" y="1871"/>
                </a:lnTo>
                <a:lnTo>
                  <a:pt x="366" y="1835"/>
                </a:lnTo>
                <a:lnTo>
                  <a:pt x="352" y="1797"/>
                </a:lnTo>
                <a:lnTo>
                  <a:pt x="344" y="1755"/>
                </a:lnTo>
                <a:lnTo>
                  <a:pt x="229" y="1755"/>
                </a:lnTo>
                <a:lnTo>
                  <a:pt x="191" y="1752"/>
                </a:lnTo>
                <a:lnTo>
                  <a:pt x="156" y="1743"/>
                </a:lnTo>
                <a:lnTo>
                  <a:pt x="124" y="1729"/>
                </a:lnTo>
                <a:lnTo>
                  <a:pt x="94" y="1710"/>
                </a:lnTo>
                <a:lnTo>
                  <a:pt x="67" y="1688"/>
                </a:lnTo>
                <a:lnTo>
                  <a:pt x="44" y="1662"/>
                </a:lnTo>
                <a:lnTo>
                  <a:pt x="25" y="1632"/>
                </a:lnTo>
                <a:lnTo>
                  <a:pt x="12" y="1598"/>
                </a:lnTo>
                <a:lnTo>
                  <a:pt x="3" y="1563"/>
                </a:lnTo>
                <a:lnTo>
                  <a:pt x="0" y="1527"/>
                </a:lnTo>
                <a:lnTo>
                  <a:pt x="0" y="1023"/>
                </a:lnTo>
                <a:lnTo>
                  <a:pt x="3" y="987"/>
                </a:lnTo>
                <a:lnTo>
                  <a:pt x="12" y="951"/>
                </a:lnTo>
                <a:lnTo>
                  <a:pt x="25" y="919"/>
                </a:lnTo>
                <a:lnTo>
                  <a:pt x="44" y="888"/>
                </a:lnTo>
                <a:lnTo>
                  <a:pt x="67" y="862"/>
                </a:lnTo>
                <a:lnTo>
                  <a:pt x="94" y="839"/>
                </a:lnTo>
                <a:lnTo>
                  <a:pt x="124" y="821"/>
                </a:lnTo>
                <a:lnTo>
                  <a:pt x="156" y="806"/>
                </a:lnTo>
                <a:lnTo>
                  <a:pt x="191" y="797"/>
                </a:lnTo>
                <a:lnTo>
                  <a:pt x="229" y="795"/>
                </a:lnTo>
                <a:lnTo>
                  <a:pt x="344" y="795"/>
                </a:lnTo>
                <a:lnTo>
                  <a:pt x="352" y="755"/>
                </a:lnTo>
                <a:lnTo>
                  <a:pt x="365" y="717"/>
                </a:lnTo>
                <a:lnTo>
                  <a:pt x="384" y="682"/>
                </a:lnTo>
                <a:lnTo>
                  <a:pt x="406" y="650"/>
                </a:lnTo>
                <a:lnTo>
                  <a:pt x="434" y="623"/>
                </a:lnTo>
                <a:lnTo>
                  <a:pt x="465" y="598"/>
                </a:lnTo>
                <a:lnTo>
                  <a:pt x="499" y="578"/>
                </a:lnTo>
                <a:lnTo>
                  <a:pt x="536" y="564"/>
                </a:lnTo>
                <a:lnTo>
                  <a:pt x="576" y="555"/>
                </a:lnTo>
                <a:lnTo>
                  <a:pt x="617" y="552"/>
                </a:lnTo>
                <a:lnTo>
                  <a:pt x="622" y="552"/>
                </a:lnTo>
                <a:lnTo>
                  <a:pt x="633" y="552"/>
                </a:lnTo>
                <a:lnTo>
                  <a:pt x="651" y="552"/>
                </a:lnTo>
                <a:lnTo>
                  <a:pt x="676" y="552"/>
                </a:lnTo>
                <a:lnTo>
                  <a:pt x="705" y="552"/>
                </a:lnTo>
                <a:lnTo>
                  <a:pt x="739" y="552"/>
                </a:lnTo>
                <a:lnTo>
                  <a:pt x="775" y="551"/>
                </a:lnTo>
                <a:lnTo>
                  <a:pt x="815" y="551"/>
                </a:lnTo>
                <a:lnTo>
                  <a:pt x="856" y="551"/>
                </a:lnTo>
                <a:lnTo>
                  <a:pt x="898" y="551"/>
                </a:lnTo>
                <a:lnTo>
                  <a:pt x="940" y="551"/>
                </a:lnTo>
                <a:lnTo>
                  <a:pt x="982" y="551"/>
                </a:lnTo>
                <a:lnTo>
                  <a:pt x="1022" y="549"/>
                </a:lnTo>
                <a:lnTo>
                  <a:pt x="1059" y="549"/>
                </a:lnTo>
                <a:lnTo>
                  <a:pt x="1093" y="549"/>
                </a:lnTo>
                <a:lnTo>
                  <a:pt x="1123" y="549"/>
                </a:lnTo>
                <a:lnTo>
                  <a:pt x="1147" y="549"/>
                </a:lnTo>
                <a:lnTo>
                  <a:pt x="1166" y="549"/>
                </a:lnTo>
                <a:lnTo>
                  <a:pt x="1178" y="549"/>
                </a:lnTo>
                <a:lnTo>
                  <a:pt x="1183" y="548"/>
                </a:lnTo>
                <a:lnTo>
                  <a:pt x="1352" y="533"/>
                </a:lnTo>
                <a:lnTo>
                  <a:pt x="1519" y="511"/>
                </a:lnTo>
                <a:lnTo>
                  <a:pt x="1683" y="482"/>
                </a:lnTo>
                <a:lnTo>
                  <a:pt x="1847" y="447"/>
                </a:lnTo>
                <a:lnTo>
                  <a:pt x="2009" y="406"/>
                </a:lnTo>
                <a:lnTo>
                  <a:pt x="2169" y="357"/>
                </a:lnTo>
                <a:lnTo>
                  <a:pt x="2326" y="303"/>
                </a:lnTo>
                <a:lnTo>
                  <a:pt x="2482" y="242"/>
                </a:lnTo>
                <a:lnTo>
                  <a:pt x="2636" y="175"/>
                </a:lnTo>
                <a:lnTo>
                  <a:pt x="2786" y="102"/>
                </a:lnTo>
                <a:lnTo>
                  <a:pt x="2935" y="23"/>
                </a:lnTo>
                <a:lnTo>
                  <a:pt x="2964" y="9"/>
                </a:lnTo>
                <a:lnTo>
                  <a:pt x="2995" y="2"/>
                </a:lnTo>
                <a:lnTo>
                  <a:pt x="302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defTabSz="725759" fontAlgn="base">
              <a:spcBef>
                <a:spcPct val="0"/>
              </a:spcBef>
              <a:spcAft>
                <a:spcPct val="0"/>
              </a:spcAft>
            </a:pPr>
            <a:endParaRPr lang="en-US" sz="1429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48" name="Group 55"/>
          <p:cNvGrpSpPr/>
          <p:nvPr/>
        </p:nvGrpSpPr>
        <p:grpSpPr>
          <a:xfrm>
            <a:off x="6900279" y="3599707"/>
            <a:ext cx="537874" cy="360051"/>
            <a:chOff x="666750" y="3544888"/>
            <a:chExt cx="581025" cy="388938"/>
          </a:xfrm>
          <a:solidFill>
            <a:schemeClr val="bg1"/>
          </a:solidFill>
        </p:grpSpPr>
        <p:sp>
          <p:nvSpPr>
            <p:cNvPr id="49" name="Freeform 256"/>
            <p:cNvSpPr>
              <a:spLocks/>
            </p:cNvSpPr>
            <p:nvPr/>
          </p:nvSpPr>
          <p:spPr bwMode="auto">
            <a:xfrm>
              <a:off x="755650" y="3598863"/>
              <a:ext cx="403225" cy="214313"/>
            </a:xfrm>
            <a:custGeom>
              <a:avLst/>
              <a:gdLst>
                <a:gd name="T0" fmla="*/ 79 w 2542"/>
                <a:gd name="T1" fmla="*/ 0 h 1347"/>
                <a:gd name="T2" fmla="*/ 2463 w 2542"/>
                <a:gd name="T3" fmla="*/ 0 h 1347"/>
                <a:gd name="T4" fmla="*/ 2484 w 2542"/>
                <a:gd name="T5" fmla="*/ 2 h 1347"/>
                <a:gd name="T6" fmla="*/ 2503 w 2542"/>
                <a:gd name="T7" fmla="*/ 10 h 1347"/>
                <a:gd name="T8" fmla="*/ 2520 w 2542"/>
                <a:gd name="T9" fmla="*/ 22 h 1347"/>
                <a:gd name="T10" fmla="*/ 2532 w 2542"/>
                <a:gd name="T11" fmla="*/ 38 h 1347"/>
                <a:gd name="T12" fmla="*/ 2540 w 2542"/>
                <a:gd name="T13" fmla="*/ 57 h 1347"/>
                <a:gd name="T14" fmla="*/ 2542 w 2542"/>
                <a:gd name="T15" fmla="*/ 78 h 1347"/>
                <a:gd name="T16" fmla="*/ 2542 w 2542"/>
                <a:gd name="T17" fmla="*/ 1268 h 1347"/>
                <a:gd name="T18" fmla="*/ 2540 w 2542"/>
                <a:gd name="T19" fmla="*/ 1289 h 1347"/>
                <a:gd name="T20" fmla="*/ 2532 w 2542"/>
                <a:gd name="T21" fmla="*/ 1308 h 1347"/>
                <a:gd name="T22" fmla="*/ 2520 w 2542"/>
                <a:gd name="T23" fmla="*/ 1323 h 1347"/>
                <a:gd name="T24" fmla="*/ 2503 w 2542"/>
                <a:gd name="T25" fmla="*/ 1337 h 1347"/>
                <a:gd name="T26" fmla="*/ 2484 w 2542"/>
                <a:gd name="T27" fmla="*/ 1344 h 1347"/>
                <a:gd name="T28" fmla="*/ 2463 w 2542"/>
                <a:gd name="T29" fmla="*/ 1347 h 1347"/>
                <a:gd name="T30" fmla="*/ 2442 w 2542"/>
                <a:gd name="T31" fmla="*/ 1344 h 1347"/>
                <a:gd name="T32" fmla="*/ 2424 w 2542"/>
                <a:gd name="T33" fmla="*/ 1337 h 1347"/>
                <a:gd name="T34" fmla="*/ 2408 w 2542"/>
                <a:gd name="T35" fmla="*/ 1323 h 1347"/>
                <a:gd name="T36" fmla="*/ 2396 w 2542"/>
                <a:gd name="T37" fmla="*/ 1308 h 1347"/>
                <a:gd name="T38" fmla="*/ 2388 w 2542"/>
                <a:gd name="T39" fmla="*/ 1289 h 1347"/>
                <a:gd name="T40" fmla="*/ 2385 w 2542"/>
                <a:gd name="T41" fmla="*/ 1268 h 1347"/>
                <a:gd name="T42" fmla="*/ 2385 w 2542"/>
                <a:gd name="T43" fmla="*/ 157 h 1347"/>
                <a:gd name="T44" fmla="*/ 157 w 2542"/>
                <a:gd name="T45" fmla="*/ 157 h 1347"/>
                <a:gd name="T46" fmla="*/ 157 w 2542"/>
                <a:gd name="T47" fmla="*/ 1268 h 1347"/>
                <a:gd name="T48" fmla="*/ 154 w 2542"/>
                <a:gd name="T49" fmla="*/ 1289 h 1347"/>
                <a:gd name="T50" fmla="*/ 146 w 2542"/>
                <a:gd name="T51" fmla="*/ 1308 h 1347"/>
                <a:gd name="T52" fmla="*/ 134 w 2542"/>
                <a:gd name="T53" fmla="*/ 1323 h 1347"/>
                <a:gd name="T54" fmla="*/ 118 w 2542"/>
                <a:gd name="T55" fmla="*/ 1337 h 1347"/>
                <a:gd name="T56" fmla="*/ 100 w 2542"/>
                <a:gd name="T57" fmla="*/ 1344 h 1347"/>
                <a:gd name="T58" fmla="*/ 79 w 2542"/>
                <a:gd name="T59" fmla="*/ 1347 h 1347"/>
                <a:gd name="T60" fmla="*/ 58 w 2542"/>
                <a:gd name="T61" fmla="*/ 1344 h 1347"/>
                <a:gd name="T62" fmla="*/ 39 w 2542"/>
                <a:gd name="T63" fmla="*/ 1337 h 1347"/>
                <a:gd name="T64" fmla="*/ 22 w 2542"/>
                <a:gd name="T65" fmla="*/ 1323 h 1347"/>
                <a:gd name="T66" fmla="*/ 10 w 2542"/>
                <a:gd name="T67" fmla="*/ 1308 h 1347"/>
                <a:gd name="T68" fmla="*/ 2 w 2542"/>
                <a:gd name="T69" fmla="*/ 1289 h 1347"/>
                <a:gd name="T70" fmla="*/ 0 w 2542"/>
                <a:gd name="T71" fmla="*/ 1268 h 1347"/>
                <a:gd name="T72" fmla="*/ 0 w 2542"/>
                <a:gd name="T73" fmla="*/ 78 h 1347"/>
                <a:gd name="T74" fmla="*/ 2 w 2542"/>
                <a:gd name="T75" fmla="*/ 57 h 1347"/>
                <a:gd name="T76" fmla="*/ 10 w 2542"/>
                <a:gd name="T77" fmla="*/ 38 h 1347"/>
                <a:gd name="T78" fmla="*/ 22 w 2542"/>
                <a:gd name="T79" fmla="*/ 22 h 1347"/>
                <a:gd name="T80" fmla="*/ 39 w 2542"/>
                <a:gd name="T81" fmla="*/ 10 h 1347"/>
                <a:gd name="T82" fmla="*/ 58 w 2542"/>
                <a:gd name="T83" fmla="*/ 2 h 1347"/>
                <a:gd name="T84" fmla="*/ 79 w 2542"/>
                <a:gd name="T85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42" h="1347">
                  <a:moveTo>
                    <a:pt x="79" y="0"/>
                  </a:moveTo>
                  <a:lnTo>
                    <a:pt x="2463" y="0"/>
                  </a:lnTo>
                  <a:lnTo>
                    <a:pt x="2484" y="2"/>
                  </a:lnTo>
                  <a:lnTo>
                    <a:pt x="2503" y="10"/>
                  </a:lnTo>
                  <a:lnTo>
                    <a:pt x="2520" y="22"/>
                  </a:lnTo>
                  <a:lnTo>
                    <a:pt x="2532" y="38"/>
                  </a:lnTo>
                  <a:lnTo>
                    <a:pt x="2540" y="57"/>
                  </a:lnTo>
                  <a:lnTo>
                    <a:pt x="2542" y="78"/>
                  </a:lnTo>
                  <a:lnTo>
                    <a:pt x="2542" y="1268"/>
                  </a:lnTo>
                  <a:lnTo>
                    <a:pt x="2540" y="1289"/>
                  </a:lnTo>
                  <a:lnTo>
                    <a:pt x="2532" y="1308"/>
                  </a:lnTo>
                  <a:lnTo>
                    <a:pt x="2520" y="1323"/>
                  </a:lnTo>
                  <a:lnTo>
                    <a:pt x="2503" y="1337"/>
                  </a:lnTo>
                  <a:lnTo>
                    <a:pt x="2484" y="1344"/>
                  </a:lnTo>
                  <a:lnTo>
                    <a:pt x="2463" y="1347"/>
                  </a:lnTo>
                  <a:lnTo>
                    <a:pt x="2442" y="1344"/>
                  </a:lnTo>
                  <a:lnTo>
                    <a:pt x="2424" y="1337"/>
                  </a:lnTo>
                  <a:lnTo>
                    <a:pt x="2408" y="1323"/>
                  </a:lnTo>
                  <a:lnTo>
                    <a:pt x="2396" y="1308"/>
                  </a:lnTo>
                  <a:lnTo>
                    <a:pt x="2388" y="1289"/>
                  </a:lnTo>
                  <a:lnTo>
                    <a:pt x="2385" y="1268"/>
                  </a:lnTo>
                  <a:lnTo>
                    <a:pt x="2385" y="157"/>
                  </a:lnTo>
                  <a:lnTo>
                    <a:pt x="157" y="157"/>
                  </a:lnTo>
                  <a:lnTo>
                    <a:pt x="157" y="1268"/>
                  </a:lnTo>
                  <a:lnTo>
                    <a:pt x="154" y="1289"/>
                  </a:lnTo>
                  <a:lnTo>
                    <a:pt x="146" y="1308"/>
                  </a:lnTo>
                  <a:lnTo>
                    <a:pt x="134" y="1323"/>
                  </a:lnTo>
                  <a:lnTo>
                    <a:pt x="118" y="1337"/>
                  </a:lnTo>
                  <a:lnTo>
                    <a:pt x="100" y="1344"/>
                  </a:lnTo>
                  <a:lnTo>
                    <a:pt x="79" y="1347"/>
                  </a:lnTo>
                  <a:lnTo>
                    <a:pt x="58" y="1344"/>
                  </a:lnTo>
                  <a:lnTo>
                    <a:pt x="39" y="1337"/>
                  </a:lnTo>
                  <a:lnTo>
                    <a:pt x="22" y="1323"/>
                  </a:lnTo>
                  <a:lnTo>
                    <a:pt x="10" y="1308"/>
                  </a:lnTo>
                  <a:lnTo>
                    <a:pt x="2" y="1289"/>
                  </a:lnTo>
                  <a:lnTo>
                    <a:pt x="0" y="1268"/>
                  </a:lnTo>
                  <a:lnTo>
                    <a:pt x="0" y="78"/>
                  </a:lnTo>
                  <a:lnTo>
                    <a:pt x="2" y="57"/>
                  </a:lnTo>
                  <a:lnTo>
                    <a:pt x="10" y="38"/>
                  </a:lnTo>
                  <a:lnTo>
                    <a:pt x="22" y="22"/>
                  </a:lnTo>
                  <a:lnTo>
                    <a:pt x="39" y="10"/>
                  </a:lnTo>
                  <a:lnTo>
                    <a:pt x="58" y="2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0" name="Freeform 257"/>
            <p:cNvSpPr>
              <a:spLocks noEditPoints="1"/>
            </p:cNvSpPr>
            <p:nvPr/>
          </p:nvSpPr>
          <p:spPr bwMode="auto">
            <a:xfrm>
              <a:off x="666750" y="3544888"/>
              <a:ext cx="581025" cy="388938"/>
            </a:xfrm>
            <a:custGeom>
              <a:avLst/>
              <a:gdLst>
                <a:gd name="T0" fmla="*/ 145 w 3660"/>
                <a:gd name="T1" fmla="*/ 2140 h 2453"/>
                <a:gd name="T2" fmla="*/ 191 w 3660"/>
                <a:gd name="T3" fmla="*/ 2237 h 2453"/>
                <a:gd name="T4" fmla="*/ 277 w 3660"/>
                <a:gd name="T5" fmla="*/ 2298 h 2453"/>
                <a:gd name="T6" fmla="*/ 3311 w 3660"/>
                <a:gd name="T7" fmla="*/ 2311 h 2453"/>
                <a:gd name="T8" fmla="*/ 3415 w 3660"/>
                <a:gd name="T9" fmla="*/ 2282 h 2453"/>
                <a:gd name="T10" fmla="*/ 3490 w 3660"/>
                <a:gd name="T11" fmla="*/ 2208 h 2453"/>
                <a:gd name="T12" fmla="*/ 3518 w 3660"/>
                <a:gd name="T13" fmla="*/ 2102 h 2453"/>
                <a:gd name="T14" fmla="*/ 2264 w 3660"/>
                <a:gd name="T15" fmla="*/ 2071 h 2453"/>
                <a:gd name="T16" fmla="*/ 2189 w 3660"/>
                <a:gd name="T17" fmla="*/ 2163 h 2453"/>
                <a:gd name="T18" fmla="*/ 2081 w 3660"/>
                <a:gd name="T19" fmla="*/ 2210 h 2453"/>
                <a:gd name="T20" fmla="*/ 1579 w 3660"/>
                <a:gd name="T21" fmla="*/ 2210 h 2453"/>
                <a:gd name="T22" fmla="*/ 1471 w 3660"/>
                <a:gd name="T23" fmla="*/ 2163 h 2453"/>
                <a:gd name="T24" fmla="*/ 1396 w 3660"/>
                <a:gd name="T25" fmla="*/ 2071 h 2453"/>
                <a:gd name="T26" fmla="*/ 454 w 3660"/>
                <a:gd name="T27" fmla="*/ 157 h 2453"/>
                <a:gd name="T28" fmla="*/ 397 w 3660"/>
                <a:gd name="T29" fmla="*/ 181 h 2453"/>
                <a:gd name="T30" fmla="*/ 374 w 3660"/>
                <a:gd name="T31" fmla="*/ 237 h 2453"/>
                <a:gd name="T32" fmla="*/ 1460 w 3660"/>
                <a:gd name="T33" fmla="*/ 1895 h 2453"/>
                <a:gd name="T34" fmla="*/ 1503 w 3660"/>
                <a:gd name="T35" fmla="*/ 1927 h 2453"/>
                <a:gd name="T36" fmla="*/ 1516 w 3660"/>
                <a:gd name="T37" fmla="*/ 1988 h 2453"/>
                <a:gd name="T38" fmla="*/ 1554 w 3660"/>
                <a:gd name="T39" fmla="*/ 2048 h 2453"/>
                <a:gd name="T40" fmla="*/ 1621 w 3660"/>
                <a:gd name="T41" fmla="*/ 2072 h 2453"/>
                <a:gd name="T42" fmla="*/ 2086 w 3660"/>
                <a:gd name="T43" fmla="*/ 2061 h 2453"/>
                <a:gd name="T44" fmla="*/ 2136 w 3660"/>
                <a:gd name="T45" fmla="*/ 2011 h 2453"/>
                <a:gd name="T46" fmla="*/ 2149 w 3660"/>
                <a:gd name="T47" fmla="*/ 1944 h 2453"/>
                <a:gd name="T48" fmla="*/ 2186 w 3660"/>
                <a:gd name="T49" fmla="*/ 1900 h 2453"/>
                <a:gd name="T50" fmla="*/ 2220 w 3660"/>
                <a:gd name="T51" fmla="*/ 1893 h 2453"/>
                <a:gd name="T52" fmla="*/ 3284 w 3660"/>
                <a:gd name="T53" fmla="*/ 216 h 2453"/>
                <a:gd name="T54" fmla="*/ 3246 w 3660"/>
                <a:gd name="T55" fmla="*/ 168 h 2453"/>
                <a:gd name="T56" fmla="*/ 454 w 3660"/>
                <a:gd name="T57" fmla="*/ 157 h 2453"/>
                <a:gd name="T58" fmla="*/ 3244 w 3660"/>
                <a:gd name="T59" fmla="*/ 3 h 2453"/>
                <a:gd name="T60" fmla="*/ 3346 w 3660"/>
                <a:gd name="T61" fmla="*/ 45 h 2453"/>
                <a:gd name="T62" fmla="*/ 3417 w 3660"/>
                <a:gd name="T63" fmla="*/ 128 h 2453"/>
                <a:gd name="T64" fmla="*/ 3444 w 3660"/>
                <a:gd name="T65" fmla="*/ 237 h 2453"/>
                <a:gd name="T66" fmla="*/ 3608 w 3660"/>
                <a:gd name="T67" fmla="*/ 1895 h 2453"/>
                <a:gd name="T68" fmla="*/ 3650 w 3660"/>
                <a:gd name="T69" fmla="*/ 1928 h 2453"/>
                <a:gd name="T70" fmla="*/ 3660 w 3660"/>
                <a:gd name="T71" fmla="*/ 2102 h 2453"/>
                <a:gd name="T72" fmla="*/ 3632 w 3660"/>
                <a:gd name="T73" fmla="*/ 2239 h 2453"/>
                <a:gd name="T74" fmla="*/ 3558 w 3660"/>
                <a:gd name="T75" fmla="*/ 2350 h 2453"/>
                <a:gd name="T76" fmla="*/ 3446 w 3660"/>
                <a:gd name="T77" fmla="*/ 2425 h 2453"/>
                <a:gd name="T78" fmla="*/ 3311 w 3660"/>
                <a:gd name="T79" fmla="*/ 2453 h 2453"/>
                <a:gd name="T80" fmla="*/ 257 w 3660"/>
                <a:gd name="T81" fmla="*/ 2440 h 2453"/>
                <a:gd name="T82" fmla="*/ 136 w 3660"/>
                <a:gd name="T83" fmla="*/ 2380 h 2453"/>
                <a:gd name="T84" fmla="*/ 48 w 3660"/>
                <a:gd name="T85" fmla="*/ 2279 h 2453"/>
                <a:gd name="T86" fmla="*/ 3 w 3660"/>
                <a:gd name="T87" fmla="*/ 2150 h 2453"/>
                <a:gd name="T88" fmla="*/ 2 w 3660"/>
                <a:gd name="T89" fmla="*/ 1945 h 2453"/>
                <a:gd name="T90" fmla="*/ 35 w 3660"/>
                <a:gd name="T91" fmla="*/ 1903 h 2453"/>
                <a:gd name="T92" fmla="*/ 216 w 3660"/>
                <a:gd name="T93" fmla="*/ 1893 h 2453"/>
                <a:gd name="T94" fmla="*/ 228 w 3660"/>
                <a:gd name="T95" fmla="*/ 163 h 2453"/>
                <a:gd name="T96" fmla="*/ 286 w 3660"/>
                <a:gd name="T97" fmla="*/ 70 h 2453"/>
                <a:gd name="T98" fmla="*/ 379 w 3660"/>
                <a:gd name="T99" fmla="*/ 12 h 2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60" h="2453">
                  <a:moveTo>
                    <a:pt x="142" y="2035"/>
                  </a:moveTo>
                  <a:lnTo>
                    <a:pt x="142" y="2102"/>
                  </a:lnTo>
                  <a:lnTo>
                    <a:pt x="145" y="2140"/>
                  </a:lnTo>
                  <a:lnTo>
                    <a:pt x="155" y="2176"/>
                  </a:lnTo>
                  <a:lnTo>
                    <a:pt x="170" y="2208"/>
                  </a:lnTo>
                  <a:lnTo>
                    <a:pt x="191" y="2237"/>
                  </a:lnTo>
                  <a:lnTo>
                    <a:pt x="216" y="2262"/>
                  </a:lnTo>
                  <a:lnTo>
                    <a:pt x="245" y="2282"/>
                  </a:lnTo>
                  <a:lnTo>
                    <a:pt x="277" y="2298"/>
                  </a:lnTo>
                  <a:lnTo>
                    <a:pt x="313" y="2308"/>
                  </a:lnTo>
                  <a:lnTo>
                    <a:pt x="349" y="2311"/>
                  </a:lnTo>
                  <a:lnTo>
                    <a:pt x="3311" y="2311"/>
                  </a:lnTo>
                  <a:lnTo>
                    <a:pt x="3347" y="2308"/>
                  </a:lnTo>
                  <a:lnTo>
                    <a:pt x="3383" y="2298"/>
                  </a:lnTo>
                  <a:lnTo>
                    <a:pt x="3415" y="2282"/>
                  </a:lnTo>
                  <a:lnTo>
                    <a:pt x="3444" y="2262"/>
                  </a:lnTo>
                  <a:lnTo>
                    <a:pt x="3469" y="2237"/>
                  </a:lnTo>
                  <a:lnTo>
                    <a:pt x="3490" y="2208"/>
                  </a:lnTo>
                  <a:lnTo>
                    <a:pt x="3505" y="2176"/>
                  </a:lnTo>
                  <a:lnTo>
                    <a:pt x="3515" y="2140"/>
                  </a:lnTo>
                  <a:lnTo>
                    <a:pt x="3518" y="2102"/>
                  </a:lnTo>
                  <a:lnTo>
                    <a:pt x="3518" y="2035"/>
                  </a:lnTo>
                  <a:lnTo>
                    <a:pt x="2279" y="2035"/>
                  </a:lnTo>
                  <a:lnTo>
                    <a:pt x="2264" y="2071"/>
                  </a:lnTo>
                  <a:lnTo>
                    <a:pt x="2244" y="2106"/>
                  </a:lnTo>
                  <a:lnTo>
                    <a:pt x="2219" y="2137"/>
                  </a:lnTo>
                  <a:lnTo>
                    <a:pt x="2189" y="2163"/>
                  </a:lnTo>
                  <a:lnTo>
                    <a:pt x="2156" y="2184"/>
                  </a:lnTo>
                  <a:lnTo>
                    <a:pt x="2119" y="2200"/>
                  </a:lnTo>
                  <a:lnTo>
                    <a:pt x="2081" y="2210"/>
                  </a:lnTo>
                  <a:lnTo>
                    <a:pt x="2039" y="2213"/>
                  </a:lnTo>
                  <a:lnTo>
                    <a:pt x="1621" y="2213"/>
                  </a:lnTo>
                  <a:lnTo>
                    <a:pt x="1579" y="2210"/>
                  </a:lnTo>
                  <a:lnTo>
                    <a:pt x="1541" y="2200"/>
                  </a:lnTo>
                  <a:lnTo>
                    <a:pt x="1504" y="2184"/>
                  </a:lnTo>
                  <a:lnTo>
                    <a:pt x="1471" y="2163"/>
                  </a:lnTo>
                  <a:lnTo>
                    <a:pt x="1441" y="2137"/>
                  </a:lnTo>
                  <a:lnTo>
                    <a:pt x="1416" y="2106"/>
                  </a:lnTo>
                  <a:lnTo>
                    <a:pt x="1396" y="2071"/>
                  </a:lnTo>
                  <a:lnTo>
                    <a:pt x="1381" y="2035"/>
                  </a:lnTo>
                  <a:lnTo>
                    <a:pt x="142" y="2035"/>
                  </a:lnTo>
                  <a:close/>
                  <a:moveTo>
                    <a:pt x="454" y="157"/>
                  </a:moveTo>
                  <a:lnTo>
                    <a:pt x="433" y="159"/>
                  </a:lnTo>
                  <a:lnTo>
                    <a:pt x="414" y="168"/>
                  </a:lnTo>
                  <a:lnTo>
                    <a:pt x="397" y="181"/>
                  </a:lnTo>
                  <a:lnTo>
                    <a:pt x="385" y="197"/>
                  </a:lnTo>
                  <a:lnTo>
                    <a:pt x="376" y="216"/>
                  </a:lnTo>
                  <a:lnTo>
                    <a:pt x="374" y="237"/>
                  </a:lnTo>
                  <a:lnTo>
                    <a:pt x="374" y="1893"/>
                  </a:lnTo>
                  <a:lnTo>
                    <a:pt x="1441" y="1893"/>
                  </a:lnTo>
                  <a:lnTo>
                    <a:pt x="1460" y="1895"/>
                  </a:lnTo>
                  <a:lnTo>
                    <a:pt x="1477" y="1902"/>
                  </a:lnTo>
                  <a:lnTo>
                    <a:pt x="1492" y="1913"/>
                  </a:lnTo>
                  <a:lnTo>
                    <a:pt x="1503" y="1927"/>
                  </a:lnTo>
                  <a:lnTo>
                    <a:pt x="1511" y="1945"/>
                  </a:lnTo>
                  <a:lnTo>
                    <a:pt x="1513" y="1964"/>
                  </a:lnTo>
                  <a:lnTo>
                    <a:pt x="1516" y="1988"/>
                  </a:lnTo>
                  <a:lnTo>
                    <a:pt x="1524" y="2011"/>
                  </a:lnTo>
                  <a:lnTo>
                    <a:pt x="1537" y="2031"/>
                  </a:lnTo>
                  <a:lnTo>
                    <a:pt x="1554" y="2048"/>
                  </a:lnTo>
                  <a:lnTo>
                    <a:pt x="1574" y="2061"/>
                  </a:lnTo>
                  <a:lnTo>
                    <a:pt x="1597" y="2069"/>
                  </a:lnTo>
                  <a:lnTo>
                    <a:pt x="1621" y="2072"/>
                  </a:lnTo>
                  <a:lnTo>
                    <a:pt x="2039" y="2072"/>
                  </a:lnTo>
                  <a:lnTo>
                    <a:pt x="2063" y="2069"/>
                  </a:lnTo>
                  <a:lnTo>
                    <a:pt x="2086" y="2061"/>
                  </a:lnTo>
                  <a:lnTo>
                    <a:pt x="2106" y="2048"/>
                  </a:lnTo>
                  <a:lnTo>
                    <a:pt x="2123" y="2031"/>
                  </a:lnTo>
                  <a:lnTo>
                    <a:pt x="2136" y="2011"/>
                  </a:lnTo>
                  <a:lnTo>
                    <a:pt x="2144" y="1988"/>
                  </a:lnTo>
                  <a:lnTo>
                    <a:pt x="2147" y="1964"/>
                  </a:lnTo>
                  <a:lnTo>
                    <a:pt x="2149" y="1944"/>
                  </a:lnTo>
                  <a:lnTo>
                    <a:pt x="2157" y="1926"/>
                  </a:lnTo>
                  <a:lnTo>
                    <a:pt x="2170" y="1912"/>
                  </a:lnTo>
                  <a:lnTo>
                    <a:pt x="2186" y="1900"/>
                  </a:lnTo>
                  <a:lnTo>
                    <a:pt x="2205" y="1894"/>
                  </a:lnTo>
                  <a:lnTo>
                    <a:pt x="2213" y="1893"/>
                  </a:lnTo>
                  <a:lnTo>
                    <a:pt x="2220" y="1893"/>
                  </a:lnTo>
                  <a:lnTo>
                    <a:pt x="3286" y="1893"/>
                  </a:lnTo>
                  <a:lnTo>
                    <a:pt x="3286" y="237"/>
                  </a:lnTo>
                  <a:lnTo>
                    <a:pt x="3284" y="216"/>
                  </a:lnTo>
                  <a:lnTo>
                    <a:pt x="3275" y="197"/>
                  </a:lnTo>
                  <a:lnTo>
                    <a:pt x="3263" y="181"/>
                  </a:lnTo>
                  <a:lnTo>
                    <a:pt x="3246" y="168"/>
                  </a:lnTo>
                  <a:lnTo>
                    <a:pt x="3227" y="159"/>
                  </a:lnTo>
                  <a:lnTo>
                    <a:pt x="3206" y="157"/>
                  </a:lnTo>
                  <a:lnTo>
                    <a:pt x="454" y="157"/>
                  </a:lnTo>
                  <a:close/>
                  <a:moveTo>
                    <a:pt x="454" y="0"/>
                  </a:moveTo>
                  <a:lnTo>
                    <a:pt x="3206" y="0"/>
                  </a:lnTo>
                  <a:lnTo>
                    <a:pt x="3244" y="3"/>
                  </a:lnTo>
                  <a:lnTo>
                    <a:pt x="3281" y="12"/>
                  </a:lnTo>
                  <a:lnTo>
                    <a:pt x="3315" y="26"/>
                  </a:lnTo>
                  <a:lnTo>
                    <a:pt x="3346" y="45"/>
                  </a:lnTo>
                  <a:lnTo>
                    <a:pt x="3374" y="70"/>
                  </a:lnTo>
                  <a:lnTo>
                    <a:pt x="3398" y="97"/>
                  </a:lnTo>
                  <a:lnTo>
                    <a:pt x="3417" y="128"/>
                  </a:lnTo>
                  <a:lnTo>
                    <a:pt x="3432" y="163"/>
                  </a:lnTo>
                  <a:lnTo>
                    <a:pt x="3440" y="199"/>
                  </a:lnTo>
                  <a:lnTo>
                    <a:pt x="3444" y="237"/>
                  </a:lnTo>
                  <a:lnTo>
                    <a:pt x="3444" y="1893"/>
                  </a:lnTo>
                  <a:lnTo>
                    <a:pt x="3589" y="1893"/>
                  </a:lnTo>
                  <a:lnTo>
                    <a:pt x="3608" y="1895"/>
                  </a:lnTo>
                  <a:lnTo>
                    <a:pt x="3625" y="1903"/>
                  </a:lnTo>
                  <a:lnTo>
                    <a:pt x="3639" y="1914"/>
                  </a:lnTo>
                  <a:lnTo>
                    <a:pt x="3650" y="1928"/>
                  </a:lnTo>
                  <a:lnTo>
                    <a:pt x="3658" y="1945"/>
                  </a:lnTo>
                  <a:lnTo>
                    <a:pt x="3660" y="1964"/>
                  </a:lnTo>
                  <a:lnTo>
                    <a:pt x="3660" y="2102"/>
                  </a:lnTo>
                  <a:lnTo>
                    <a:pt x="3657" y="2150"/>
                  </a:lnTo>
                  <a:lnTo>
                    <a:pt x="3648" y="2196"/>
                  </a:lnTo>
                  <a:lnTo>
                    <a:pt x="3632" y="2239"/>
                  </a:lnTo>
                  <a:lnTo>
                    <a:pt x="3612" y="2279"/>
                  </a:lnTo>
                  <a:lnTo>
                    <a:pt x="3587" y="2317"/>
                  </a:lnTo>
                  <a:lnTo>
                    <a:pt x="3558" y="2350"/>
                  </a:lnTo>
                  <a:lnTo>
                    <a:pt x="3524" y="2380"/>
                  </a:lnTo>
                  <a:lnTo>
                    <a:pt x="3487" y="2404"/>
                  </a:lnTo>
                  <a:lnTo>
                    <a:pt x="3446" y="2425"/>
                  </a:lnTo>
                  <a:lnTo>
                    <a:pt x="3403" y="2440"/>
                  </a:lnTo>
                  <a:lnTo>
                    <a:pt x="3357" y="2450"/>
                  </a:lnTo>
                  <a:lnTo>
                    <a:pt x="3311" y="2453"/>
                  </a:lnTo>
                  <a:lnTo>
                    <a:pt x="349" y="2453"/>
                  </a:lnTo>
                  <a:lnTo>
                    <a:pt x="303" y="2450"/>
                  </a:lnTo>
                  <a:lnTo>
                    <a:pt x="257" y="2440"/>
                  </a:lnTo>
                  <a:lnTo>
                    <a:pt x="214" y="2425"/>
                  </a:lnTo>
                  <a:lnTo>
                    <a:pt x="173" y="2404"/>
                  </a:lnTo>
                  <a:lnTo>
                    <a:pt x="136" y="2380"/>
                  </a:lnTo>
                  <a:lnTo>
                    <a:pt x="102" y="2350"/>
                  </a:lnTo>
                  <a:lnTo>
                    <a:pt x="73" y="2317"/>
                  </a:lnTo>
                  <a:lnTo>
                    <a:pt x="48" y="2279"/>
                  </a:lnTo>
                  <a:lnTo>
                    <a:pt x="28" y="2239"/>
                  </a:lnTo>
                  <a:lnTo>
                    <a:pt x="12" y="2196"/>
                  </a:lnTo>
                  <a:lnTo>
                    <a:pt x="3" y="2150"/>
                  </a:lnTo>
                  <a:lnTo>
                    <a:pt x="0" y="2102"/>
                  </a:lnTo>
                  <a:lnTo>
                    <a:pt x="0" y="1964"/>
                  </a:lnTo>
                  <a:lnTo>
                    <a:pt x="2" y="1945"/>
                  </a:lnTo>
                  <a:lnTo>
                    <a:pt x="10" y="1928"/>
                  </a:lnTo>
                  <a:lnTo>
                    <a:pt x="21" y="1914"/>
                  </a:lnTo>
                  <a:lnTo>
                    <a:pt x="35" y="1903"/>
                  </a:lnTo>
                  <a:lnTo>
                    <a:pt x="52" y="1895"/>
                  </a:lnTo>
                  <a:lnTo>
                    <a:pt x="71" y="1893"/>
                  </a:lnTo>
                  <a:lnTo>
                    <a:pt x="216" y="1893"/>
                  </a:lnTo>
                  <a:lnTo>
                    <a:pt x="216" y="237"/>
                  </a:lnTo>
                  <a:lnTo>
                    <a:pt x="220" y="199"/>
                  </a:lnTo>
                  <a:lnTo>
                    <a:pt x="228" y="163"/>
                  </a:lnTo>
                  <a:lnTo>
                    <a:pt x="243" y="128"/>
                  </a:lnTo>
                  <a:lnTo>
                    <a:pt x="262" y="97"/>
                  </a:lnTo>
                  <a:lnTo>
                    <a:pt x="286" y="70"/>
                  </a:lnTo>
                  <a:lnTo>
                    <a:pt x="314" y="45"/>
                  </a:lnTo>
                  <a:lnTo>
                    <a:pt x="345" y="26"/>
                  </a:lnTo>
                  <a:lnTo>
                    <a:pt x="379" y="12"/>
                  </a:lnTo>
                  <a:lnTo>
                    <a:pt x="416" y="3"/>
                  </a:lnTo>
                  <a:lnTo>
                    <a:pt x="4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1" name="Freeform 258"/>
            <p:cNvSpPr>
              <a:spLocks/>
            </p:cNvSpPr>
            <p:nvPr/>
          </p:nvSpPr>
          <p:spPr bwMode="auto">
            <a:xfrm>
              <a:off x="876300" y="3667125"/>
              <a:ext cx="103188" cy="104775"/>
            </a:xfrm>
            <a:custGeom>
              <a:avLst/>
              <a:gdLst>
                <a:gd name="T0" fmla="*/ 575 w 654"/>
                <a:gd name="T1" fmla="*/ 0 h 653"/>
                <a:gd name="T2" fmla="*/ 595 w 654"/>
                <a:gd name="T3" fmla="*/ 3 h 653"/>
                <a:gd name="T4" fmla="*/ 614 w 654"/>
                <a:gd name="T5" fmla="*/ 10 h 653"/>
                <a:gd name="T6" fmla="*/ 630 w 654"/>
                <a:gd name="T7" fmla="*/ 23 h 653"/>
                <a:gd name="T8" fmla="*/ 644 w 654"/>
                <a:gd name="T9" fmla="*/ 40 h 653"/>
                <a:gd name="T10" fmla="*/ 652 w 654"/>
                <a:gd name="T11" fmla="*/ 59 h 653"/>
                <a:gd name="T12" fmla="*/ 654 w 654"/>
                <a:gd name="T13" fmla="*/ 79 h 653"/>
                <a:gd name="T14" fmla="*/ 652 w 654"/>
                <a:gd name="T15" fmla="*/ 99 h 653"/>
                <a:gd name="T16" fmla="*/ 644 w 654"/>
                <a:gd name="T17" fmla="*/ 118 h 653"/>
                <a:gd name="T18" fmla="*/ 630 w 654"/>
                <a:gd name="T19" fmla="*/ 135 h 653"/>
                <a:gd name="T20" fmla="*/ 136 w 654"/>
                <a:gd name="T21" fmla="*/ 630 h 653"/>
                <a:gd name="T22" fmla="*/ 118 w 654"/>
                <a:gd name="T23" fmla="*/ 643 h 653"/>
                <a:gd name="T24" fmla="*/ 99 w 654"/>
                <a:gd name="T25" fmla="*/ 651 h 653"/>
                <a:gd name="T26" fmla="*/ 79 w 654"/>
                <a:gd name="T27" fmla="*/ 653 h 653"/>
                <a:gd name="T28" fmla="*/ 59 w 654"/>
                <a:gd name="T29" fmla="*/ 651 h 653"/>
                <a:gd name="T30" fmla="*/ 40 w 654"/>
                <a:gd name="T31" fmla="*/ 643 h 653"/>
                <a:gd name="T32" fmla="*/ 24 w 654"/>
                <a:gd name="T33" fmla="*/ 630 h 653"/>
                <a:gd name="T34" fmla="*/ 12 w 654"/>
                <a:gd name="T35" fmla="*/ 613 h 653"/>
                <a:gd name="T36" fmla="*/ 4 w 654"/>
                <a:gd name="T37" fmla="*/ 594 h 653"/>
                <a:gd name="T38" fmla="*/ 0 w 654"/>
                <a:gd name="T39" fmla="*/ 574 h 653"/>
                <a:gd name="T40" fmla="*/ 4 w 654"/>
                <a:gd name="T41" fmla="*/ 554 h 653"/>
                <a:gd name="T42" fmla="*/ 12 w 654"/>
                <a:gd name="T43" fmla="*/ 535 h 653"/>
                <a:gd name="T44" fmla="*/ 24 w 654"/>
                <a:gd name="T45" fmla="*/ 519 h 653"/>
                <a:gd name="T46" fmla="*/ 520 w 654"/>
                <a:gd name="T47" fmla="*/ 23 h 653"/>
                <a:gd name="T48" fmla="*/ 536 w 654"/>
                <a:gd name="T49" fmla="*/ 10 h 653"/>
                <a:gd name="T50" fmla="*/ 555 w 654"/>
                <a:gd name="T51" fmla="*/ 3 h 653"/>
                <a:gd name="T52" fmla="*/ 575 w 654"/>
                <a:gd name="T53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4" h="653">
                  <a:moveTo>
                    <a:pt x="575" y="0"/>
                  </a:moveTo>
                  <a:lnTo>
                    <a:pt x="595" y="3"/>
                  </a:lnTo>
                  <a:lnTo>
                    <a:pt x="614" y="10"/>
                  </a:lnTo>
                  <a:lnTo>
                    <a:pt x="630" y="23"/>
                  </a:lnTo>
                  <a:lnTo>
                    <a:pt x="644" y="40"/>
                  </a:lnTo>
                  <a:lnTo>
                    <a:pt x="652" y="59"/>
                  </a:lnTo>
                  <a:lnTo>
                    <a:pt x="654" y="79"/>
                  </a:lnTo>
                  <a:lnTo>
                    <a:pt x="652" y="99"/>
                  </a:lnTo>
                  <a:lnTo>
                    <a:pt x="644" y="118"/>
                  </a:lnTo>
                  <a:lnTo>
                    <a:pt x="630" y="135"/>
                  </a:lnTo>
                  <a:lnTo>
                    <a:pt x="136" y="630"/>
                  </a:lnTo>
                  <a:lnTo>
                    <a:pt x="118" y="643"/>
                  </a:lnTo>
                  <a:lnTo>
                    <a:pt x="99" y="651"/>
                  </a:lnTo>
                  <a:lnTo>
                    <a:pt x="79" y="653"/>
                  </a:lnTo>
                  <a:lnTo>
                    <a:pt x="59" y="651"/>
                  </a:lnTo>
                  <a:lnTo>
                    <a:pt x="40" y="643"/>
                  </a:lnTo>
                  <a:lnTo>
                    <a:pt x="24" y="630"/>
                  </a:lnTo>
                  <a:lnTo>
                    <a:pt x="12" y="613"/>
                  </a:lnTo>
                  <a:lnTo>
                    <a:pt x="4" y="594"/>
                  </a:lnTo>
                  <a:lnTo>
                    <a:pt x="0" y="574"/>
                  </a:lnTo>
                  <a:lnTo>
                    <a:pt x="4" y="554"/>
                  </a:lnTo>
                  <a:lnTo>
                    <a:pt x="12" y="535"/>
                  </a:lnTo>
                  <a:lnTo>
                    <a:pt x="24" y="519"/>
                  </a:lnTo>
                  <a:lnTo>
                    <a:pt x="520" y="23"/>
                  </a:lnTo>
                  <a:lnTo>
                    <a:pt x="536" y="10"/>
                  </a:lnTo>
                  <a:lnTo>
                    <a:pt x="555" y="3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2" name="Freeform 259"/>
            <p:cNvSpPr>
              <a:spLocks/>
            </p:cNvSpPr>
            <p:nvPr/>
          </p:nvSpPr>
          <p:spPr bwMode="auto">
            <a:xfrm>
              <a:off x="969963" y="3713163"/>
              <a:ext cx="55563" cy="57150"/>
            </a:xfrm>
            <a:custGeom>
              <a:avLst/>
              <a:gdLst>
                <a:gd name="T0" fmla="*/ 276 w 355"/>
                <a:gd name="T1" fmla="*/ 0 h 355"/>
                <a:gd name="T2" fmla="*/ 296 w 355"/>
                <a:gd name="T3" fmla="*/ 3 h 355"/>
                <a:gd name="T4" fmla="*/ 315 w 355"/>
                <a:gd name="T5" fmla="*/ 11 h 355"/>
                <a:gd name="T6" fmla="*/ 331 w 355"/>
                <a:gd name="T7" fmla="*/ 23 h 355"/>
                <a:gd name="T8" fmla="*/ 345 w 355"/>
                <a:gd name="T9" fmla="*/ 40 h 355"/>
                <a:gd name="T10" fmla="*/ 351 w 355"/>
                <a:gd name="T11" fmla="*/ 59 h 355"/>
                <a:gd name="T12" fmla="*/ 355 w 355"/>
                <a:gd name="T13" fmla="*/ 79 h 355"/>
                <a:gd name="T14" fmla="*/ 351 w 355"/>
                <a:gd name="T15" fmla="*/ 99 h 355"/>
                <a:gd name="T16" fmla="*/ 345 w 355"/>
                <a:gd name="T17" fmla="*/ 118 h 355"/>
                <a:gd name="T18" fmla="*/ 331 w 355"/>
                <a:gd name="T19" fmla="*/ 135 h 355"/>
                <a:gd name="T20" fmla="*/ 134 w 355"/>
                <a:gd name="T21" fmla="*/ 333 h 355"/>
                <a:gd name="T22" fmla="*/ 117 w 355"/>
                <a:gd name="T23" fmla="*/ 345 h 355"/>
                <a:gd name="T24" fmla="*/ 98 w 355"/>
                <a:gd name="T25" fmla="*/ 353 h 355"/>
                <a:gd name="T26" fmla="*/ 78 w 355"/>
                <a:gd name="T27" fmla="*/ 355 h 355"/>
                <a:gd name="T28" fmla="*/ 59 w 355"/>
                <a:gd name="T29" fmla="*/ 353 h 355"/>
                <a:gd name="T30" fmla="*/ 40 w 355"/>
                <a:gd name="T31" fmla="*/ 345 h 355"/>
                <a:gd name="T32" fmla="*/ 23 w 355"/>
                <a:gd name="T33" fmla="*/ 333 h 355"/>
                <a:gd name="T34" fmla="*/ 10 w 355"/>
                <a:gd name="T35" fmla="*/ 315 h 355"/>
                <a:gd name="T36" fmla="*/ 2 w 355"/>
                <a:gd name="T37" fmla="*/ 296 h 355"/>
                <a:gd name="T38" fmla="*/ 0 w 355"/>
                <a:gd name="T39" fmla="*/ 276 h 355"/>
                <a:gd name="T40" fmla="*/ 2 w 355"/>
                <a:gd name="T41" fmla="*/ 256 h 355"/>
                <a:gd name="T42" fmla="*/ 10 w 355"/>
                <a:gd name="T43" fmla="*/ 237 h 355"/>
                <a:gd name="T44" fmla="*/ 23 w 355"/>
                <a:gd name="T45" fmla="*/ 221 h 355"/>
                <a:gd name="T46" fmla="*/ 220 w 355"/>
                <a:gd name="T47" fmla="*/ 23 h 355"/>
                <a:gd name="T48" fmla="*/ 237 w 355"/>
                <a:gd name="T49" fmla="*/ 11 h 355"/>
                <a:gd name="T50" fmla="*/ 256 w 355"/>
                <a:gd name="T51" fmla="*/ 3 h 355"/>
                <a:gd name="T52" fmla="*/ 276 w 355"/>
                <a:gd name="T53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5" h="355">
                  <a:moveTo>
                    <a:pt x="276" y="0"/>
                  </a:moveTo>
                  <a:lnTo>
                    <a:pt x="296" y="3"/>
                  </a:lnTo>
                  <a:lnTo>
                    <a:pt x="315" y="11"/>
                  </a:lnTo>
                  <a:lnTo>
                    <a:pt x="331" y="23"/>
                  </a:lnTo>
                  <a:lnTo>
                    <a:pt x="345" y="40"/>
                  </a:lnTo>
                  <a:lnTo>
                    <a:pt x="351" y="59"/>
                  </a:lnTo>
                  <a:lnTo>
                    <a:pt x="355" y="79"/>
                  </a:lnTo>
                  <a:lnTo>
                    <a:pt x="351" y="99"/>
                  </a:lnTo>
                  <a:lnTo>
                    <a:pt x="345" y="118"/>
                  </a:lnTo>
                  <a:lnTo>
                    <a:pt x="331" y="135"/>
                  </a:lnTo>
                  <a:lnTo>
                    <a:pt x="134" y="333"/>
                  </a:lnTo>
                  <a:lnTo>
                    <a:pt x="117" y="345"/>
                  </a:lnTo>
                  <a:lnTo>
                    <a:pt x="98" y="353"/>
                  </a:lnTo>
                  <a:lnTo>
                    <a:pt x="78" y="355"/>
                  </a:lnTo>
                  <a:lnTo>
                    <a:pt x="59" y="353"/>
                  </a:lnTo>
                  <a:lnTo>
                    <a:pt x="40" y="345"/>
                  </a:lnTo>
                  <a:lnTo>
                    <a:pt x="23" y="333"/>
                  </a:lnTo>
                  <a:lnTo>
                    <a:pt x="10" y="315"/>
                  </a:lnTo>
                  <a:lnTo>
                    <a:pt x="2" y="296"/>
                  </a:lnTo>
                  <a:lnTo>
                    <a:pt x="0" y="276"/>
                  </a:lnTo>
                  <a:lnTo>
                    <a:pt x="2" y="256"/>
                  </a:lnTo>
                  <a:lnTo>
                    <a:pt x="10" y="237"/>
                  </a:lnTo>
                  <a:lnTo>
                    <a:pt x="23" y="221"/>
                  </a:lnTo>
                  <a:lnTo>
                    <a:pt x="220" y="23"/>
                  </a:lnTo>
                  <a:lnTo>
                    <a:pt x="237" y="11"/>
                  </a:lnTo>
                  <a:lnTo>
                    <a:pt x="256" y="3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53" name="Freeform 29"/>
          <p:cNvSpPr>
            <a:spLocks noEditPoints="1"/>
          </p:cNvSpPr>
          <p:nvPr/>
        </p:nvSpPr>
        <p:spPr bwMode="auto">
          <a:xfrm>
            <a:off x="8914614" y="3545019"/>
            <a:ext cx="405024" cy="434227"/>
          </a:xfrm>
          <a:custGeom>
            <a:avLst/>
            <a:gdLst>
              <a:gd name="T0" fmla="*/ 2558 w 3187"/>
              <a:gd name="T1" fmla="*/ 2917 h 3426"/>
              <a:gd name="T2" fmla="*/ 2525 w 3187"/>
              <a:gd name="T3" fmla="*/ 3108 h 3426"/>
              <a:gd name="T4" fmla="*/ 2672 w 3187"/>
              <a:gd name="T5" fmla="*/ 3232 h 3426"/>
              <a:gd name="T6" fmla="*/ 2855 w 3187"/>
              <a:gd name="T7" fmla="*/ 3166 h 3426"/>
              <a:gd name="T8" fmla="*/ 2888 w 3187"/>
              <a:gd name="T9" fmla="*/ 2973 h 3426"/>
              <a:gd name="T10" fmla="*/ 2741 w 3187"/>
              <a:gd name="T11" fmla="*/ 2850 h 3426"/>
              <a:gd name="T12" fmla="*/ 1063 w 3187"/>
              <a:gd name="T13" fmla="*/ 2893 h 3426"/>
              <a:gd name="T14" fmla="*/ 997 w 3187"/>
              <a:gd name="T15" fmla="*/ 3075 h 3426"/>
              <a:gd name="T16" fmla="*/ 1120 w 3187"/>
              <a:gd name="T17" fmla="*/ 3222 h 3426"/>
              <a:gd name="T18" fmla="*/ 1313 w 3187"/>
              <a:gd name="T19" fmla="*/ 3189 h 3426"/>
              <a:gd name="T20" fmla="*/ 1378 w 3187"/>
              <a:gd name="T21" fmla="*/ 3006 h 3426"/>
              <a:gd name="T22" fmla="*/ 1255 w 3187"/>
              <a:gd name="T23" fmla="*/ 2860 h 3426"/>
              <a:gd name="T24" fmla="*/ 722 w 3187"/>
              <a:gd name="T25" fmla="*/ 1936 h 3426"/>
              <a:gd name="T26" fmla="*/ 872 w 3187"/>
              <a:gd name="T27" fmla="*/ 2062 h 3426"/>
              <a:gd name="T28" fmla="*/ 2926 w 3187"/>
              <a:gd name="T29" fmla="*/ 2018 h 3426"/>
              <a:gd name="T30" fmla="*/ 2997 w 3187"/>
              <a:gd name="T31" fmla="*/ 1154 h 3426"/>
              <a:gd name="T32" fmla="*/ 656 w 3187"/>
              <a:gd name="T33" fmla="*/ 229 h 3426"/>
              <a:gd name="T34" fmla="*/ 668 w 3187"/>
              <a:gd name="T35" fmla="*/ 236 h 3426"/>
              <a:gd name="T36" fmla="*/ 680 w 3187"/>
              <a:gd name="T37" fmla="*/ 245 h 3426"/>
              <a:gd name="T38" fmla="*/ 694 w 3187"/>
              <a:gd name="T39" fmla="*/ 263 h 3426"/>
              <a:gd name="T40" fmla="*/ 700 w 3187"/>
              <a:gd name="T41" fmla="*/ 272 h 3426"/>
              <a:gd name="T42" fmla="*/ 704 w 3187"/>
              <a:gd name="T43" fmla="*/ 281 h 3426"/>
              <a:gd name="T44" fmla="*/ 707 w 3187"/>
              <a:gd name="T45" fmla="*/ 294 h 3426"/>
              <a:gd name="T46" fmla="*/ 710 w 3187"/>
              <a:gd name="T47" fmla="*/ 308 h 3426"/>
              <a:gd name="T48" fmla="*/ 3109 w 3187"/>
              <a:gd name="T49" fmla="*/ 979 h 3426"/>
              <a:gd name="T50" fmla="*/ 3119 w 3187"/>
              <a:gd name="T51" fmla="*/ 981 h 3426"/>
              <a:gd name="T52" fmla="*/ 3139 w 3187"/>
              <a:gd name="T53" fmla="*/ 990 h 3426"/>
              <a:gd name="T54" fmla="*/ 3151 w 3187"/>
              <a:gd name="T55" fmla="*/ 998 h 3426"/>
              <a:gd name="T56" fmla="*/ 3161 w 3187"/>
              <a:gd name="T57" fmla="*/ 1005 h 3426"/>
              <a:gd name="T58" fmla="*/ 3166 w 3187"/>
              <a:gd name="T59" fmla="*/ 1012 h 3426"/>
              <a:gd name="T60" fmla="*/ 3172 w 3187"/>
              <a:gd name="T61" fmla="*/ 1022 h 3426"/>
              <a:gd name="T62" fmla="*/ 3180 w 3187"/>
              <a:gd name="T63" fmla="*/ 1035 h 3426"/>
              <a:gd name="T64" fmla="*/ 3185 w 3187"/>
              <a:gd name="T65" fmla="*/ 1049 h 3426"/>
              <a:gd name="T66" fmla="*/ 3187 w 3187"/>
              <a:gd name="T67" fmla="*/ 1060 h 3426"/>
              <a:gd name="T68" fmla="*/ 3161 w 3187"/>
              <a:gd name="T69" fmla="*/ 2007 h 3426"/>
              <a:gd name="T70" fmla="*/ 2981 w 3187"/>
              <a:gd name="T71" fmla="*/ 2210 h 3426"/>
              <a:gd name="T72" fmla="*/ 865 w 3187"/>
              <a:gd name="T73" fmla="*/ 2253 h 3426"/>
              <a:gd name="T74" fmla="*/ 712 w 3187"/>
              <a:gd name="T75" fmla="*/ 2495 h 3426"/>
              <a:gd name="T76" fmla="*/ 838 w 3187"/>
              <a:gd name="T77" fmla="*/ 2646 h 3426"/>
              <a:gd name="T78" fmla="*/ 2844 w 3187"/>
              <a:gd name="T79" fmla="*/ 2683 h 3426"/>
              <a:gd name="T80" fmla="*/ 3045 w 3187"/>
              <a:gd name="T81" fmla="*/ 2862 h 3426"/>
              <a:gd name="T82" fmla="*/ 3078 w 3187"/>
              <a:gd name="T83" fmla="*/ 3136 h 3426"/>
              <a:gd name="T84" fmla="*/ 2925 w 3187"/>
              <a:gd name="T85" fmla="*/ 3356 h 3426"/>
              <a:gd name="T86" fmla="*/ 2657 w 3187"/>
              <a:gd name="T87" fmla="*/ 3423 h 3426"/>
              <a:gd name="T88" fmla="*/ 2418 w 3187"/>
              <a:gd name="T89" fmla="*/ 3296 h 3426"/>
              <a:gd name="T90" fmla="*/ 2321 w 3187"/>
              <a:gd name="T91" fmla="*/ 3042 h 3426"/>
              <a:gd name="T92" fmla="*/ 1518 w 3187"/>
              <a:gd name="T93" fmla="*/ 2848 h 3426"/>
              <a:gd name="T94" fmla="*/ 1568 w 3187"/>
              <a:gd name="T95" fmla="*/ 3090 h 3426"/>
              <a:gd name="T96" fmla="*/ 1442 w 3187"/>
              <a:gd name="T97" fmla="*/ 3328 h 3426"/>
              <a:gd name="T98" fmla="*/ 1187 w 3187"/>
              <a:gd name="T99" fmla="*/ 3426 h 3426"/>
              <a:gd name="T100" fmla="*/ 932 w 3187"/>
              <a:gd name="T101" fmla="*/ 3329 h 3426"/>
              <a:gd name="T102" fmla="*/ 806 w 3187"/>
              <a:gd name="T103" fmla="*/ 3090 h 3426"/>
              <a:gd name="T104" fmla="*/ 858 w 3187"/>
              <a:gd name="T105" fmla="*/ 2845 h 3426"/>
              <a:gd name="T106" fmla="*/ 617 w 3187"/>
              <a:gd name="T107" fmla="*/ 2717 h 3426"/>
              <a:gd name="T108" fmla="*/ 519 w 3187"/>
              <a:gd name="T109" fmla="*/ 2459 h 3426"/>
              <a:gd name="T110" fmla="*/ 3 w 3187"/>
              <a:gd name="T111" fmla="*/ 122 h 3426"/>
              <a:gd name="T112" fmla="*/ 49 w 3187"/>
              <a:gd name="T113" fmla="*/ 12 h 3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187" h="3426">
                <a:moveTo>
                  <a:pt x="2707" y="2847"/>
                </a:moveTo>
                <a:lnTo>
                  <a:pt x="2672" y="2850"/>
                </a:lnTo>
                <a:lnTo>
                  <a:pt x="2639" y="2860"/>
                </a:lnTo>
                <a:lnTo>
                  <a:pt x="2608" y="2874"/>
                </a:lnTo>
                <a:lnTo>
                  <a:pt x="2582" y="2893"/>
                </a:lnTo>
                <a:lnTo>
                  <a:pt x="2558" y="2917"/>
                </a:lnTo>
                <a:lnTo>
                  <a:pt x="2539" y="2943"/>
                </a:lnTo>
                <a:lnTo>
                  <a:pt x="2525" y="2973"/>
                </a:lnTo>
                <a:lnTo>
                  <a:pt x="2515" y="3007"/>
                </a:lnTo>
                <a:lnTo>
                  <a:pt x="2512" y="3041"/>
                </a:lnTo>
                <a:lnTo>
                  <a:pt x="2515" y="3075"/>
                </a:lnTo>
                <a:lnTo>
                  <a:pt x="2525" y="3108"/>
                </a:lnTo>
                <a:lnTo>
                  <a:pt x="2539" y="3138"/>
                </a:lnTo>
                <a:lnTo>
                  <a:pt x="2558" y="3165"/>
                </a:lnTo>
                <a:lnTo>
                  <a:pt x="2582" y="3189"/>
                </a:lnTo>
                <a:lnTo>
                  <a:pt x="2608" y="3208"/>
                </a:lnTo>
                <a:lnTo>
                  <a:pt x="2639" y="3222"/>
                </a:lnTo>
                <a:lnTo>
                  <a:pt x="2672" y="3232"/>
                </a:lnTo>
                <a:lnTo>
                  <a:pt x="2707" y="3235"/>
                </a:lnTo>
                <a:lnTo>
                  <a:pt x="2741" y="3232"/>
                </a:lnTo>
                <a:lnTo>
                  <a:pt x="2773" y="3222"/>
                </a:lnTo>
                <a:lnTo>
                  <a:pt x="2804" y="3208"/>
                </a:lnTo>
                <a:lnTo>
                  <a:pt x="2831" y="3189"/>
                </a:lnTo>
                <a:lnTo>
                  <a:pt x="2855" y="3166"/>
                </a:lnTo>
                <a:lnTo>
                  <a:pt x="2874" y="3139"/>
                </a:lnTo>
                <a:lnTo>
                  <a:pt x="2888" y="3109"/>
                </a:lnTo>
                <a:lnTo>
                  <a:pt x="2898" y="3075"/>
                </a:lnTo>
                <a:lnTo>
                  <a:pt x="2901" y="3041"/>
                </a:lnTo>
                <a:lnTo>
                  <a:pt x="2898" y="3006"/>
                </a:lnTo>
                <a:lnTo>
                  <a:pt x="2888" y="2973"/>
                </a:lnTo>
                <a:lnTo>
                  <a:pt x="2874" y="2943"/>
                </a:lnTo>
                <a:lnTo>
                  <a:pt x="2855" y="2916"/>
                </a:lnTo>
                <a:lnTo>
                  <a:pt x="2831" y="2893"/>
                </a:lnTo>
                <a:lnTo>
                  <a:pt x="2804" y="2874"/>
                </a:lnTo>
                <a:lnTo>
                  <a:pt x="2773" y="2860"/>
                </a:lnTo>
                <a:lnTo>
                  <a:pt x="2741" y="2850"/>
                </a:lnTo>
                <a:lnTo>
                  <a:pt x="2707" y="2847"/>
                </a:lnTo>
                <a:close/>
                <a:moveTo>
                  <a:pt x="1188" y="2847"/>
                </a:moveTo>
                <a:lnTo>
                  <a:pt x="1153" y="2850"/>
                </a:lnTo>
                <a:lnTo>
                  <a:pt x="1120" y="2860"/>
                </a:lnTo>
                <a:lnTo>
                  <a:pt x="1090" y="2874"/>
                </a:lnTo>
                <a:lnTo>
                  <a:pt x="1063" y="2893"/>
                </a:lnTo>
                <a:lnTo>
                  <a:pt x="1040" y="2917"/>
                </a:lnTo>
                <a:lnTo>
                  <a:pt x="1020" y="2943"/>
                </a:lnTo>
                <a:lnTo>
                  <a:pt x="1007" y="2973"/>
                </a:lnTo>
                <a:lnTo>
                  <a:pt x="997" y="3007"/>
                </a:lnTo>
                <a:lnTo>
                  <a:pt x="994" y="3041"/>
                </a:lnTo>
                <a:lnTo>
                  <a:pt x="997" y="3075"/>
                </a:lnTo>
                <a:lnTo>
                  <a:pt x="1007" y="3108"/>
                </a:lnTo>
                <a:lnTo>
                  <a:pt x="1020" y="3138"/>
                </a:lnTo>
                <a:lnTo>
                  <a:pt x="1040" y="3165"/>
                </a:lnTo>
                <a:lnTo>
                  <a:pt x="1063" y="3189"/>
                </a:lnTo>
                <a:lnTo>
                  <a:pt x="1090" y="3208"/>
                </a:lnTo>
                <a:lnTo>
                  <a:pt x="1120" y="3222"/>
                </a:lnTo>
                <a:lnTo>
                  <a:pt x="1153" y="3232"/>
                </a:lnTo>
                <a:lnTo>
                  <a:pt x="1188" y="3235"/>
                </a:lnTo>
                <a:lnTo>
                  <a:pt x="1223" y="3232"/>
                </a:lnTo>
                <a:lnTo>
                  <a:pt x="1255" y="3222"/>
                </a:lnTo>
                <a:lnTo>
                  <a:pt x="1285" y="3208"/>
                </a:lnTo>
                <a:lnTo>
                  <a:pt x="1313" y="3189"/>
                </a:lnTo>
                <a:lnTo>
                  <a:pt x="1336" y="3166"/>
                </a:lnTo>
                <a:lnTo>
                  <a:pt x="1355" y="3139"/>
                </a:lnTo>
                <a:lnTo>
                  <a:pt x="1370" y="3109"/>
                </a:lnTo>
                <a:lnTo>
                  <a:pt x="1378" y="3075"/>
                </a:lnTo>
                <a:lnTo>
                  <a:pt x="1381" y="3041"/>
                </a:lnTo>
                <a:lnTo>
                  <a:pt x="1378" y="3006"/>
                </a:lnTo>
                <a:lnTo>
                  <a:pt x="1370" y="2973"/>
                </a:lnTo>
                <a:lnTo>
                  <a:pt x="1355" y="2943"/>
                </a:lnTo>
                <a:lnTo>
                  <a:pt x="1336" y="2916"/>
                </a:lnTo>
                <a:lnTo>
                  <a:pt x="1313" y="2893"/>
                </a:lnTo>
                <a:lnTo>
                  <a:pt x="1285" y="2874"/>
                </a:lnTo>
                <a:lnTo>
                  <a:pt x="1255" y="2860"/>
                </a:lnTo>
                <a:lnTo>
                  <a:pt x="1223" y="2850"/>
                </a:lnTo>
                <a:lnTo>
                  <a:pt x="1188" y="2847"/>
                </a:lnTo>
                <a:close/>
                <a:moveTo>
                  <a:pt x="709" y="840"/>
                </a:moveTo>
                <a:lnTo>
                  <a:pt x="709" y="1867"/>
                </a:lnTo>
                <a:lnTo>
                  <a:pt x="712" y="1903"/>
                </a:lnTo>
                <a:lnTo>
                  <a:pt x="722" y="1936"/>
                </a:lnTo>
                <a:lnTo>
                  <a:pt x="736" y="1967"/>
                </a:lnTo>
                <a:lnTo>
                  <a:pt x="756" y="1994"/>
                </a:lnTo>
                <a:lnTo>
                  <a:pt x="780" y="2018"/>
                </a:lnTo>
                <a:lnTo>
                  <a:pt x="807" y="2038"/>
                </a:lnTo>
                <a:lnTo>
                  <a:pt x="838" y="2053"/>
                </a:lnTo>
                <a:lnTo>
                  <a:pt x="872" y="2062"/>
                </a:lnTo>
                <a:lnTo>
                  <a:pt x="907" y="2065"/>
                </a:lnTo>
                <a:lnTo>
                  <a:pt x="2798" y="2065"/>
                </a:lnTo>
                <a:lnTo>
                  <a:pt x="2834" y="2062"/>
                </a:lnTo>
                <a:lnTo>
                  <a:pt x="2867" y="2053"/>
                </a:lnTo>
                <a:lnTo>
                  <a:pt x="2899" y="2038"/>
                </a:lnTo>
                <a:lnTo>
                  <a:pt x="2926" y="2018"/>
                </a:lnTo>
                <a:lnTo>
                  <a:pt x="2950" y="1994"/>
                </a:lnTo>
                <a:lnTo>
                  <a:pt x="2970" y="1967"/>
                </a:lnTo>
                <a:lnTo>
                  <a:pt x="2984" y="1936"/>
                </a:lnTo>
                <a:lnTo>
                  <a:pt x="2994" y="1902"/>
                </a:lnTo>
                <a:lnTo>
                  <a:pt x="2997" y="1866"/>
                </a:lnTo>
                <a:lnTo>
                  <a:pt x="2997" y="1154"/>
                </a:lnTo>
                <a:lnTo>
                  <a:pt x="709" y="840"/>
                </a:lnTo>
                <a:close/>
                <a:moveTo>
                  <a:pt x="89" y="0"/>
                </a:moveTo>
                <a:lnTo>
                  <a:pt x="111" y="2"/>
                </a:lnTo>
                <a:lnTo>
                  <a:pt x="132" y="9"/>
                </a:lnTo>
                <a:lnTo>
                  <a:pt x="652" y="226"/>
                </a:lnTo>
                <a:lnTo>
                  <a:pt x="656" y="229"/>
                </a:lnTo>
                <a:lnTo>
                  <a:pt x="661" y="231"/>
                </a:lnTo>
                <a:lnTo>
                  <a:pt x="662" y="232"/>
                </a:lnTo>
                <a:lnTo>
                  <a:pt x="663" y="232"/>
                </a:lnTo>
                <a:lnTo>
                  <a:pt x="664" y="233"/>
                </a:lnTo>
                <a:lnTo>
                  <a:pt x="666" y="234"/>
                </a:lnTo>
                <a:lnTo>
                  <a:pt x="668" y="236"/>
                </a:lnTo>
                <a:lnTo>
                  <a:pt x="670" y="237"/>
                </a:lnTo>
                <a:lnTo>
                  <a:pt x="672" y="239"/>
                </a:lnTo>
                <a:lnTo>
                  <a:pt x="674" y="240"/>
                </a:lnTo>
                <a:lnTo>
                  <a:pt x="676" y="241"/>
                </a:lnTo>
                <a:lnTo>
                  <a:pt x="678" y="243"/>
                </a:lnTo>
                <a:lnTo>
                  <a:pt x="680" y="245"/>
                </a:lnTo>
                <a:lnTo>
                  <a:pt x="682" y="247"/>
                </a:lnTo>
                <a:lnTo>
                  <a:pt x="689" y="254"/>
                </a:lnTo>
                <a:lnTo>
                  <a:pt x="690" y="256"/>
                </a:lnTo>
                <a:lnTo>
                  <a:pt x="691" y="258"/>
                </a:lnTo>
                <a:lnTo>
                  <a:pt x="693" y="262"/>
                </a:lnTo>
                <a:lnTo>
                  <a:pt x="694" y="263"/>
                </a:lnTo>
                <a:lnTo>
                  <a:pt x="695" y="265"/>
                </a:lnTo>
                <a:lnTo>
                  <a:pt x="698" y="267"/>
                </a:lnTo>
                <a:lnTo>
                  <a:pt x="699" y="269"/>
                </a:lnTo>
                <a:lnTo>
                  <a:pt x="699" y="270"/>
                </a:lnTo>
                <a:lnTo>
                  <a:pt x="700" y="271"/>
                </a:lnTo>
                <a:lnTo>
                  <a:pt x="700" y="272"/>
                </a:lnTo>
                <a:lnTo>
                  <a:pt x="701" y="274"/>
                </a:lnTo>
                <a:lnTo>
                  <a:pt x="702" y="275"/>
                </a:lnTo>
                <a:lnTo>
                  <a:pt x="703" y="278"/>
                </a:lnTo>
                <a:lnTo>
                  <a:pt x="703" y="279"/>
                </a:lnTo>
                <a:lnTo>
                  <a:pt x="704" y="280"/>
                </a:lnTo>
                <a:lnTo>
                  <a:pt x="704" y="281"/>
                </a:lnTo>
                <a:lnTo>
                  <a:pt x="706" y="287"/>
                </a:lnTo>
                <a:lnTo>
                  <a:pt x="706" y="288"/>
                </a:lnTo>
                <a:lnTo>
                  <a:pt x="706" y="289"/>
                </a:lnTo>
                <a:lnTo>
                  <a:pt x="706" y="290"/>
                </a:lnTo>
                <a:lnTo>
                  <a:pt x="707" y="292"/>
                </a:lnTo>
                <a:lnTo>
                  <a:pt x="707" y="294"/>
                </a:lnTo>
                <a:lnTo>
                  <a:pt x="708" y="296"/>
                </a:lnTo>
                <a:lnTo>
                  <a:pt x="708" y="299"/>
                </a:lnTo>
                <a:lnTo>
                  <a:pt x="708" y="303"/>
                </a:lnTo>
                <a:lnTo>
                  <a:pt x="709" y="304"/>
                </a:lnTo>
                <a:lnTo>
                  <a:pt x="709" y="305"/>
                </a:lnTo>
                <a:lnTo>
                  <a:pt x="710" y="308"/>
                </a:lnTo>
                <a:lnTo>
                  <a:pt x="710" y="312"/>
                </a:lnTo>
                <a:lnTo>
                  <a:pt x="710" y="315"/>
                </a:lnTo>
                <a:lnTo>
                  <a:pt x="710" y="649"/>
                </a:lnTo>
                <a:lnTo>
                  <a:pt x="3105" y="979"/>
                </a:lnTo>
                <a:lnTo>
                  <a:pt x="3108" y="979"/>
                </a:lnTo>
                <a:lnTo>
                  <a:pt x="3109" y="979"/>
                </a:lnTo>
                <a:lnTo>
                  <a:pt x="3111" y="979"/>
                </a:lnTo>
                <a:lnTo>
                  <a:pt x="3112" y="979"/>
                </a:lnTo>
                <a:lnTo>
                  <a:pt x="3114" y="980"/>
                </a:lnTo>
                <a:lnTo>
                  <a:pt x="3116" y="980"/>
                </a:lnTo>
                <a:lnTo>
                  <a:pt x="3118" y="981"/>
                </a:lnTo>
                <a:lnTo>
                  <a:pt x="3119" y="981"/>
                </a:lnTo>
                <a:lnTo>
                  <a:pt x="3121" y="981"/>
                </a:lnTo>
                <a:lnTo>
                  <a:pt x="3122" y="982"/>
                </a:lnTo>
                <a:lnTo>
                  <a:pt x="3124" y="983"/>
                </a:lnTo>
                <a:lnTo>
                  <a:pt x="3126" y="983"/>
                </a:lnTo>
                <a:lnTo>
                  <a:pt x="3130" y="985"/>
                </a:lnTo>
                <a:lnTo>
                  <a:pt x="3139" y="990"/>
                </a:lnTo>
                <a:lnTo>
                  <a:pt x="3141" y="992"/>
                </a:lnTo>
                <a:lnTo>
                  <a:pt x="3144" y="993"/>
                </a:lnTo>
                <a:lnTo>
                  <a:pt x="3145" y="994"/>
                </a:lnTo>
                <a:lnTo>
                  <a:pt x="3147" y="995"/>
                </a:lnTo>
                <a:lnTo>
                  <a:pt x="3149" y="996"/>
                </a:lnTo>
                <a:lnTo>
                  <a:pt x="3151" y="998"/>
                </a:lnTo>
                <a:lnTo>
                  <a:pt x="3152" y="999"/>
                </a:lnTo>
                <a:lnTo>
                  <a:pt x="3153" y="1000"/>
                </a:lnTo>
                <a:lnTo>
                  <a:pt x="3154" y="1001"/>
                </a:lnTo>
                <a:lnTo>
                  <a:pt x="3159" y="1004"/>
                </a:lnTo>
                <a:lnTo>
                  <a:pt x="3160" y="1005"/>
                </a:lnTo>
                <a:lnTo>
                  <a:pt x="3161" y="1005"/>
                </a:lnTo>
                <a:lnTo>
                  <a:pt x="3161" y="1007"/>
                </a:lnTo>
                <a:lnTo>
                  <a:pt x="3162" y="1008"/>
                </a:lnTo>
                <a:lnTo>
                  <a:pt x="3163" y="1009"/>
                </a:lnTo>
                <a:lnTo>
                  <a:pt x="3164" y="1010"/>
                </a:lnTo>
                <a:lnTo>
                  <a:pt x="3165" y="1011"/>
                </a:lnTo>
                <a:lnTo>
                  <a:pt x="3166" y="1012"/>
                </a:lnTo>
                <a:lnTo>
                  <a:pt x="3167" y="1013"/>
                </a:lnTo>
                <a:lnTo>
                  <a:pt x="3168" y="1016"/>
                </a:lnTo>
                <a:lnTo>
                  <a:pt x="3169" y="1017"/>
                </a:lnTo>
                <a:lnTo>
                  <a:pt x="3169" y="1018"/>
                </a:lnTo>
                <a:lnTo>
                  <a:pt x="3171" y="1020"/>
                </a:lnTo>
                <a:lnTo>
                  <a:pt x="3172" y="1022"/>
                </a:lnTo>
                <a:lnTo>
                  <a:pt x="3173" y="1023"/>
                </a:lnTo>
                <a:lnTo>
                  <a:pt x="3174" y="1025"/>
                </a:lnTo>
                <a:lnTo>
                  <a:pt x="3176" y="1029"/>
                </a:lnTo>
                <a:lnTo>
                  <a:pt x="3177" y="1031"/>
                </a:lnTo>
                <a:lnTo>
                  <a:pt x="3179" y="1033"/>
                </a:lnTo>
                <a:lnTo>
                  <a:pt x="3180" y="1035"/>
                </a:lnTo>
                <a:lnTo>
                  <a:pt x="3181" y="1037"/>
                </a:lnTo>
                <a:lnTo>
                  <a:pt x="3182" y="1040"/>
                </a:lnTo>
                <a:lnTo>
                  <a:pt x="3183" y="1042"/>
                </a:lnTo>
                <a:lnTo>
                  <a:pt x="3183" y="1044"/>
                </a:lnTo>
                <a:lnTo>
                  <a:pt x="3184" y="1046"/>
                </a:lnTo>
                <a:lnTo>
                  <a:pt x="3185" y="1049"/>
                </a:lnTo>
                <a:lnTo>
                  <a:pt x="3185" y="1051"/>
                </a:lnTo>
                <a:lnTo>
                  <a:pt x="3186" y="1053"/>
                </a:lnTo>
                <a:lnTo>
                  <a:pt x="3186" y="1055"/>
                </a:lnTo>
                <a:lnTo>
                  <a:pt x="3186" y="1057"/>
                </a:lnTo>
                <a:lnTo>
                  <a:pt x="3187" y="1058"/>
                </a:lnTo>
                <a:lnTo>
                  <a:pt x="3187" y="1060"/>
                </a:lnTo>
                <a:lnTo>
                  <a:pt x="3187" y="1062"/>
                </a:lnTo>
                <a:lnTo>
                  <a:pt x="3187" y="1065"/>
                </a:lnTo>
                <a:lnTo>
                  <a:pt x="3187" y="1867"/>
                </a:lnTo>
                <a:lnTo>
                  <a:pt x="3184" y="1915"/>
                </a:lnTo>
                <a:lnTo>
                  <a:pt x="3175" y="1962"/>
                </a:lnTo>
                <a:lnTo>
                  <a:pt x="3161" y="2007"/>
                </a:lnTo>
                <a:lnTo>
                  <a:pt x="3142" y="2050"/>
                </a:lnTo>
                <a:lnTo>
                  <a:pt x="3117" y="2088"/>
                </a:lnTo>
                <a:lnTo>
                  <a:pt x="3089" y="2125"/>
                </a:lnTo>
                <a:lnTo>
                  <a:pt x="3056" y="2157"/>
                </a:lnTo>
                <a:lnTo>
                  <a:pt x="3020" y="2185"/>
                </a:lnTo>
                <a:lnTo>
                  <a:pt x="2981" y="2210"/>
                </a:lnTo>
                <a:lnTo>
                  <a:pt x="2938" y="2229"/>
                </a:lnTo>
                <a:lnTo>
                  <a:pt x="2893" y="2244"/>
                </a:lnTo>
                <a:lnTo>
                  <a:pt x="2846" y="2252"/>
                </a:lnTo>
                <a:lnTo>
                  <a:pt x="2798" y="2255"/>
                </a:lnTo>
                <a:lnTo>
                  <a:pt x="907" y="2255"/>
                </a:lnTo>
                <a:lnTo>
                  <a:pt x="865" y="2253"/>
                </a:lnTo>
                <a:lnTo>
                  <a:pt x="823" y="2247"/>
                </a:lnTo>
                <a:lnTo>
                  <a:pt x="783" y="2235"/>
                </a:lnTo>
                <a:lnTo>
                  <a:pt x="745" y="2221"/>
                </a:lnTo>
                <a:lnTo>
                  <a:pt x="709" y="2202"/>
                </a:lnTo>
                <a:lnTo>
                  <a:pt x="709" y="2459"/>
                </a:lnTo>
                <a:lnTo>
                  <a:pt x="712" y="2495"/>
                </a:lnTo>
                <a:lnTo>
                  <a:pt x="722" y="2528"/>
                </a:lnTo>
                <a:lnTo>
                  <a:pt x="736" y="2559"/>
                </a:lnTo>
                <a:lnTo>
                  <a:pt x="756" y="2588"/>
                </a:lnTo>
                <a:lnTo>
                  <a:pt x="780" y="2612"/>
                </a:lnTo>
                <a:lnTo>
                  <a:pt x="807" y="2630"/>
                </a:lnTo>
                <a:lnTo>
                  <a:pt x="838" y="2646"/>
                </a:lnTo>
                <a:lnTo>
                  <a:pt x="872" y="2655"/>
                </a:lnTo>
                <a:lnTo>
                  <a:pt x="907" y="2658"/>
                </a:lnTo>
                <a:lnTo>
                  <a:pt x="2705" y="2658"/>
                </a:lnTo>
                <a:lnTo>
                  <a:pt x="2754" y="2661"/>
                </a:lnTo>
                <a:lnTo>
                  <a:pt x="2801" y="2670"/>
                </a:lnTo>
                <a:lnTo>
                  <a:pt x="2844" y="2683"/>
                </a:lnTo>
                <a:lnTo>
                  <a:pt x="2886" y="2703"/>
                </a:lnTo>
                <a:lnTo>
                  <a:pt x="2925" y="2727"/>
                </a:lnTo>
                <a:lnTo>
                  <a:pt x="2960" y="2755"/>
                </a:lnTo>
                <a:lnTo>
                  <a:pt x="2993" y="2787"/>
                </a:lnTo>
                <a:lnTo>
                  <a:pt x="3021" y="2823"/>
                </a:lnTo>
                <a:lnTo>
                  <a:pt x="3045" y="2862"/>
                </a:lnTo>
                <a:lnTo>
                  <a:pt x="3064" y="2903"/>
                </a:lnTo>
                <a:lnTo>
                  <a:pt x="3078" y="2947"/>
                </a:lnTo>
                <a:lnTo>
                  <a:pt x="3087" y="2994"/>
                </a:lnTo>
                <a:lnTo>
                  <a:pt x="3090" y="3042"/>
                </a:lnTo>
                <a:lnTo>
                  <a:pt x="3087" y="3090"/>
                </a:lnTo>
                <a:lnTo>
                  <a:pt x="3078" y="3136"/>
                </a:lnTo>
                <a:lnTo>
                  <a:pt x="3064" y="3180"/>
                </a:lnTo>
                <a:lnTo>
                  <a:pt x="3045" y="3221"/>
                </a:lnTo>
                <a:lnTo>
                  <a:pt x="3021" y="3261"/>
                </a:lnTo>
                <a:lnTo>
                  <a:pt x="2993" y="3296"/>
                </a:lnTo>
                <a:lnTo>
                  <a:pt x="2960" y="3328"/>
                </a:lnTo>
                <a:lnTo>
                  <a:pt x="2925" y="3356"/>
                </a:lnTo>
                <a:lnTo>
                  <a:pt x="2886" y="3380"/>
                </a:lnTo>
                <a:lnTo>
                  <a:pt x="2844" y="3400"/>
                </a:lnTo>
                <a:lnTo>
                  <a:pt x="2801" y="3413"/>
                </a:lnTo>
                <a:lnTo>
                  <a:pt x="2754" y="3423"/>
                </a:lnTo>
                <a:lnTo>
                  <a:pt x="2705" y="3426"/>
                </a:lnTo>
                <a:lnTo>
                  <a:pt x="2657" y="3423"/>
                </a:lnTo>
                <a:lnTo>
                  <a:pt x="2612" y="3413"/>
                </a:lnTo>
                <a:lnTo>
                  <a:pt x="2568" y="3400"/>
                </a:lnTo>
                <a:lnTo>
                  <a:pt x="2526" y="3380"/>
                </a:lnTo>
                <a:lnTo>
                  <a:pt x="2486" y="3357"/>
                </a:lnTo>
                <a:lnTo>
                  <a:pt x="2451" y="3329"/>
                </a:lnTo>
                <a:lnTo>
                  <a:pt x="2418" y="3296"/>
                </a:lnTo>
                <a:lnTo>
                  <a:pt x="2390" y="3261"/>
                </a:lnTo>
                <a:lnTo>
                  <a:pt x="2367" y="3222"/>
                </a:lnTo>
                <a:lnTo>
                  <a:pt x="2347" y="3181"/>
                </a:lnTo>
                <a:lnTo>
                  <a:pt x="2334" y="3136"/>
                </a:lnTo>
                <a:lnTo>
                  <a:pt x="2324" y="3090"/>
                </a:lnTo>
                <a:lnTo>
                  <a:pt x="2321" y="3042"/>
                </a:lnTo>
                <a:lnTo>
                  <a:pt x="2323" y="3000"/>
                </a:lnTo>
                <a:lnTo>
                  <a:pt x="2331" y="2960"/>
                </a:lnTo>
                <a:lnTo>
                  <a:pt x="2341" y="2920"/>
                </a:lnTo>
                <a:lnTo>
                  <a:pt x="2356" y="2884"/>
                </a:lnTo>
                <a:lnTo>
                  <a:pt x="2374" y="2848"/>
                </a:lnTo>
                <a:lnTo>
                  <a:pt x="1518" y="2848"/>
                </a:lnTo>
                <a:lnTo>
                  <a:pt x="1537" y="2883"/>
                </a:lnTo>
                <a:lnTo>
                  <a:pt x="1552" y="2920"/>
                </a:lnTo>
                <a:lnTo>
                  <a:pt x="1562" y="2960"/>
                </a:lnTo>
                <a:lnTo>
                  <a:pt x="1569" y="3000"/>
                </a:lnTo>
                <a:lnTo>
                  <a:pt x="1572" y="3042"/>
                </a:lnTo>
                <a:lnTo>
                  <a:pt x="1568" y="3090"/>
                </a:lnTo>
                <a:lnTo>
                  <a:pt x="1560" y="3136"/>
                </a:lnTo>
                <a:lnTo>
                  <a:pt x="1545" y="3180"/>
                </a:lnTo>
                <a:lnTo>
                  <a:pt x="1527" y="3221"/>
                </a:lnTo>
                <a:lnTo>
                  <a:pt x="1503" y="3261"/>
                </a:lnTo>
                <a:lnTo>
                  <a:pt x="1474" y="3296"/>
                </a:lnTo>
                <a:lnTo>
                  <a:pt x="1442" y="3328"/>
                </a:lnTo>
                <a:lnTo>
                  <a:pt x="1407" y="3356"/>
                </a:lnTo>
                <a:lnTo>
                  <a:pt x="1368" y="3380"/>
                </a:lnTo>
                <a:lnTo>
                  <a:pt x="1326" y="3400"/>
                </a:lnTo>
                <a:lnTo>
                  <a:pt x="1281" y="3413"/>
                </a:lnTo>
                <a:lnTo>
                  <a:pt x="1235" y="3423"/>
                </a:lnTo>
                <a:lnTo>
                  <a:pt x="1187" y="3426"/>
                </a:lnTo>
                <a:lnTo>
                  <a:pt x="1139" y="3423"/>
                </a:lnTo>
                <a:lnTo>
                  <a:pt x="1092" y="3413"/>
                </a:lnTo>
                <a:lnTo>
                  <a:pt x="1048" y="3400"/>
                </a:lnTo>
                <a:lnTo>
                  <a:pt x="1007" y="3380"/>
                </a:lnTo>
                <a:lnTo>
                  <a:pt x="968" y="3357"/>
                </a:lnTo>
                <a:lnTo>
                  <a:pt x="932" y="3329"/>
                </a:lnTo>
                <a:lnTo>
                  <a:pt x="900" y="3296"/>
                </a:lnTo>
                <a:lnTo>
                  <a:pt x="872" y="3261"/>
                </a:lnTo>
                <a:lnTo>
                  <a:pt x="848" y="3222"/>
                </a:lnTo>
                <a:lnTo>
                  <a:pt x="829" y="3181"/>
                </a:lnTo>
                <a:lnTo>
                  <a:pt x="814" y="3136"/>
                </a:lnTo>
                <a:lnTo>
                  <a:pt x="806" y="3090"/>
                </a:lnTo>
                <a:lnTo>
                  <a:pt x="803" y="3042"/>
                </a:lnTo>
                <a:lnTo>
                  <a:pt x="805" y="2999"/>
                </a:lnTo>
                <a:lnTo>
                  <a:pt x="812" y="2958"/>
                </a:lnTo>
                <a:lnTo>
                  <a:pt x="824" y="2918"/>
                </a:lnTo>
                <a:lnTo>
                  <a:pt x="838" y="2880"/>
                </a:lnTo>
                <a:lnTo>
                  <a:pt x="858" y="2845"/>
                </a:lnTo>
                <a:lnTo>
                  <a:pt x="811" y="2836"/>
                </a:lnTo>
                <a:lnTo>
                  <a:pt x="766" y="2821"/>
                </a:lnTo>
                <a:lnTo>
                  <a:pt x="725" y="2801"/>
                </a:lnTo>
                <a:lnTo>
                  <a:pt x="685" y="2777"/>
                </a:lnTo>
                <a:lnTo>
                  <a:pt x="649" y="2749"/>
                </a:lnTo>
                <a:lnTo>
                  <a:pt x="617" y="2717"/>
                </a:lnTo>
                <a:lnTo>
                  <a:pt x="588" y="2680"/>
                </a:lnTo>
                <a:lnTo>
                  <a:pt x="564" y="2642"/>
                </a:lnTo>
                <a:lnTo>
                  <a:pt x="545" y="2599"/>
                </a:lnTo>
                <a:lnTo>
                  <a:pt x="530" y="2555"/>
                </a:lnTo>
                <a:lnTo>
                  <a:pt x="522" y="2508"/>
                </a:lnTo>
                <a:lnTo>
                  <a:pt x="519" y="2459"/>
                </a:lnTo>
                <a:lnTo>
                  <a:pt x="519" y="378"/>
                </a:lnTo>
                <a:lnTo>
                  <a:pt x="57" y="184"/>
                </a:lnTo>
                <a:lnTo>
                  <a:pt x="39" y="172"/>
                </a:lnTo>
                <a:lnTo>
                  <a:pt x="23" y="159"/>
                </a:lnTo>
                <a:lnTo>
                  <a:pt x="10" y="141"/>
                </a:lnTo>
                <a:lnTo>
                  <a:pt x="3" y="122"/>
                </a:lnTo>
                <a:lnTo>
                  <a:pt x="0" y="101"/>
                </a:lnTo>
                <a:lnTo>
                  <a:pt x="1" y="79"/>
                </a:lnTo>
                <a:lnTo>
                  <a:pt x="7" y="59"/>
                </a:lnTo>
                <a:lnTo>
                  <a:pt x="18" y="40"/>
                </a:lnTo>
                <a:lnTo>
                  <a:pt x="32" y="24"/>
                </a:lnTo>
                <a:lnTo>
                  <a:pt x="49" y="12"/>
                </a:lnTo>
                <a:lnTo>
                  <a:pt x="69" y="4"/>
                </a:lnTo>
                <a:lnTo>
                  <a:pt x="8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defTabSz="725759" fontAlgn="base">
              <a:spcBef>
                <a:spcPct val="0"/>
              </a:spcBef>
              <a:spcAft>
                <a:spcPct val="0"/>
              </a:spcAft>
            </a:pPr>
            <a:endParaRPr lang="en-US" sz="1429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4" name="Inhaltsplatzhalter 4"/>
          <p:cNvSpPr txBox="1">
            <a:spLocks/>
          </p:cNvSpPr>
          <p:nvPr/>
        </p:nvSpPr>
        <p:spPr>
          <a:xfrm>
            <a:off x="2988878" y="1885290"/>
            <a:ext cx="702599" cy="43967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25543" fontAlgn="base">
              <a:lnSpc>
                <a:spcPct val="100000"/>
              </a:lnSpc>
              <a:spcAft>
                <a:spcPts val="952"/>
              </a:spcAft>
              <a:buNone/>
            </a:pPr>
            <a:r>
              <a:rPr lang="en-US" sz="2857" b="1" dirty="0">
                <a:solidFill>
                  <a:srgbClr val="226BAB"/>
                </a:solidFill>
                <a:latin typeface="Calibri"/>
              </a:rPr>
              <a:t>01</a:t>
            </a:r>
            <a:endParaRPr lang="en-US" sz="2222" dirty="0">
              <a:solidFill>
                <a:srgbClr val="226BAB"/>
              </a:solidFill>
              <a:latin typeface="Calibri"/>
            </a:endParaRPr>
          </a:p>
        </p:txBody>
      </p:sp>
      <p:sp>
        <p:nvSpPr>
          <p:cNvPr id="55" name="Inhaltsplatzhalter 4"/>
          <p:cNvSpPr txBox="1">
            <a:spLocks/>
          </p:cNvSpPr>
          <p:nvPr/>
        </p:nvSpPr>
        <p:spPr>
          <a:xfrm>
            <a:off x="4912847" y="1885290"/>
            <a:ext cx="702599" cy="43967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25543" fontAlgn="base">
              <a:lnSpc>
                <a:spcPct val="100000"/>
              </a:lnSpc>
              <a:spcAft>
                <a:spcPts val="952"/>
              </a:spcAft>
              <a:buNone/>
            </a:pPr>
            <a:r>
              <a:rPr lang="en-US" sz="2857" b="1" dirty="0">
                <a:solidFill>
                  <a:srgbClr val="2E9273"/>
                </a:solidFill>
                <a:latin typeface="Calibri"/>
              </a:rPr>
              <a:t>02</a:t>
            </a:r>
            <a:endParaRPr lang="en-US" sz="2222" dirty="0">
              <a:solidFill>
                <a:srgbClr val="2E9273"/>
              </a:solidFill>
              <a:latin typeface="Calibri"/>
            </a:endParaRPr>
          </a:p>
        </p:txBody>
      </p:sp>
      <p:sp>
        <p:nvSpPr>
          <p:cNvPr id="56" name="Inhaltsplatzhalter 4"/>
          <p:cNvSpPr txBox="1">
            <a:spLocks/>
          </p:cNvSpPr>
          <p:nvPr/>
        </p:nvSpPr>
        <p:spPr>
          <a:xfrm>
            <a:off x="6790729" y="1885290"/>
            <a:ext cx="702599" cy="43967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25543" fontAlgn="base">
              <a:lnSpc>
                <a:spcPct val="100000"/>
              </a:lnSpc>
              <a:spcAft>
                <a:spcPts val="952"/>
              </a:spcAft>
              <a:buNone/>
            </a:pPr>
            <a:r>
              <a:rPr lang="en-US" sz="2857" b="1" dirty="0">
                <a:solidFill>
                  <a:srgbClr val="83AC3F"/>
                </a:solidFill>
                <a:latin typeface="Calibri"/>
              </a:rPr>
              <a:t>03</a:t>
            </a:r>
            <a:endParaRPr lang="en-US" sz="2222" dirty="0">
              <a:solidFill>
                <a:srgbClr val="83AC3F"/>
              </a:solidFill>
              <a:latin typeface="Calibri"/>
            </a:endParaRPr>
          </a:p>
        </p:txBody>
      </p:sp>
      <p:sp>
        <p:nvSpPr>
          <p:cNvPr id="57" name="Inhaltsplatzhalter 4"/>
          <p:cNvSpPr txBox="1">
            <a:spLocks/>
          </p:cNvSpPr>
          <p:nvPr/>
        </p:nvSpPr>
        <p:spPr>
          <a:xfrm>
            <a:off x="8770867" y="1885290"/>
            <a:ext cx="702599" cy="43967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25543" fontAlgn="base">
              <a:lnSpc>
                <a:spcPct val="100000"/>
              </a:lnSpc>
              <a:spcAft>
                <a:spcPts val="952"/>
              </a:spcAft>
              <a:buNone/>
            </a:pPr>
            <a:r>
              <a:rPr lang="en-US" sz="2857" b="1" dirty="0">
                <a:solidFill>
                  <a:srgbClr val="EE852A"/>
                </a:solidFill>
                <a:latin typeface="Calibri"/>
              </a:rPr>
              <a:t>04</a:t>
            </a:r>
            <a:endParaRPr lang="en-US" sz="2222" dirty="0">
              <a:solidFill>
                <a:srgbClr val="EE852A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363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35" grpId="0"/>
      <p:bldP spid="36" grpId="0"/>
      <p:bldP spid="37" grpId="0"/>
      <p:bldP spid="38" grpId="0"/>
      <p:bldP spid="47" grpId="0" animBg="1"/>
      <p:bldP spid="53" grpId="0" animBg="1"/>
      <p:bldP spid="54" grpId="0"/>
      <p:bldP spid="55" grpId="0"/>
      <p:bldP spid="56" grpId="0"/>
      <p:bldP spid="5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6"/>
          <p:cNvGrpSpPr/>
          <p:nvPr/>
        </p:nvGrpSpPr>
        <p:grpSpPr>
          <a:xfrm>
            <a:off x="4680418" y="1664823"/>
            <a:ext cx="732163" cy="732161"/>
            <a:chOff x="7747001" y="696914"/>
            <a:chExt cx="1130300" cy="1130298"/>
          </a:xfrm>
        </p:grpSpPr>
        <p:sp>
          <p:nvSpPr>
            <p:cNvPr id="3" name="Oval 5"/>
            <p:cNvSpPr>
              <a:spLocks noChangeArrowheads="1"/>
            </p:cNvSpPr>
            <p:nvPr/>
          </p:nvSpPr>
          <p:spPr bwMode="auto">
            <a:xfrm>
              <a:off x="7847014" y="796926"/>
              <a:ext cx="930275" cy="930275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7747001" y="696914"/>
              <a:ext cx="1130300" cy="1130298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5" name="Oval 202"/>
          <p:cNvSpPr/>
          <p:nvPr/>
        </p:nvSpPr>
        <p:spPr>
          <a:xfrm>
            <a:off x="3597600" y="1947609"/>
            <a:ext cx="172757" cy="172757"/>
          </a:xfrm>
          <a:prstGeom prst="ellips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25759" fontAlgn="base">
              <a:spcBef>
                <a:spcPct val="0"/>
              </a:spcBef>
              <a:spcAft>
                <a:spcPct val="0"/>
              </a:spcAft>
            </a:pPr>
            <a:endParaRPr lang="en-US" sz="1429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Oval 203"/>
          <p:cNvSpPr/>
          <p:nvPr/>
        </p:nvSpPr>
        <p:spPr>
          <a:xfrm>
            <a:off x="4257266" y="2884921"/>
            <a:ext cx="172757" cy="17275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25759" fontAlgn="base">
              <a:spcBef>
                <a:spcPct val="0"/>
              </a:spcBef>
              <a:spcAft>
                <a:spcPct val="0"/>
              </a:spcAft>
            </a:pPr>
            <a:endParaRPr lang="en-US" sz="1429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Oval 204"/>
          <p:cNvSpPr/>
          <p:nvPr/>
        </p:nvSpPr>
        <p:spPr>
          <a:xfrm>
            <a:off x="4262922" y="3816576"/>
            <a:ext cx="172757" cy="172757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25759" fontAlgn="base">
              <a:spcBef>
                <a:spcPct val="0"/>
              </a:spcBef>
              <a:spcAft>
                <a:spcPct val="0"/>
              </a:spcAft>
            </a:pPr>
            <a:endParaRPr lang="en-US" sz="1429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Oval 205"/>
          <p:cNvSpPr/>
          <p:nvPr/>
        </p:nvSpPr>
        <p:spPr>
          <a:xfrm>
            <a:off x="3616109" y="4748231"/>
            <a:ext cx="172757" cy="172757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25759" fontAlgn="base">
              <a:spcBef>
                <a:spcPct val="0"/>
              </a:spcBef>
              <a:spcAft>
                <a:spcPct val="0"/>
              </a:spcAft>
            </a:pPr>
            <a:endParaRPr lang="en-US" sz="1429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9" name="Group 4"/>
          <p:cNvGrpSpPr/>
          <p:nvPr/>
        </p:nvGrpSpPr>
        <p:grpSpPr>
          <a:xfrm>
            <a:off x="4680418" y="2605219"/>
            <a:ext cx="732163" cy="732161"/>
            <a:chOff x="4432064" y="3082674"/>
            <a:chExt cx="922491" cy="922489"/>
          </a:xfrm>
        </p:grpSpPr>
        <p:sp>
          <p:nvSpPr>
            <p:cNvPr id="10" name="Oval 5"/>
            <p:cNvSpPr>
              <a:spLocks noChangeArrowheads="1"/>
            </p:cNvSpPr>
            <p:nvPr/>
          </p:nvSpPr>
          <p:spPr bwMode="auto">
            <a:xfrm>
              <a:off x="4513690" y="3164299"/>
              <a:ext cx="759241" cy="759241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4432064" y="3082674"/>
              <a:ext cx="922491" cy="922489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12" name="Group 5"/>
          <p:cNvGrpSpPr/>
          <p:nvPr/>
        </p:nvGrpSpPr>
        <p:grpSpPr>
          <a:xfrm>
            <a:off x="4680418" y="3536874"/>
            <a:ext cx="732163" cy="732161"/>
            <a:chOff x="4432064" y="4256516"/>
            <a:chExt cx="922491" cy="922489"/>
          </a:xfrm>
        </p:grpSpPr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4513690" y="4338141"/>
              <a:ext cx="759241" cy="759241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4" name="Oval 5"/>
            <p:cNvSpPr>
              <a:spLocks noChangeArrowheads="1"/>
            </p:cNvSpPr>
            <p:nvPr/>
          </p:nvSpPr>
          <p:spPr bwMode="auto">
            <a:xfrm>
              <a:off x="4432064" y="4256516"/>
              <a:ext cx="922491" cy="922489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15" name="Group 6"/>
          <p:cNvGrpSpPr/>
          <p:nvPr/>
        </p:nvGrpSpPr>
        <p:grpSpPr>
          <a:xfrm>
            <a:off x="4680418" y="4468530"/>
            <a:ext cx="732163" cy="732161"/>
            <a:chOff x="4432064" y="5430359"/>
            <a:chExt cx="922491" cy="922489"/>
          </a:xfrm>
        </p:grpSpPr>
        <p:sp>
          <p:nvSpPr>
            <p:cNvPr id="16" name="Oval 5"/>
            <p:cNvSpPr>
              <a:spLocks noChangeArrowheads="1"/>
            </p:cNvSpPr>
            <p:nvPr/>
          </p:nvSpPr>
          <p:spPr bwMode="auto">
            <a:xfrm>
              <a:off x="4513690" y="5511983"/>
              <a:ext cx="759241" cy="759241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4432064" y="5430359"/>
              <a:ext cx="922491" cy="922489"/>
            </a:xfrm>
            <a:prstGeom prst="ellipse">
              <a:avLst/>
            </a:prstGeom>
            <a:noFill/>
            <a:ln w="28575">
              <a:solidFill>
                <a:schemeClr val="accent4"/>
              </a:solidFill>
              <a:prstDash val="sysDot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cxnSp>
        <p:nvCxnSpPr>
          <p:cNvPr id="18" name="Straight Connector 217"/>
          <p:cNvCxnSpPr>
            <a:stCxn id="4" idx="2"/>
            <a:endCxn id="5" idx="6"/>
          </p:cNvCxnSpPr>
          <p:nvPr/>
        </p:nvCxnSpPr>
        <p:spPr>
          <a:xfrm flipH="1">
            <a:off x="3770357" y="2030904"/>
            <a:ext cx="910061" cy="308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18"/>
          <p:cNvCxnSpPr>
            <a:endCxn id="6" idx="6"/>
          </p:cNvCxnSpPr>
          <p:nvPr/>
        </p:nvCxnSpPr>
        <p:spPr>
          <a:xfrm flipH="1">
            <a:off x="4430024" y="2971300"/>
            <a:ext cx="250395" cy="0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20"/>
          <p:cNvCxnSpPr/>
          <p:nvPr/>
        </p:nvCxnSpPr>
        <p:spPr>
          <a:xfrm flipH="1">
            <a:off x="4430024" y="3902955"/>
            <a:ext cx="250395" cy="0"/>
          </a:xfrm>
          <a:prstGeom prst="line">
            <a:avLst/>
          </a:prstGeom>
          <a:ln w="28575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23"/>
          <p:cNvCxnSpPr>
            <a:endCxn id="8" idx="6"/>
          </p:cNvCxnSpPr>
          <p:nvPr/>
        </p:nvCxnSpPr>
        <p:spPr>
          <a:xfrm flipH="1">
            <a:off x="3788866" y="4834610"/>
            <a:ext cx="891553" cy="0"/>
          </a:xfrm>
          <a:prstGeom prst="line">
            <a:avLst/>
          </a:prstGeom>
          <a:ln w="28575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31"/>
          <p:cNvGrpSpPr/>
          <p:nvPr/>
        </p:nvGrpSpPr>
        <p:grpSpPr>
          <a:xfrm>
            <a:off x="1923955" y="2747470"/>
            <a:ext cx="1393697" cy="1397675"/>
            <a:chOff x="7216775" y="2687638"/>
            <a:chExt cx="555625" cy="557212"/>
          </a:xfrm>
          <a:solidFill>
            <a:schemeClr val="bg1">
              <a:lumMod val="65000"/>
            </a:schemeClr>
          </a:solidFill>
        </p:grpSpPr>
        <p:sp>
          <p:nvSpPr>
            <p:cNvPr id="23" name="Freeform 123"/>
            <p:cNvSpPr>
              <a:spLocks noEditPoints="1"/>
            </p:cNvSpPr>
            <p:nvPr/>
          </p:nvSpPr>
          <p:spPr bwMode="auto">
            <a:xfrm>
              <a:off x="7216775" y="2687638"/>
              <a:ext cx="555625" cy="557212"/>
            </a:xfrm>
            <a:custGeom>
              <a:avLst/>
              <a:gdLst>
                <a:gd name="T0" fmla="*/ 1528 w 3500"/>
                <a:gd name="T1" fmla="*/ 438 h 3510"/>
                <a:gd name="T2" fmla="*/ 1195 w 3500"/>
                <a:gd name="T3" fmla="*/ 616 h 3510"/>
                <a:gd name="T4" fmla="*/ 924 w 3500"/>
                <a:gd name="T5" fmla="*/ 637 h 3510"/>
                <a:gd name="T6" fmla="*/ 512 w 3500"/>
                <a:gd name="T7" fmla="*/ 758 h 3510"/>
                <a:gd name="T8" fmla="*/ 671 w 3500"/>
                <a:gd name="T9" fmla="*/ 1072 h 3510"/>
                <a:gd name="T10" fmla="*/ 505 w 3500"/>
                <a:gd name="T11" fmla="*/ 1473 h 3510"/>
                <a:gd name="T12" fmla="*/ 172 w 3500"/>
                <a:gd name="T13" fmla="*/ 1582 h 3510"/>
                <a:gd name="T14" fmla="*/ 378 w 3500"/>
                <a:gd name="T15" fmla="*/ 1959 h 3510"/>
                <a:gd name="T16" fmla="*/ 555 w 3500"/>
                <a:gd name="T17" fmla="*/ 2168 h 3510"/>
                <a:gd name="T18" fmla="*/ 665 w 3500"/>
                <a:gd name="T19" fmla="*/ 2528 h 3510"/>
                <a:gd name="T20" fmla="*/ 739 w 3500"/>
                <a:gd name="T21" fmla="*/ 2991 h 3510"/>
                <a:gd name="T22" fmla="*/ 1007 w 3500"/>
                <a:gd name="T23" fmla="*/ 2837 h 3510"/>
                <a:gd name="T24" fmla="*/ 1413 w 3500"/>
                <a:gd name="T25" fmla="*/ 2977 h 3510"/>
                <a:gd name="T26" fmla="*/ 1559 w 3500"/>
                <a:gd name="T27" fmla="*/ 3231 h 3510"/>
                <a:gd name="T28" fmla="*/ 1926 w 3500"/>
                <a:gd name="T29" fmla="*/ 3329 h 3510"/>
                <a:gd name="T30" fmla="*/ 2058 w 3500"/>
                <a:gd name="T31" fmla="*/ 2988 h 3510"/>
                <a:gd name="T32" fmla="*/ 2462 w 3500"/>
                <a:gd name="T33" fmla="*/ 2835 h 3510"/>
                <a:gd name="T34" fmla="*/ 2753 w 3500"/>
                <a:gd name="T35" fmla="*/ 2996 h 3510"/>
                <a:gd name="T36" fmla="*/ 2848 w 3500"/>
                <a:gd name="T37" fmla="*/ 2557 h 3510"/>
                <a:gd name="T38" fmla="*/ 2918 w 3500"/>
                <a:gd name="T39" fmla="*/ 2240 h 3510"/>
                <a:gd name="T40" fmla="*/ 3092 w 3500"/>
                <a:gd name="T41" fmla="*/ 1967 h 3510"/>
                <a:gd name="T42" fmla="*/ 3335 w 3500"/>
                <a:gd name="T43" fmla="*/ 1589 h 3510"/>
                <a:gd name="T44" fmla="*/ 3014 w 3500"/>
                <a:gd name="T45" fmla="*/ 1497 h 3510"/>
                <a:gd name="T46" fmla="*/ 2837 w 3500"/>
                <a:gd name="T47" fmla="*/ 1101 h 3510"/>
                <a:gd name="T48" fmla="*/ 2985 w 3500"/>
                <a:gd name="T49" fmla="*/ 767 h 3510"/>
                <a:gd name="T50" fmla="*/ 2656 w 3500"/>
                <a:gd name="T51" fmla="*/ 576 h 3510"/>
                <a:gd name="T52" fmla="*/ 2374 w 3500"/>
                <a:gd name="T53" fmla="*/ 652 h 3510"/>
                <a:gd name="T54" fmla="*/ 1988 w 3500"/>
                <a:gd name="T55" fmla="*/ 465 h 3510"/>
                <a:gd name="T56" fmla="*/ 1907 w 3500"/>
                <a:gd name="T57" fmla="*/ 164 h 3510"/>
                <a:gd name="T58" fmla="*/ 2048 w 3500"/>
                <a:gd name="T59" fmla="*/ 68 h 3510"/>
                <a:gd name="T60" fmla="*/ 2122 w 3500"/>
                <a:gd name="T61" fmla="*/ 370 h 3510"/>
                <a:gd name="T62" fmla="*/ 2469 w 3500"/>
                <a:gd name="T63" fmla="*/ 512 h 3510"/>
                <a:gd name="T64" fmla="*/ 2775 w 3500"/>
                <a:gd name="T65" fmla="*/ 352 h 3510"/>
                <a:gd name="T66" fmla="*/ 3143 w 3500"/>
                <a:gd name="T67" fmla="*/ 699 h 3510"/>
                <a:gd name="T68" fmla="*/ 2994 w 3500"/>
                <a:gd name="T69" fmla="*/ 1026 h 3510"/>
                <a:gd name="T70" fmla="*/ 3128 w 3500"/>
                <a:gd name="T71" fmla="*/ 1378 h 3510"/>
                <a:gd name="T72" fmla="*/ 3406 w 3500"/>
                <a:gd name="T73" fmla="*/ 1437 h 3510"/>
                <a:gd name="T74" fmla="*/ 3497 w 3500"/>
                <a:gd name="T75" fmla="*/ 1945 h 3510"/>
                <a:gd name="T76" fmla="*/ 3244 w 3500"/>
                <a:gd name="T77" fmla="*/ 2108 h 3510"/>
                <a:gd name="T78" fmla="*/ 3069 w 3500"/>
                <a:gd name="T79" fmla="*/ 2303 h 3510"/>
                <a:gd name="T80" fmla="*/ 3132 w 3500"/>
                <a:gd name="T81" fmla="*/ 2671 h 3510"/>
                <a:gd name="T82" fmla="*/ 3098 w 3500"/>
                <a:gd name="T83" fmla="*/ 2885 h 3510"/>
                <a:gd name="T84" fmla="*/ 2690 w 3500"/>
                <a:gd name="T85" fmla="*/ 3152 h 3510"/>
                <a:gd name="T86" fmla="*/ 2377 w 3500"/>
                <a:gd name="T87" fmla="*/ 3042 h 3510"/>
                <a:gd name="T88" fmla="*/ 2116 w 3500"/>
                <a:gd name="T89" fmla="*/ 3153 h 3510"/>
                <a:gd name="T90" fmla="*/ 1971 w 3500"/>
                <a:gd name="T91" fmla="*/ 3498 h 3510"/>
                <a:gd name="T92" fmla="*/ 1452 w 3500"/>
                <a:gd name="T93" fmla="*/ 3442 h 3510"/>
                <a:gd name="T94" fmla="*/ 1378 w 3500"/>
                <a:gd name="T95" fmla="*/ 3140 h 3510"/>
                <a:gd name="T96" fmla="*/ 1031 w 3500"/>
                <a:gd name="T97" fmla="*/ 2998 h 3510"/>
                <a:gd name="T98" fmla="*/ 725 w 3500"/>
                <a:gd name="T99" fmla="*/ 3158 h 3510"/>
                <a:gd name="T100" fmla="*/ 357 w 3500"/>
                <a:gd name="T101" fmla="*/ 2811 h 3510"/>
                <a:gd name="T102" fmla="*/ 506 w 3500"/>
                <a:gd name="T103" fmla="*/ 2484 h 3510"/>
                <a:gd name="T104" fmla="*/ 372 w 3500"/>
                <a:gd name="T105" fmla="*/ 2132 h 3510"/>
                <a:gd name="T106" fmla="*/ 94 w 3500"/>
                <a:gd name="T107" fmla="*/ 2073 h 3510"/>
                <a:gd name="T108" fmla="*/ 3 w 3500"/>
                <a:gd name="T109" fmla="*/ 1565 h 3510"/>
                <a:gd name="T110" fmla="*/ 256 w 3500"/>
                <a:gd name="T111" fmla="*/ 1402 h 3510"/>
                <a:gd name="T112" fmla="*/ 431 w 3500"/>
                <a:gd name="T113" fmla="*/ 1207 h 3510"/>
                <a:gd name="T114" fmla="*/ 368 w 3500"/>
                <a:gd name="T115" fmla="*/ 839 h 3510"/>
                <a:gd name="T116" fmla="*/ 402 w 3500"/>
                <a:gd name="T117" fmla="*/ 625 h 3510"/>
                <a:gd name="T118" fmla="*/ 810 w 3500"/>
                <a:gd name="T119" fmla="*/ 358 h 3510"/>
                <a:gd name="T120" fmla="*/ 1123 w 3500"/>
                <a:gd name="T121" fmla="*/ 468 h 3510"/>
                <a:gd name="T122" fmla="*/ 1384 w 3500"/>
                <a:gd name="T123" fmla="*/ 357 h 3510"/>
                <a:gd name="T124" fmla="*/ 1529 w 3500"/>
                <a:gd name="T125" fmla="*/ 12 h 3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00" h="3510">
                  <a:moveTo>
                    <a:pt x="1593" y="164"/>
                  </a:moveTo>
                  <a:lnTo>
                    <a:pt x="1585" y="166"/>
                  </a:lnTo>
                  <a:lnTo>
                    <a:pt x="1577" y="172"/>
                  </a:lnTo>
                  <a:lnTo>
                    <a:pt x="1574" y="181"/>
                  </a:lnTo>
                  <a:lnTo>
                    <a:pt x="1559" y="280"/>
                  </a:lnTo>
                  <a:lnTo>
                    <a:pt x="1546" y="379"/>
                  </a:lnTo>
                  <a:lnTo>
                    <a:pt x="1539" y="410"/>
                  </a:lnTo>
                  <a:lnTo>
                    <a:pt x="1528" y="438"/>
                  </a:lnTo>
                  <a:lnTo>
                    <a:pt x="1512" y="465"/>
                  </a:lnTo>
                  <a:lnTo>
                    <a:pt x="1492" y="487"/>
                  </a:lnTo>
                  <a:lnTo>
                    <a:pt x="1469" y="506"/>
                  </a:lnTo>
                  <a:lnTo>
                    <a:pt x="1442" y="522"/>
                  </a:lnTo>
                  <a:lnTo>
                    <a:pt x="1413" y="533"/>
                  </a:lnTo>
                  <a:lnTo>
                    <a:pt x="1338" y="556"/>
                  </a:lnTo>
                  <a:lnTo>
                    <a:pt x="1266" y="584"/>
                  </a:lnTo>
                  <a:lnTo>
                    <a:pt x="1195" y="616"/>
                  </a:lnTo>
                  <a:lnTo>
                    <a:pt x="1126" y="652"/>
                  </a:lnTo>
                  <a:lnTo>
                    <a:pt x="1098" y="665"/>
                  </a:lnTo>
                  <a:lnTo>
                    <a:pt x="1069" y="673"/>
                  </a:lnTo>
                  <a:lnTo>
                    <a:pt x="1038" y="675"/>
                  </a:lnTo>
                  <a:lnTo>
                    <a:pt x="1009" y="673"/>
                  </a:lnTo>
                  <a:lnTo>
                    <a:pt x="979" y="667"/>
                  </a:lnTo>
                  <a:lnTo>
                    <a:pt x="950" y="654"/>
                  </a:lnTo>
                  <a:lnTo>
                    <a:pt x="924" y="637"/>
                  </a:lnTo>
                  <a:lnTo>
                    <a:pt x="844" y="576"/>
                  </a:lnTo>
                  <a:lnTo>
                    <a:pt x="765" y="517"/>
                  </a:lnTo>
                  <a:lnTo>
                    <a:pt x="756" y="514"/>
                  </a:lnTo>
                  <a:lnTo>
                    <a:pt x="747" y="514"/>
                  </a:lnTo>
                  <a:lnTo>
                    <a:pt x="739" y="519"/>
                  </a:lnTo>
                  <a:lnTo>
                    <a:pt x="518" y="741"/>
                  </a:lnTo>
                  <a:lnTo>
                    <a:pt x="512" y="749"/>
                  </a:lnTo>
                  <a:lnTo>
                    <a:pt x="512" y="758"/>
                  </a:lnTo>
                  <a:lnTo>
                    <a:pt x="515" y="767"/>
                  </a:lnTo>
                  <a:lnTo>
                    <a:pt x="575" y="847"/>
                  </a:lnTo>
                  <a:lnTo>
                    <a:pt x="635" y="926"/>
                  </a:lnTo>
                  <a:lnTo>
                    <a:pt x="652" y="953"/>
                  </a:lnTo>
                  <a:lnTo>
                    <a:pt x="665" y="982"/>
                  </a:lnTo>
                  <a:lnTo>
                    <a:pt x="671" y="1012"/>
                  </a:lnTo>
                  <a:lnTo>
                    <a:pt x="673" y="1041"/>
                  </a:lnTo>
                  <a:lnTo>
                    <a:pt x="671" y="1072"/>
                  </a:lnTo>
                  <a:lnTo>
                    <a:pt x="663" y="1101"/>
                  </a:lnTo>
                  <a:lnTo>
                    <a:pt x="650" y="1130"/>
                  </a:lnTo>
                  <a:lnTo>
                    <a:pt x="614" y="1199"/>
                  </a:lnTo>
                  <a:lnTo>
                    <a:pt x="582" y="1270"/>
                  </a:lnTo>
                  <a:lnTo>
                    <a:pt x="555" y="1342"/>
                  </a:lnTo>
                  <a:lnTo>
                    <a:pt x="531" y="1417"/>
                  </a:lnTo>
                  <a:lnTo>
                    <a:pt x="521" y="1447"/>
                  </a:lnTo>
                  <a:lnTo>
                    <a:pt x="505" y="1473"/>
                  </a:lnTo>
                  <a:lnTo>
                    <a:pt x="486" y="1497"/>
                  </a:lnTo>
                  <a:lnTo>
                    <a:pt x="463" y="1517"/>
                  </a:lnTo>
                  <a:lnTo>
                    <a:pt x="437" y="1533"/>
                  </a:lnTo>
                  <a:lnTo>
                    <a:pt x="408" y="1543"/>
                  </a:lnTo>
                  <a:lnTo>
                    <a:pt x="378" y="1551"/>
                  </a:lnTo>
                  <a:lnTo>
                    <a:pt x="279" y="1564"/>
                  </a:lnTo>
                  <a:lnTo>
                    <a:pt x="180" y="1578"/>
                  </a:lnTo>
                  <a:lnTo>
                    <a:pt x="172" y="1582"/>
                  </a:lnTo>
                  <a:lnTo>
                    <a:pt x="165" y="1589"/>
                  </a:lnTo>
                  <a:lnTo>
                    <a:pt x="163" y="1599"/>
                  </a:lnTo>
                  <a:lnTo>
                    <a:pt x="163" y="1912"/>
                  </a:lnTo>
                  <a:lnTo>
                    <a:pt x="165" y="1921"/>
                  </a:lnTo>
                  <a:lnTo>
                    <a:pt x="172" y="1928"/>
                  </a:lnTo>
                  <a:lnTo>
                    <a:pt x="180" y="1932"/>
                  </a:lnTo>
                  <a:lnTo>
                    <a:pt x="279" y="1946"/>
                  </a:lnTo>
                  <a:lnTo>
                    <a:pt x="378" y="1959"/>
                  </a:lnTo>
                  <a:lnTo>
                    <a:pt x="408" y="1967"/>
                  </a:lnTo>
                  <a:lnTo>
                    <a:pt x="437" y="1977"/>
                  </a:lnTo>
                  <a:lnTo>
                    <a:pt x="463" y="1993"/>
                  </a:lnTo>
                  <a:lnTo>
                    <a:pt x="486" y="2013"/>
                  </a:lnTo>
                  <a:lnTo>
                    <a:pt x="505" y="2037"/>
                  </a:lnTo>
                  <a:lnTo>
                    <a:pt x="521" y="2063"/>
                  </a:lnTo>
                  <a:lnTo>
                    <a:pt x="531" y="2093"/>
                  </a:lnTo>
                  <a:lnTo>
                    <a:pt x="555" y="2168"/>
                  </a:lnTo>
                  <a:lnTo>
                    <a:pt x="582" y="2240"/>
                  </a:lnTo>
                  <a:lnTo>
                    <a:pt x="614" y="2311"/>
                  </a:lnTo>
                  <a:lnTo>
                    <a:pt x="650" y="2380"/>
                  </a:lnTo>
                  <a:lnTo>
                    <a:pt x="663" y="2409"/>
                  </a:lnTo>
                  <a:lnTo>
                    <a:pt x="671" y="2438"/>
                  </a:lnTo>
                  <a:lnTo>
                    <a:pt x="673" y="2469"/>
                  </a:lnTo>
                  <a:lnTo>
                    <a:pt x="671" y="2498"/>
                  </a:lnTo>
                  <a:lnTo>
                    <a:pt x="665" y="2528"/>
                  </a:lnTo>
                  <a:lnTo>
                    <a:pt x="652" y="2557"/>
                  </a:lnTo>
                  <a:lnTo>
                    <a:pt x="635" y="2584"/>
                  </a:lnTo>
                  <a:lnTo>
                    <a:pt x="575" y="2663"/>
                  </a:lnTo>
                  <a:lnTo>
                    <a:pt x="515" y="2743"/>
                  </a:lnTo>
                  <a:lnTo>
                    <a:pt x="512" y="2752"/>
                  </a:lnTo>
                  <a:lnTo>
                    <a:pt x="512" y="2761"/>
                  </a:lnTo>
                  <a:lnTo>
                    <a:pt x="518" y="2769"/>
                  </a:lnTo>
                  <a:lnTo>
                    <a:pt x="739" y="2991"/>
                  </a:lnTo>
                  <a:lnTo>
                    <a:pt x="747" y="2996"/>
                  </a:lnTo>
                  <a:lnTo>
                    <a:pt x="756" y="2997"/>
                  </a:lnTo>
                  <a:lnTo>
                    <a:pt x="765" y="2993"/>
                  </a:lnTo>
                  <a:lnTo>
                    <a:pt x="844" y="2934"/>
                  </a:lnTo>
                  <a:lnTo>
                    <a:pt x="924" y="2873"/>
                  </a:lnTo>
                  <a:lnTo>
                    <a:pt x="950" y="2856"/>
                  </a:lnTo>
                  <a:lnTo>
                    <a:pt x="978" y="2844"/>
                  </a:lnTo>
                  <a:lnTo>
                    <a:pt x="1007" y="2837"/>
                  </a:lnTo>
                  <a:lnTo>
                    <a:pt x="1036" y="2835"/>
                  </a:lnTo>
                  <a:lnTo>
                    <a:pt x="1067" y="2837"/>
                  </a:lnTo>
                  <a:lnTo>
                    <a:pt x="1098" y="2845"/>
                  </a:lnTo>
                  <a:lnTo>
                    <a:pt x="1126" y="2858"/>
                  </a:lnTo>
                  <a:lnTo>
                    <a:pt x="1195" y="2894"/>
                  </a:lnTo>
                  <a:lnTo>
                    <a:pt x="1266" y="2926"/>
                  </a:lnTo>
                  <a:lnTo>
                    <a:pt x="1338" y="2954"/>
                  </a:lnTo>
                  <a:lnTo>
                    <a:pt x="1413" y="2977"/>
                  </a:lnTo>
                  <a:lnTo>
                    <a:pt x="1442" y="2988"/>
                  </a:lnTo>
                  <a:lnTo>
                    <a:pt x="1469" y="3004"/>
                  </a:lnTo>
                  <a:lnTo>
                    <a:pt x="1492" y="3023"/>
                  </a:lnTo>
                  <a:lnTo>
                    <a:pt x="1512" y="3045"/>
                  </a:lnTo>
                  <a:lnTo>
                    <a:pt x="1528" y="3072"/>
                  </a:lnTo>
                  <a:lnTo>
                    <a:pt x="1539" y="3101"/>
                  </a:lnTo>
                  <a:lnTo>
                    <a:pt x="1546" y="3131"/>
                  </a:lnTo>
                  <a:lnTo>
                    <a:pt x="1559" y="3231"/>
                  </a:lnTo>
                  <a:lnTo>
                    <a:pt x="1574" y="3329"/>
                  </a:lnTo>
                  <a:lnTo>
                    <a:pt x="1577" y="3338"/>
                  </a:lnTo>
                  <a:lnTo>
                    <a:pt x="1585" y="3344"/>
                  </a:lnTo>
                  <a:lnTo>
                    <a:pt x="1593" y="3346"/>
                  </a:lnTo>
                  <a:lnTo>
                    <a:pt x="1907" y="3346"/>
                  </a:lnTo>
                  <a:lnTo>
                    <a:pt x="1915" y="3344"/>
                  </a:lnTo>
                  <a:lnTo>
                    <a:pt x="1923" y="3338"/>
                  </a:lnTo>
                  <a:lnTo>
                    <a:pt x="1926" y="3329"/>
                  </a:lnTo>
                  <a:lnTo>
                    <a:pt x="1941" y="3230"/>
                  </a:lnTo>
                  <a:lnTo>
                    <a:pt x="1954" y="3131"/>
                  </a:lnTo>
                  <a:lnTo>
                    <a:pt x="1961" y="3101"/>
                  </a:lnTo>
                  <a:lnTo>
                    <a:pt x="1972" y="3072"/>
                  </a:lnTo>
                  <a:lnTo>
                    <a:pt x="1988" y="3045"/>
                  </a:lnTo>
                  <a:lnTo>
                    <a:pt x="2008" y="3023"/>
                  </a:lnTo>
                  <a:lnTo>
                    <a:pt x="2031" y="3004"/>
                  </a:lnTo>
                  <a:lnTo>
                    <a:pt x="2058" y="2988"/>
                  </a:lnTo>
                  <a:lnTo>
                    <a:pt x="2087" y="2977"/>
                  </a:lnTo>
                  <a:lnTo>
                    <a:pt x="2162" y="2954"/>
                  </a:lnTo>
                  <a:lnTo>
                    <a:pt x="2234" y="2926"/>
                  </a:lnTo>
                  <a:lnTo>
                    <a:pt x="2305" y="2894"/>
                  </a:lnTo>
                  <a:lnTo>
                    <a:pt x="2374" y="2858"/>
                  </a:lnTo>
                  <a:lnTo>
                    <a:pt x="2402" y="2845"/>
                  </a:lnTo>
                  <a:lnTo>
                    <a:pt x="2431" y="2837"/>
                  </a:lnTo>
                  <a:lnTo>
                    <a:pt x="2462" y="2835"/>
                  </a:lnTo>
                  <a:lnTo>
                    <a:pt x="2491" y="2837"/>
                  </a:lnTo>
                  <a:lnTo>
                    <a:pt x="2521" y="2843"/>
                  </a:lnTo>
                  <a:lnTo>
                    <a:pt x="2550" y="2856"/>
                  </a:lnTo>
                  <a:lnTo>
                    <a:pt x="2576" y="2873"/>
                  </a:lnTo>
                  <a:lnTo>
                    <a:pt x="2656" y="2934"/>
                  </a:lnTo>
                  <a:lnTo>
                    <a:pt x="2735" y="2993"/>
                  </a:lnTo>
                  <a:lnTo>
                    <a:pt x="2744" y="2997"/>
                  </a:lnTo>
                  <a:lnTo>
                    <a:pt x="2753" y="2996"/>
                  </a:lnTo>
                  <a:lnTo>
                    <a:pt x="2761" y="2991"/>
                  </a:lnTo>
                  <a:lnTo>
                    <a:pt x="2982" y="2769"/>
                  </a:lnTo>
                  <a:lnTo>
                    <a:pt x="2988" y="2761"/>
                  </a:lnTo>
                  <a:lnTo>
                    <a:pt x="2988" y="2752"/>
                  </a:lnTo>
                  <a:lnTo>
                    <a:pt x="2985" y="2743"/>
                  </a:lnTo>
                  <a:lnTo>
                    <a:pt x="2925" y="2663"/>
                  </a:lnTo>
                  <a:lnTo>
                    <a:pt x="2865" y="2584"/>
                  </a:lnTo>
                  <a:lnTo>
                    <a:pt x="2848" y="2557"/>
                  </a:lnTo>
                  <a:lnTo>
                    <a:pt x="2835" y="2528"/>
                  </a:lnTo>
                  <a:lnTo>
                    <a:pt x="2829" y="2498"/>
                  </a:lnTo>
                  <a:lnTo>
                    <a:pt x="2827" y="2469"/>
                  </a:lnTo>
                  <a:lnTo>
                    <a:pt x="2829" y="2438"/>
                  </a:lnTo>
                  <a:lnTo>
                    <a:pt x="2837" y="2409"/>
                  </a:lnTo>
                  <a:lnTo>
                    <a:pt x="2850" y="2380"/>
                  </a:lnTo>
                  <a:lnTo>
                    <a:pt x="2886" y="2311"/>
                  </a:lnTo>
                  <a:lnTo>
                    <a:pt x="2918" y="2240"/>
                  </a:lnTo>
                  <a:lnTo>
                    <a:pt x="2945" y="2168"/>
                  </a:lnTo>
                  <a:lnTo>
                    <a:pt x="2969" y="2093"/>
                  </a:lnTo>
                  <a:lnTo>
                    <a:pt x="2979" y="2063"/>
                  </a:lnTo>
                  <a:lnTo>
                    <a:pt x="2995" y="2037"/>
                  </a:lnTo>
                  <a:lnTo>
                    <a:pt x="3014" y="2013"/>
                  </a:lnTo>
                  <a:lnTo>
                    <a:pt x="3037" y="1993"/>
                  </a:lnTo>
                  <a:lnTo>
                    <a:pt x="3063" y="1977"/>
                  </a:lnTo>
                  <a:lnTo>
                    <a:pt x="3092" y="1967"/>
                  </a:lnTo>
                  <a:lnTo>
                    <a:pt x="3122" y="1959"/>
                  </a:lnTo>
                  <a:lnTo>
                    <a:pt x="3221" y="1946"/>
                  </a:lnTo>
                  <a:lnTo>
                    <a:pt x="3320" y="1932"/>
                  </a:lnTo>
                  <a:lnTo>
                    <a:pt x="3328" y="1928"/>
                  </a:lnTo>
                  <a:lnTo>
                    <a:pt x="3335" y="1921"/>
                  </a:lnTo>
                  <a:lnTo>
                    <a:pt x="3337" y="1912"/>
                  </a:lnTo>
                  <a:lnTo>
                    <a:pt x="3337" y="1598"/>
                  </a:lnTo>
                  <a:lnTo>
                    <a:pt x="3335" y="1589"/>
                  </a:lnTo>
                  <a:lnTo>
                    <a:pt x="3328" y="1582"/>
                  </a:lnTo>
                  <a:lnTo>
                    <a:pt x="3320" y="1578"/>
                  </a:lnTo>
                  <a:lnTo>
                    <a:pt x="3221" y="1564"/>
                  </a:lnTo>
                  <a:lnTo>
                    <a:pt x="3122" y="1551"/>
                  </a:lnTo>
                  <a:lnTo>
                    <a:pt x="3092" y="1543"/>
                  </a:lnTo>
                  <a:lnTo>
                    <a:pt x="3063" y="1533"/>
                  </a:lnTo>
                  <a:lnTo>
                    <a:pt x="3037" y="1517"/>
                  </a:lnTo>
                  <a:lnTo>
                    <a:pt x="3014" y="1497"/>
                  </a:lnTo>
                  <a:lnTo>
                    <a:pt x="2995" y="1473"/>
                  </a:lnTo>
                  <a:lnTo>
                    <a:pt x="2979" y="1447"/>
                  </a:lnTo>
                  <a:lnTo>
                    <a:pt x="2969" y="1417"/>
                  </a:lnTo>
                  <a:lnTo>
                    <a:pt x="2945" y="1342"/>
                  </a:lnTo>
                  <a:lnTo>
                    <a:pt x="2918" y="1270"/>
                  </a:lnTo>
                  <a:lnTo>
                    <a:pt x="2886" y="1199"/>
                  </a:lnTo>
                  <a:lnTo>
                    <a:pt x="2850" y="1130"/>
                  </a:lnTo>
                  <a:lnTo>
                    <a:pt x="2837" y="1101"/>
                  </a:lnTo>
                  <a:lnTo>
                    <a:pt x="2829" y="1072"/>
                  </a:lnTo>
                  <a:lnTo>
                    <a:pt x="2827" y="1041"/>
                  </a:lnTo>
                  <a:lnTo>
                    <a:pt x="2829" y="1012"/>
                  </a:lnTo>
                  <a:lnTo>
                    <a:pt x="2835" y="982"/>
                  </a:lnTo>
                  <a:lnTo>
                    <a:pt x="2848" y="953"/>
                  </a:lnTo>
                  <a:lnTo>
                    <a:pt x="2865" y="926"/>
                  </a:lnTo>
                  <a:lnTo>
                    <a:pt x="2925" y="847"/>
                  </a:lnTo>
                  <a:lnTo>
                    <a:pt x="2985" y="767"/>
                  </a:lnTo>
                  <a:lnTo>
                    <a:pt x="2988" y="758"/>
                  </a:lnTo>
                  <a:lnTo>
                    <a:pt x="2988" y="749"/>
                  </a:lnTo>
                  <a:lnTo>
                    <a:pt x="2982" y="741"/>
                  </a:lnTo>
                  <a:lnTo>
                    <a:pt x="2761" y="519"/>
                  </a:lnTo>
                  <a:lnTo>
                    <a:pt x="2753" y="514"/>
                  </a:lnTo>
                  <a:lnTo>
                    <a:pt x="2744" y="514"/>
                  </a:lnTo>
                  <a:lnTo>
                    <a:pt x="2735" y="517"/>
                  </a:lnTo>
                  <a:lnTo>
                    <a:pt x="2656" y="576"/>
                  </a:lnTo>
                  <a:lnTo>
                    <a:pt x="2576" y="637"/>
                  </a:lnTo>
                  <a:lnTo>
                    <a:pt x="2550" y="654"/>
                  </a:lnTo>
                  <a:lnTo>
                    <a:pt x="2521" y="667"/>
                  </a:lnTo>
                  <a:lnTo>
                    <a:pt x="2491" y="673"/>
                  </a:lnTo>
                  <a:lnTo>
                    <a:pt x="2462" y="675"/>
                  </a:lnTo>
                  <a:lnTo>
                    <a:pt x="2431" y="673"/>
                  </a:lnTo>
                  <a:lnTo>
                    <a:pt x="2402" y="665"/>
                  </a:lnTo>
                  <a:lnTo>
                    <a:pt x="2374" y="652"/>
                  </a:lnTo>
                  <a:lnTo>
                    <a:pt x="2305" y="616"/>
                  </a:lnTo>
                  <a:lnTo>
                    <a:pt x="2234" y="584"/>
                  </a:lnTo>
                  <a:lnTo>
                    <a:pt x="2162" y="556"/>
                  </a:lnTo>
                  <a:lnTo>
                    <a:pt x="2087" y="533"/>
                  </a:lnTo>
                  <a:lnTo>
                    <a:pt x="2058" y="522"/>
                  </a:lnTo>
                  <a:lnTo>
                    <a:pt x="2031" y="506"/>
                  </a:lnTo>
                  <a:lnTo>
                    <a:pt x="2008" y="487"/>
                  </a:lnTo>
                  <a:lnTo>
                    <a:pt x="1988" y="465"/>
                  </a:lnTo>
                  <a:lnTo>
                    <a:pt x="1972" y="438"/>
                  </a:lnTo>
                  <a:lnTo>
                    <a:pt x="1961" y="410"/>
                  </a:lnTo>
                  <a:lnTo>
                    <a:pt x="1954" y="379"/>
                  </a:lnTo>
                  <a:lnTo>
                    <a:pt x="1941" y="280"/>
                  </a:lnTo>
                  <a:lnTo>
                    <a:pt x="1926" y="181"/>
                  </a:lnTo>
                  <a:lnTo>
                    <a:pt x="1923" y="172"/>
                  </a:lnTo>
                  <a:lnTo>
                    <a:pt x="1915" y="166"/>
                  </a:lnTo>
                  <a:lnTo>
                    <a:pt x="1907" y="164"/>
                  </a:lnTo>
                  <a:lnTo>
                    <a:pt x="1593" y="164"/>
                  </a:lnTo>
                  <a:close/>
                  <a:moveTo>
                    <a:pt x="1593" y="0"/>
                  </a:moveTo>
                  <a:lnTo>
                    <a:pt x="1907" y="0"/>
                  </a:lnTo>
                  <a:lnTo>
                    <a:pt x="1940" y="3"/>
                  </a:lnTo>
                  <a:lnTo>
                    <a:pt x="1971" y="12"/>
                  </a:lnTo>
                  <a:lnTo>
                    <a:pt x="2000" y="26"/>
                  </a:lnTo>
                  <a:lnTo>
                    <a:pt x="2026" y="45"/>
                  </a:lnTo>
                  <a:lnTo>
                    <a:pt x="2048" y="68"/>
                  </a:lnTo>
                  <a:lnTo>
                    <a:pt x="2067" y="95"/>
                  </a:lnTo>
                  <a:lnTo>
                    <a:pt x="2080" y="124"/>
                  </a:lnTo>
                  <a:lnTo>
                    <a:pt x="2088" y="156"/>
                  </a:lnTo>
                  <a:lnTo>
                    <a:pt x="2102" y="256"/>
                  </a:lnTo>
                  <a:lnTo>
                    <a:pt x="2116" y="357"/>
                  </a:lnTo>
                  <a:lnTo>
                    <a:pt x="2117" y="363"/>
                  </a:lnTo>
                  <a:lnTo>
                    <a:pt x="2119" y="367"/>
                  </a:lnTo>
                  <a:lnTo>
                    <a:pt x="2122" y="370"/>
                  </a:lnTo>
                  <a:lnTo>
                    <a:pt x="2125" y="373"/>
                  </a:lnTo>
                  <a:lnTo>
                    <a:pt x="2130" y="374"/>
                  </a:lnTo>
                  <a:lnTo>
                    <a:pt x="2215" y="401"/>
                  </a:lnTo>
                  <a:lnTo>
                    <a:pt x="2296" y="432"/>
                  </a:lnTo>
                  <a:lnTo>
                    <a:pt x="2377" y="468"/>
                  </a:lnTo>
                  <a:lnTo>
                    <a:pt x="2454" y="509"/>
                  </a:lnTo>
                  <a:lnTo>
                    <a:pt x="2462" y="512"/>
                  </a:lnTo>
                  <a:lnTo>
                    <a:pt x="2469" y="512"/>
                  </a:lnTo>
                  <a:lnTo>
                    <a:pt x="2477" y="507"/>
                  </a:lnTo>
                  <a:lnTo>
                    <a:pt x="2557" y="446"/>
                  </a:lnTo>
                  <a:lnTo>
                    <a:pt x="2638" y="385"/>
                  </a:lnTo>
                  <a:lnTo>
                    <a:pt x="2663" y="369"/>
                  </a:lnTo>
                  <a:lnTo>
                    <a:pt x="2690" y="358"/>
                  </a:lnTo>
                  <a:lnTo>
                    <a:pt x="2718" y="352"/>
                  </a:lnTo>
                  <a:lnTo>
                    <a:pt x="2746" y="350"/>
                  </a:lnTo>
                  <a:lnTo>
                    <a:pt x="2775" y="352"/>
                  </a:lnTo>
                  <a:lnTo>
                    <a:pt x="2803" y="358"/>
                  </a:lnTo>
                  <a:lnTo>
                    <a:pt x="2830" y="369"/>
                  </a:lnTo>
                  <a:lnTo>
                    <a:pt x="2854" y="384"/>
                  </a:lnTo>
                  <a:lnTo>
                    <a:pt x="2876" y="403"/>
                  </a:lnTo>
                  <a:lnTo>
                    <a:pt x="3098" y="625"/>
                  </a:lnTo>
                  <a:lnTo>
                    <a:pt x="3117" y="648"/>
                  </a:lnTo>
                  <a:lnTo>
                    <a:pt x="3132" y="672"/>
                  </a:lnTo>
                  <a:lnTo>
                    <a:pt x="3143" y="699"/>
                  </a:lnTo>
                  <a:lnTo>
                    <a:pt x="3149" y="728"/>
                  </a:lnTo>
                  <a:lnTo>
                    <a:pt x="3151" y="756"/>
                  </a:lnTo>
                  <a:lnTo>
                    <a:pt x="3149" y="784"/>
                  </a:lnTo>
                  <a:lnTo>
                    <a:pt x="3143" y="813"/>
                  </a:lnTo>
                  <a:lnTo>
                    <a:pt x="3132" y="839"/>
                  </a:lnTo>
                  <a:lnTo>
                    <a:pt x="3116" y="865"/>
                  </a:lnTo>
                  <a:lnTo>
                    <a:pt x="3056" y="946"/>
                  </a:lnTo>
                  <a:lnTo>
                    <a:pt x="2994" y="1026"/>
                  </a:lnTo>
                  <a:lnTo>
                    <a:pt x="2990" y="1034"/>
                  </a:lnTo>
                  <a:lnTo>
                    <a:pt x="2990" y="1041"/>
                  </a:lnTo>
                  <a:lnTo>
                    <a:pt x="2992" y="1049"/>
                  </a:lnTo>
                  <a:lnTo>
                    <a:pt x="3033" y="1126"/>
                  </a:lnTo>
                  <a:lnTo>
                    <a:pt x="3069" y="1207"/>
                  </a:lnTo>
                  <a:lnTo>
                    <a:pt x="3100" y="1289"/>
                  </a:lnTo>
                  <a:lnTo>
                    <a:pt x="3127" y="1374"/>
                  </a:lnTo>
                  <a:lnTo>
                    <a:pt x="3128" y="1378"/>
                  </a:lnTo>
                  <a:lnTo>
                    <a:pt x="3131" y="1382"/>
                  </a:lnTo>
                  <a:lnTo>
                    <a:pt x="3134" y="1385"/>
                  </a:lnTo>
                  <a:lnTo>
                    <a:pt x="3138" y="1387"/>
                  </a:lnTo>
                  <a:lnTo>
                    <a:pt x="3144" y="1388"/>
                  </a:lnTo>
                  <a:lnTo>
                    <a:pt x="3244" y="1402"/>
                  </a:lnTo>
                  <a:lnTo>
                    <a:pt x="3344" y="1416"/>
                  </a:lnTo>
                  <a:lnTo>
                    <a:pt x="3376" y="1424"/>
                  </a:lnTo>
                  <a:lnTo>
                    <a:pt x="3406" y="1437"/>
                  </a:lnTo>
                  <a:lnTo>
                    <a:pt x="3432" y="1456"/>
                  </a:lnTo>
                  <a:lnTo>
                    <a:pt x="3455" y="1478"/>
                  </a:lnTo>
                  <a:lnTo>
                    <a:pt x="3475" y="1504"/>
                  </a:lnTo>
                  <a:lnTo>
                    <a:pt x="3488" y="1534"/>
                  </a:lnTo>
                  <a:lnTo>
                    <a:pt x="3497" y="1565"/>
                  </a:lnTo>
                  <a:lnTo>
                    <a:pt x="3500" y="1598"/>
                  </a:lnTo>
                  <a:lnTo>
                    <a:pt x="3500" y="1912"/>
                  </a:lnTo>
                  <a:lnTo>
                    <a:pt x="3497" y="1945"/>
                  </a:lnTo>
                  <a:lnTo>
                    <a:pt x="3488" y="1976"/>
                  </a:lnTo>
                  <a:lnTo>
                    <a:pt x="3475" y="2006"/>
                  </a:lnTo>
                  <a:lnTo>
                    <a:pt x="3455" y="2032"/>
                  </a:lnTo>
                  <a:lnTo>
                    <a:pt x="3432" y="2054"/>
                  </a:lnTo>
                  <a:lnTo>
                    <a:pt x="3406" y="2073"/>
                  </a:lnTo>
                  <a:lnTo>
                    <a:pt x="3376" y="2086"/>
                  </a:lnTo>
                  <a:lnTo>
                    <a:pt x="3344" y="2094"/>
                  </a:lnTo>
                  <a:lnTo>
                    <a:pt x="3244" y="2108"/>
                  </a:lnTo>
                  <a:lnTo>
                    <a:pt x="3144" y="2122"/>
                  </a:lnTo>
                  <a:lnTo>
                    <a:pt x="3138" y="2123"/>
                  </a:lnTo>
                  <a:lnTo>
                    <a:pt x="3134" y="2125"/>
                  </a:lnTo>
                  <a:lnTo>
                    <a:pt x="3131" y="2128"/>
                  </a:lnTo>
                  <a:lnTo>
                    <a:pt x="3128" y="2132"/>
                  </a:lnTo>
                  <a:lnTo>
                    <a:pt x="3127" y="2136"/>
                  </a:lnTo>
                  <a:lnTo>
                    <a:pt x="3100" y="2221"/>
                  </a:lnTo>
                  <a:lnTo>
                    <a:pt x="3069" y="2303"/>
                  </a:lnTo>
                  <a:lnTo>
                    <a:pt x="3033" y="2384"/>
                  </a:lnTo>
                  <a:lnTo>
                    <a:pt x="2992" y="2461"/>
                  </a:lnTo>
                  <a:lnTo>
                    <a:pt x="2990" y="2469"/>
                  </a:lnTo>
                  <a:lnTo>
                    <a:pt x="2990" y="2476"/>
                  </a:lnTo>
                  <a:lnTo>
                    <a:pt x="2994" y="2484"/>
                  </a:lnTo>
                  <a:lnTo>
                    <a:pt x="3056" y="2564"/>
                  </a:lnTo>
                  <a:lnTo>
                    <a:pt x="3116" y="2645"/>
                  </a:lnTo>
                  <a:lnTo>
                    <a:pt x="3132" y="2671"/>
                  </a:lnTo>
                  <a:lnTo>
                    <a:pt x="3143" y="2697"/>
                  </a:lnTo>
                  <a:lnTo>
                    <a:pt x="3149" y="2726"/>
                  </a:lnTo>
                  <a:lnTo>
                    <a:pt x="3151" y="2754"/>
                  </a:lnTo>
                  <a:lnTo>
                    <a:pt x="3149" y="2782"/>
                  </a:lnTo>
                  <a:lnTo>
                    <a:pt x="3143" y="2810"/>
                  </a:lnTo>
                  <a:lnTo>
                    <a:pt x="3132" y="2838"/>
                  </a:lnTo>
                  <a:lnTo>
                    <a:pt x="3117" y="2862"/>
                  </a:lnTo>
                  <a:lnTo>
                    <a:pt x="3098" y="2885"/>
                  </a:lnTo>
                  <a:lnTo>
                    <a:pt x="2876" y="3107"/>
                  </a:lnTo>
                  <a:lnTo>
                    <a:pt x="2854" y="3126"/>
                  </a:lnTo>
                  <a:lnTo>
                    <a:pt x="2830" y="3141"/>
                  </a:lnTo>
                  <a:lnTo>
                    <a:pt x="2802" y="3152"/>
                  </a:lnTo>
                  <a:lnTo>
                    <a:pt x="2775" y="3158"/>
                  </a:lnTo>
                  <a:lnTo>
                    <a:pt x="2746" y="3160"/>
                  </a:lnTo>
                  <a:lnTo>
                    <a:pt x="2718" y="3158"/>
                  </a:lnTo>
                  <a:lnTo>
                    <a:pt x="2690" y="3152"/>
                  </a:lnTo>
                  <a:lnTo>
                    <a:pt x="2663" y="3141"/>
                  </a:lnTo>
                  <a:lnTo>
                    <a:pt x="2638" y="3125"/>
                  </a:lnTo>
                  <a:lnTo>
                    <a:pt x="2557" y="3064"/>
                  </a:lnTo>
                  <a:lnTo>
                    <a:pt x="2477" y="3003"/>
                  </a:lnTo>
                  <a:lnTo>
                    <a:pt x="2469" y="2998"/>
                  </a:lnTo>
                  <a:lnTo>
                    <a:pt x="2462" y="2998"/>
                  </a:lnTo>
                  <a:lnTo>
                    <a:pt x="2454" y="3001"/>
                  </a:lnTo>
                  <a:lnTo>
                    <a:pt x="2377" y="3042"/>
                  </a:lnTo>
                  <a:lnTo>
                    <a:pt x="2296" y="3078"/>
                  </a:lnTo>
                  <a:lnTo>
                    <a:pt x="2215" y="3109"/>
                  </a:lnTo>
                  <a:lnTo>
                    <a:pt x="2130" y="3136"/>
                  </a:lnTo>
                  <a:lnTo>
                    <a:pt x="2125" y="3137"/>
                  </a:lnTo>
                  <a:lnTo>
                    <a:pt x="2122" y="3140"/>
                  </a:lnTo>
                  <a:lnTo>
                    <a:pt x="2119" y="3143"/>
                  </a:lnTo>
                  <a:lnTo>
                    <a:pt x="2117" y="3147"/>
                  </a:lnTo>
                  <a:lnTo>
                    <a:pt x="2116" y="3153"/>
                  </a:lnTo>
                  <a:lnTo>
                    <a:pt x="2102" y="3254"/>
                  </a:lnTo>
                  <a:lnTo>
                    <a:pt x="2088" y="3354"/>
                  </a:lnTo>
                  <a:lnTo>
                    <a:pt x="2080" y="3386"/>
                  </a:lnTo>
                  <a:lnTo>
                    <a:pt x="2067" y="3415"/>
                  </a:lnTo>
                  <a:lnTo>
                    <a:pt x="2048" y="3442"/>
                  </a:lnTo>
                  <a:lnTo>
                    <a:pt x="2026" y="3465"/>
                  </a:lnTo>
                  <a:lnTo>
                    <a:pt x="2000" y="3484"/>
                  </a:lnTo>
                  <a:lnTo>
                    <a:pt x="1971" y="3498"/>
                  </a:lnTo>
                  <a:lnTo>
                    <a:pt x="1940" y="3507"/>
                  </a:lnTo>
                  <a:lnTo>
                    <a:pt x="1907" y="3510"/>
                  </a:lnTo>
                  <a:lnTo>
                    <a:pt x="1593" y="3510"/>
                  </a:lnTo>
                  <a:lnTo>
                    <a:pt x="1560" y="3507"/>
                  </a:lnTo>
                  <a:lnTo>
                    <a:pt x="1529" y="3498"/>
                  </a:lnTo>
                  <a:lnTo>
                    <a:pt x="1500" y="3484"/>
                  </a:lnTo>
                  <a:lnTo>
                    <a:pt x="1474" y="3465"/>
                  </a:lnTo>
                  <a:lnTo>
                    <a:pt x="1452" y="3442"/>
                  </a:lnTo>
                  <a:lnTo>
                    <a:pt x="1433" y="3415"/>
                  </a:lnTo>
                  <a:lnTo>
                    <a:pt x="1420" y="3386"/>
                  </a:lnTo>
                  <a:lnTo>
                    <a:pt x="1412" y="3354"/>
                  </a:lnTo>
                  <a:lnTo>
                    <a:pt x="1398" y="3254"/>
                  </a:lnTo>
                  <a:lnTo>
                    <a:pt x="1384" y="3153"/>
                  </a:lnTo>
                  <a:lnTo>
                    <a:pt x="1383" y="3147"/>
                  </a:lnTo>
                  <a:lnTo>
                    <a:pt x="1381" y="3143"/>
                  </a:lnTo>
                  <a:lnTo>
                    <a:pt x="1378" y="3140"/>
                  </a:lnTo>
                  <a:lnTo>
                    <a:pt x="1375" y="3137"/>
                  </a:lnTo>
                  <a:lnTo>
                    <a:pt x="1370" y="3136"/>
                  </a:lnTo>
                  <a:lnTo>
                    <a:pt x="1285" y="3109"/>
                  </a:lnTo>
                  <a:lnTo>
                    <a:pt x="1204" y="3078"/>
                  </a:lnTo>
                  <a:lnTo>
                    <a:pt x="1123" y="3042"/>
                  </a:lnTo>
                  <a:lnTo>
                    <a:pt x="1046" y="3001"/>
                  </a:lnTo>
                  <a:lnTo>
                    <a:pt x="1038" y="2998"/>
                  </a:lnTo>
                  <a:lnTo>
                    <a:pt x="1031" y="2998"/>
                  </a:lnTo>
                  <a:lnTo>
                    <a:pt x="1023" y="3003"/>
                  </a:lnTo>
                  <a:lnTo>
                    <a:pt x="943" y="3064"/>
                  </a:lnTo>
                  <a:lnTo>
                    <a:pt x="862" y="3125"/>
                  </a:lnTo>
                  <a:lnTo>
                    <a:pt x="837" y="3141"/>
                  </a:lnTo>
                  <a:lnTo>
                    <a:pt x="810" y="3152"/>
                  </a:lnTo>
                  <a:lnTo>
                    <a:pt x="782" y="3158"/>
                  </a:lnTo>
                  <a:lnTo>
                    <a:pt x="754" y="3161"/>
                  </a:lnTo>
                  <a:lnTo>
                    <a:pt x="725" y="3158"/>
                  </a:lnTo>
                  <a:lnTo>
                    <a:pt x="697" y="3152"/>
                  </a:lnTo>
                  <a:lnTo>
                    <a:pt x="670" y="3141"/>
                  </a:lnTo>
                  <a:lnTo>
                    <a:pt x="646" y="3126"/>
                  </a:lnTo>
                  <a:lnTo>
                    <a:pt x="624" y="3107"/>
                  </a:lnTo>
                  <a:lnTo>
                    <a:pt x="402" y="2885"/>
                  </a:lnTo>
                  <a:lnTo>
                    <a:pt x="383" y="2862"/>
                  </a:lnTo>
                  <a:lnTo>
                    <a:pt x="368" y="2838"/>
                  </a:lnTo>
                  <a:lnTo>
                    <a:pt x="357" y="2811"/>
                  </a:lnTo>
                  <a:lnTo>
                    <a:pt x="351" y="2782"/>
                  </a:lnTo>
                  <a:lnTo>
                    <a:pt x="348" y="2754"/>
                  </a:lnTo>
                  <a:lnTo>
                    <a:pt x="351" y="2726"/>
                  </a:lnTo>
                  <a:lnTo>
                    <a:pt x="357" y="2697"/>
                  </a:lnTo>
                  <a:lnTo>
                    <a:pt x="368" y="2671"/>
                  </a:lnTo>
                  <a:lnTo>
                    <a:pt x="384" y="2645"/>
                  </a:lnTo>
                  <a:lnTo>
                    <a:pt x="444" y="2564"/>
                  </a:lnTo>
                  <a:lnTo>
                    <a:pt x="506" y="2484"/>
                  </a:lnTo>
                  <a:lnTo>
                    <a:pt x="510" y="2476"/>
                  </a:lnTo>
                  <a:lnTo>
                    <a:pt x="510" y="2469"/>
                  </a:lnTo>
                  <a:lnTo>
                    <a:pt x="508" y="2461"/>
                  </a:lnTo>
                  <a:lnTo>
                    <a:pt x="467" y="2384"/>
                  </a:lnTo>
                  <a:lnTo>
                    <a:pt x="431" y="2303"/>
                  </a:lnTo>
                  <a:lnTo>
                    <a:pt x="400" y="2221"/>
                  </a:lnTo>
                  <a:lnTo>
                    <a:pt x="373" y="2136"/>
                  </a:lnTo>
                  <a:lnTo>
                    <a:pt x="372" y="2132"/>
                  </a:lnTo>
                  <a:lnTo>
                    <a:pt x="369" y="2128"/>
                  </a:lnTo>
                  <a:lnTo>
                    <a:pt x="366" y="2125"/>
                  </a:lnTo>
                  <a:lnTo>
                    <a:pt x="362" y="2123"/>
                  </a:lnTo>
                  <a:lnTo>
                    <a:pt x="356" y="2122"/>
                  </a:lnTo>
                  <a:lnTo>
                    <a:pt x="256" y="2108"/>
                  </a:lnTo>
                  <a:lnTo>
                    <a:pt x="156" y="2094"/>
                  </a:lnTo>
                  <a:lnTo>
                    <a:pt x="124" y="2086"/>
                  </a:lnTo>
                  <a:lnTo>
                    <a:pt x="94" y="2073"/>
                  </a:lnTo>
                  <a:lnTo>
                    <a:pt x="68" y="2054"/>
                  </a:lnTo>
                  <a:lnTo>
                    <a:pt x="45" y="2032"/>
                  </a:lnTo>
                  <a:lnTo>
                    <a:pt x="25" y="2006"/>
                  </a:lnTo>
                  <a:lnTo>
                    <a:pt x="12" y="1976"/>
                  </a:lnTo>
                  <a:lnTo>
                    <a:pt x="3" y="1945"/>
                  </a:lnTo>
                  <a:lnTo>
                    <a:pt x="0" y="1912"/>
                  </a:lnTo>
                  <a:lnTo>
                    <a:pt x="0" y="1598"/>
                  </a:lnTo>
                  <a:lnTo>
                    <a:pt x="3" y="1565"/>
                  </a:lnTo>
                  <a:lnTo>
                    <a:pt x="12" y="1534"/>
                  </a:lnTo>
                  <a:lnTo>
                    <a:pt x="25" y="1504"/>
                  </a:lnTo>
                  <a:lnTo>
                    <a:pt x="45" y="1478"/>
                  </a:lnTo>
                  <a:lnTo>
                    <a:pt x="68" y="1456"/>
                  </a:lnTo>
                  <a:lnTo>
                    <a:pt x="94" y="1437"/>
                  </a:lnTo>
                  <a:lnTo>
                    <a:pt x="124" y="1424"/>
                  </a:lnTo>
                  <a:lnTo>
                    <a:pt x="156" y="1416"/>
                  </a:lnTo>
                  <a:lnTo>
                    <a:pt x="256" y="1402"/>
                  </a:lnTo>
                  <a:lnTo>
                    <a:pt x="356" y="1388"/>
                  </a:lnTo>
                  <a:lnTo>
                    <a:pt x="362" y="1387"/>
                  </a:lnTo>
                  <a:lnTo>
                    <a:pt x="366" y="1385"/>
                  </a:lnTo>
                  <a:lnTo>
                    <a:pt x="369" y="1382"/>
                  </a:lnTo>
                  <a:lnTo>
                    <a:pt x="372" y="1378"/>
                  </a:lnTo>
                  <a:lnTo>
                    <a:pt x="373" y="1374"/>
                  </a:lnTo>
                  <a:lnTo>
                    <a:pt x="400" y="1289"/>
                  </a:lnTo>
                  <a:lnTo>
                    <a:pt x="431" y="1207"/>
                  </a:lnTo>
                  <a:lnTo>
                    <a:pt x="467" y="1126"/>
                  </a:lnTo>
                  <a:lnTo>
                    <a:pt x="508" y="1049"/>
                  </a:lnTo>
                  <a:lnTo>
                    <a:pt x="510" y="1041"/>
                  </a:lnTo>
                  <a:lnTo>
                    <a:pt x="510" y="1034"/>
                  </a:lnTo>
                  <a:lnTo>
                    <a:pt x="506" y="1026"/>
                  </a:lnTo>
                  <a:lnTo>
                    <a:pt x="444" y="946"/>
                  </a:lnTo>
                  <a:lnTo>
                    <a:pt x="384" y="865"/>
                  </a:lnTo>
                  <a:lnTo>
                    <a:pt x="368" y="839"/>
                  </a:lnTo>
                  <a:lnTo>
                    <a:pt x="357" y="813"/>
                  </a:lnTo>
                  <a:lnTo>
                    <a:pt x="351" y="784"/>
                  </a:lnTo>
                  <a:lnTo>
                    <a:pt x="348" y="756"/>
                  </a:lnTo>
                  <a:lnTo>
                    <a:pt x="351" y="728"/>
                  </a:lnTo>
                  <a:lnTo>
                    <a:pt x="357" y="700"/>
                  </a:lnTo>
                  <a:lnTo>
                    <a:pt x="368" y="672"/>
                  </a:lnTo>
                  <a:lnTo>
                    <a:pt x="383" y="648"/>
                  </a:lnTo>
                  <a:lnTo>
                    <a:pt x="402" y="625"/>
                  </a:lnTo>
                  <a:lnTo>
                    <a:pt x="624" y="403"/>
                  </a:lnTo>
                  <a:lnTo>
                    <a:pt x="646" y="384"/>
                  </a:lnTo>
                  <a:lnTo>
                    <a:pt x="670" y="369"/>
                  </a:lnTo>
                  <a:lnTo>
                    <a:pt x="697" y="358"/>
                  </a:lnTo>
                  <a:lnTo>
                    <a:pt x="725" y="352"/>
                  </a:lnTo>
                  <a:lnTo>
                    <a:pt x="754" y="350"/>
                  </a:lnTo>
                  <a:lnTo>
                    <a:pt x="782" y="352"/>
                  </a:lnTo>
                  <a:lnTo>
                    <a:pt x="810" y="358"/>
                  </a:lnTo>
                  <a:lnTo>
                    <a:pt x="837" y="369"/>
                  </a:lnTo>
                  <a:lnTo>
                    <a:pt x="862" y="385"/>
                  </a:lnTo>
                  <a:lnTo>
                    <a:pt x="943" y="446"/>
                  </a:lnTo>
                  <a:lnTo>
                    <a:pt x="1023" y="507"/>
                  </a:lnTo>
                  <a:lnTo>
                    <a:pt x="1031" y="512"/>
                  </a:lnTo>
                  <a:lnTo>
                    <a:pt x="1038" y="512"/>
                  </a:lnTo>
                  <a:lnTo>
                    <a:pt x="1046" y="509"/>
                  </a:lnTo>
                  <a:lnTo>
                    <a:pt x="1123" y="468"/>
                  </a:lnTo>
                  <a:lnTo>
                    <a:pt x="1204" y="432"/>
                  </a:lnTo>
                  <a:lnTo>
                    <a:pt x="1285" y="401"/>
                  </a:lnTo>
                  <a:lnTo>
                    <a:pt x="1370" y="374"/>
                  </a:lnTo>
                  <a:lnTo>
                    <a:pt x="1375" y="373"/>
                  </a:lnTo>
                  <a:lnTo>
                    <a:pt x="1378" y="370"/>
                  </a:lnTo>
                  <a:lnTo>
                    <a:pt x="1381" y="367"/>
                  </a:lnTo>
                  <a:lnTo>
                    <a:pt x="1383" y="363"/>
                  </a:lnTo>
                  <a:lnTo>
                    <a:pt x="1384" y="357"/>
                  </a:lnTo>
                  <a:lnTo>
                    <a:pt x="1398" y="256"/>
                  </a:lnTo>
                  <a:lnTo>
                    <a:pt x="1412" y="156"/>
                  </a:lnTo>
                  <a:lnTo>
                    <a:pt x="1420" y="124"/>
                  </a:lnTo>
                  <a:lnTo>
                    <a:pt x="1433" y="95"/>
                  </a:lnTo>
                  <a:lnTo>
                    <a:pt x="1452" y="68"/>
                  </a:lnTo>
                  <a:lnTo>
                    <a:pt x="1474" y="45"/>
                  </a:lnTo>
                  <a:lnTo>
                    <a:pt x="1500" y="26"/>
                  </a:lnTo>
                  <a:lnTo>
                    <a:pt x="1529" y="12"/>
                  </a:lnTo>
                  <a:lnTo>
                    <a:pt x="1560" y="3"/>
                  </a:lnTo>
                  <a:lnTo>
                    <a:pt x="15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4" name="Freeform 124"/>
            <p:cNvSpPr>
              <a:spLocks noEditPoints="1"/>
            </p:cNvSpPr>
            <p:nvPr/>
          </p:nvSpPr>
          <p:spPr bwMode="auto">
            <a:xfrm>
              <a:off x="7373938" y="2844800"/>
              <a:ext cx="241300" cy="242887"/>
            </a:xfrm>
            <a:custGeom>
              <a:avLst/>
              <a:gdLst>
                <a:gd name="T0" fmla="*/ 639 w 1518"/>
                <a:gd name="T1" fmla="*/ 176 h 1524"/>
                <a:gd name="T2" fmla="*/ 475 w 1518"/>
                <a:gd name="T3" fmla="*/ 237 h 1524"/>
                <a:gd name="T4" fmla="*/ 338 w 1518"/>
                <a:gd name="T5" fmla="*/ 340 h 1524"/>
                <a:gd name="T6" fmla="*/ 235 w 1518"/>
                <a:gd name="T7" fmla="*/ 477 h 1524"/>
                <a:gd name="T8" fmla="*/ 175 w 1518"/>
                <a:gd name="T9" fmla="*/ 642 h 1524"/>
                <a:gd name="T10" fmla="*/ 166 w 1518"/>
                <a:gd name="T11" fmla="*/ 823 h 1524"/>
                <a:gd name="T12" fmla="*/ 210 w 1518"/>
                <a:gd name="T13" fmla="*/ 995 h 1524"/>
                <a:gd name="T14" fmla="*/ 299 w 1518"/>
                <a:gd name="T15" fmla="*/ 1142 h 1524"/>
                <a:gd name="T16" fmla="*/ 426 w 1518"/>
                <a:gd name="T17" fmla="*/ 1258 h 1524"/>
                <a:gd name="T18" fmla="*/ 582 w 1518"/>
                <a:gd name="T19" fmla="*/ 1333 h 1524"/>
                <a:gd name="T20" fmla="*/ 759 w 1518"/>
                <a:gd name="T21" fmla="*/ 1360 h 1524"/>
                <a:gd name="T22" fmla="*/ 936 w 1518"/>
                <a:gd name="T23" fmla="*/ 1333 h 1524"/>
                <a:gd name="T24" fmla="*/ 1092 w 1518"/>
                <a:gd name="T25" fmla="*/ 1258 h 1524"/>
                <a:gd name="T26" fmla="*/ 1219 w 1518"/>
                <a:gd name="T27" fmla="*/ 1142 h 1524"/>
                <a:gd name="T28" fmla="*/ 1308 w 1518"/>
                <a:gd name="T29" fmla="*/ 995 h 1524"/>
                <a:gd name="T30" fmla="*/ 1352 w 1518"/>
                <a:gd name="T31" fmla="*/ 823 h 1524"/>
                <a:gd name="T32" fmla="*/ 1343 w 1518"/>
                <a:gd name="T33" fmla="*/ 642 h 1524"/>
                <a:gd name="T34" fmla="*/ 1283 w 1518"/>
                <a:gd name="T35" fmla="*/ 477 h 1524"/>
                <a:gd name="T36" fmla="*/ 1180 w 1518"/>
                <a:gd name="T37" fmla="*/ 340 h 1524"/>
                <a:gd name="T38" fmla="*/ 1043 w 1518"/>
                <a:gd name="T39" fmla="*/ 237 h 1524"/>
                <a:gd name="T40" fmla="*/ 879 w 1518"/>
                <a:gd name="T41" fmla="*/ 176 h 1524"/>
                <a:gd name="T42" fmla="*/ 759 w 1518"/>
                <a:gd name="T43" fmla="*/ 0 h 1524"/>
                <a:gd name="T44" fmla="*/ 961 w 1518"/>
                <a:gd name="T45" fmla="*/ 27 h 1524"/>
                <a:gd name="T46" fmla="*/ 1142 w 1518"/>
                <a:gd name="T47" fmla="*/ 105 h 1524"/>
                <a:gd name="T48" fmla="*/ 1296 w 1518"/>
                <a:gd name="T49" fmla="*/ 224 h 1524"/>
                <a:gd name="T50" fmla="*/ 1414 w 1518"/>
                <a:gd name="T51" fmla="*/ 378 h 1524"/>
                <a:gd name="T52" fmla="*/ 1492 w 1518"/>
                <a:gd name="T53" fmla="*/ 560 h 1524"/>
                <a:gd name="T54" fmla="*/ 1518 w 1518"/>
                <a:gd name="T55" fmla="*/ 762 h 1524"/>
                <a:gd name="T56" fmla="*/ 1492 w 1518"/>
                <a:gd name="T57" fmla="*/ 964 h 1524"/>
                <a:gd name="T58" fmla="*/ 1414 w 1518"/>
                <a:gd name="T59" fmla="*/ 1146 h 1524"/>
                <a:gd name="T60" fmla="*/ 1296 w 1518"/>
                <a:gd name="T61" fmla="*/ 1300 h 1524"/>
                <a:gd name="T62" fmla="*/ 1142 w 1518"/>
                <a:gd name="T63" fmla="*/ 1419 h 1524"/>
                <a:gd name="T64" fmla="*/ 961 w 1518"/>
                <a:gd name="T65" fmla="*/ 1497 h 1524"/>
                <a:gd name="T66" fmla="*/ 759 w 1518"/>
                <a:gd name="T67" fmla="*/ 1524 h 1524"/>
                <a:gd name="T68" fmla="*/ 557 w 1518"/>
                <a:gd name="T69" fmla="*/ 1497 h 1524"/>
                <a:gd name="T70" fmla="*/ 376 w 1518"/>
                <a:gd name="T71" fmla="*/ 1419 h 1524"/>
                <a:gd name="T72" fmla="*/ 222 w 1518"/>
                <a:gd name="T73" fmla="*/ 1300 h 1524"/>
                <a:gd name="T74" fmla="*/ 104 w 1518"/>
                <a:gd name="T75" fmla="*/ 1146 h 1524"/>
                <a:gd name="T76" fmla="*/ 26 w 1518"/>
                <a:gd name="T77" fmla="*/ 964 h 1524"/>
                <a:gd name="T78" fmla="*/ 0 w 1518"/>
                <a:gd name="T79" fmla="*/ 762 h 1524"/>
                <a:gd name="T80" fmla="*/ 26 w 1518"/>
                <a:gd name="T81" fmla="*/ 560 h 1524"/>
                <a:gd name="T82" fmla="*/ 104 w 1518"/>
                <a:gd name="T83" fmla="*/ 378 h 1524"/>
                <a:gd name="T84" fmla="*/ 222 w 1518"/>
                <a:gd name="T85" fmla="*/ 224 h 1524"/>
                <a:gd name="T86" fmla="*/ 376 w 1518"/>
                <a:gd name="T87" fmla="*/ 105 h 1524"/>
                <a:gd name="T88" fmla="*/ 557 w 1518"/>
                <a:gd name="T89" fmla="*/ 27 h 1524"/>
                <a:gd name="T90" fmla="*/ 759 w 1518"/>
                <a:gd name="T91" fmla="*/ 0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18" h="1524">
                  <a:moveTo>
                    <a:pt x="759" y="164"/>
                  </a:moveTo>
                  <a:lnTo>
                    <a:pt x="699" y="167"/>
                  </a:lnTo>
                  <a:lnTo>
                    <a:pt x="639" y="176"/>
                  </a:lnTo>
                  <a:lnTo>
                    <a:pt x="582" y="191"/>
                  </a:lnTo>
                  <a:lnTo>
                    <a:pt x="527" y="211"/>
                  </a:lnTo>
                  <a:lnTo>
                    <a:pt x="475" y="237"/>
                  </a:lnTo>
                  <a:lnTo>
                    <a:pt x="426" y="266"/>
                  </a:lnTo>
                  <a:lnTo>
                    <a:pt x="380" y="300"/>
                  </a:lnTo>
                  <a:lnTo>
                    <a:pt x="338" y="340"/>
                  </a:lnTo>
                  <a:lnTo>
                    <a:pt x="299" y="382"/>
                  </a:lnTo>
                  <a:lnTo>
                    <a:pt x="265" y="428"/>
                  </a:lnTo>
                  <a:lnTo>
                    <a:pt x="235" y="477"/>
                  </a:lnTo>
                  <a:lnTo>
                    <a:pt x="210" y="529"/>
                  </a:lnTo>
                  <a:lnTo>
                    <a:pt x="189" y="584"/>
                  </a:lnTo>
                  <a:lnTo>
                    <a:pt x="175" y="642"/>
                  </a:lnTo>
                  <a:lnTo>
                    <a:pt x="166" y="701"/>
                  </a:lnTo>
                  <a:lnTo>
                    <a:pt x="163" y="762"/>
                  </a:lnTo>
                  <a:lnTo>
                    <a:pt x="166" y="823"/>
                  </a:lnTo>
                  <a:lnTo>
                    <a:pt x="175" y="882"/>
                  </a:lnTo>
                  <a:lnTo>
                    <a:pt x="189" y="940"/>
                  </a:lnTo>
                  <a:lnTo>
                    <a:pt x="210" y="995"/>
                  </a:lnTo>
                  <a:lnTo>
                    <a:pt x="235" y="1047"/>
                  </a:lnTo>
                  <a:lnTo>
                    <a:pt x="265" y="1096"/>
                  </a:lnTo>
                  <a:lnTo>
                    <a:pt x="299" y="1142"/>
                  </a:lnTo>
                  <a:lnTo>
                    <a:pt x="338" y="1184"/>
                  </a:lnTo>
                  <a:lnTo>
                    <a:pt x="380" y="1224"/>
                  </a:lnTo>
                  <a:lnTo>
                    <a:pt x="426" y="1258"/>
                  </a:lnTo>
                  <a:lnTo>
                    <a:pt x="475" y="1287"/>
                  </a:lnTo>
                  <a:lnTo>
                    <a:pt x="527" y="1313"/>
                  </a:lnTo>
                  <a:lnTo>
                    <a:pt x="582" y="1333"/>
                  </a:lnTo>
                  <a:lnTo>
                    <a:pt x="639" y="1348"/>
                  </a:lnTo>
                  <a:lnTo>
                    <a:pt x="699" y="1357"/>
                  </a:lnTo>
                  <a:lnTo>
                    <a:pt x="759" y="1360"/>
                  </a:lnTo>
                  <a:lnTo>
                    <a:pt x="819" y="1357"/>
                  </a:lnTo>
                  <a:lnTo>
                    <a:pt x="879" y="1348"/>
                  </a:lnTo>
                  <a:lnTo>
                    <a:pt x="936" y="1333"/>
                  </a:lnTo>
                  <a:lnTo>
                    <a:pt x="991" y="1313"/>
                  </a:lnTo>
                  <a:lnTo>
                    <a:pt x="1043" y="1287"/>
                  </a:lnTo>
                  <a:lnTo>
                    <a:pt x="1092" y="1258"/>
                  </a:lnTo>
                  <a:lnTo>
                    <a:pt x="1138" y="1224"/>
                  </a:lnTo>
                  <a:lnTo>
                    <a:pt x="1180" y="1184"/>
                  </a:lnTo>
                  <a:lnTo>
                    <a:pt x="1219" y="1142"/>
                  </a:lnTo>
                  <a:lnTo>
                    <a:pt x="1253" y="1096"/>
                  </a:lnTo>
                  <a:lnTo>
                    <a:pt x="1283" y="1047"/>
                  </a:lnTo>
                  <a:lnTo>
                    <a:pt x="1308" y="995"/>
                  </a:lnTo>
                  <a:lnTo>
                    <a:pt x="1329" y="940"/>
                  </a:lnTo>
                  <a:lnTo>
                    <a:pt x="1343" y="882"/>
                  </a:lnTo>
                  <a:lnTo>
                    <a:pt x="1352" y="823"/>
                  </a:lnTo>
                  <a:lnTo>
                    <a:pt x="1355" y="762"/>
                  </a:lnTo>
                  <a:lnTo>
                    <a:pt x="1352" y="701"/>
                  </a:lnTo>
                  <a:lnTo>
                    <a:pt x="1343" y="642"/>
                  </a:lnTo>
                  <a:lnTo>
                    <a:pt x="1329" y="584"/>
                  </a:lnTo>
                  <a:lnTo>
                    <a:pt x="1308" y="529"/>
                  </a:lnTo>
                  <a:lnTo>
                    <a:pt x="1283" y="477"/>
                  </a:lnTo>
                  <a:lnTo>
                    <a:pt x="1253" y="428"/>
                  </a:lnTo>
                  <a:lnTo>
                    <a:pt x="1219" y="382"/>
                  </a:lnTo>
                  <a:lnTo>
                    <a:pt x="1180" y="340"/>
                  </a:lnTo>
                  <a:lnTo>
                    <a:pt x="1138" y="300"/>
                  </a:lnTo>
                  <a:lnTo>
                    <a:pt x="1092" y="266"/>
                  </a:lnTo>
                  <a:lnTo>
                    <a:pt x="1043" y="237"/>
                  </a:lnTo>
                  <a:lnTo>
                    <a:pt x="991" y="211"/>
                  </a:lnTo>
                  <a:lnTo>
                    <a:pt x="936" y="191"/>
                  </a:lnTo>
                  <a:lnTo>
                    <a:pt x="879" y="176"/>
                  </a:lnTo>
                  <a:lnTo>
                    <a:pt x="819" y="167"/>
                  </a:lnTo>
                  <a:lnTo>
                    <a:pt x="759" y="164"/>
                  </a:lnTo>
                  <a:close/>
                  <a:moveTo>
                    <a:pt x="759" y="0"/>
                  </a:moveTo>
                  <a:lnTo>
                    <a:pt x="828" y="4"/>
                  </a:lnTo>
                  <a:lnTo>
                    <a:pt x="896" y="12"/>
                  </a:lnTo>
                  <a:lnTo>
                    <a:pt x="961" y="27"/>
                  </a:lnTo>
                  <a:lnTo>
                    <a:pt x="1024" y="48"/>
                  </a:lnTo>
                  <a:lnTo>
                    <a:pt x="1085" y="74"/>
                  </a:lnTo>
                  <a:lnTo>
                    <a:pt x="1142" y="105"/>
                  </a:lnTo>
                  <a:lnTo>
                    <a:pt x="1197" y="140"/>
                  </a:lnTo>
                  <a:lnTo>
                    <a:pt x="1248" y="179"/>
                  </a:lnTo>
                  <a:lnTo>
                    <a:pt x="1296" y="224"/>
                  </a:lnTo>
                  <a:lnTo>
                    <a:pt x="1340" y="272"/>
                  </a:lnTo>
                  <a:lnTo>
                    <a:pt x="1379" y="323"/>
                  </a:lnTo>
                  <a:lnTo>
                    <a:pt x="1414" y="378"/>
                  </a:lnTo>
                  <a:lnTo>
                    <a:pt x="1445" y="435"/>
                  </a:lnTo>
                  <a:lnTo>
                    <a:pt x="1471" y="496"/>
                  </a:lnTo>
                  <a:lnTo>
                    <a:pt x="1492" y="560"/>
                  </a:lnTo>
                  <a:lnTo>
                    <a:pt x="1507" y="625"/>
                  </a:lnTo>
                  <a:lnTo>
                    <a:pt x="1515" y="693"/>
                  </a:lnTo>
                  <a:lnTo>
                    <a:pt x="1518" y="762"/>
                  </a:lnTo>
                  <a:lnTo>
                    <a:pt x="1515" y="831"/>
                  </a:lnTo>
                  <a:lnTo>
                    <a:pt x="1507" y="899"/>
                  </a:lnTo>
                  <a:lnTo>
                    <a:pt x="1492" y="964"/>
                  </a:lnTo>
                  <a:lnTo>
                    <a:pt x="1471" y="1028"/>
                  </a:lnTo>
                  <a:lnTo>
                    <a:pt x="1445" y="1089"/>
                  </a:lnTo>
                  <a:lnTo>
                    <a:pt x="1414" y="1146"/>
                  </a:lnTo>
                  <a:lnTo>
                    <a:pt x="1379" y="1201"/>
                  </a:lnTo>
                  <a:lnTo>
                    <a:pt x="1340" y="1252"/>
                  </a:lnTo>
                  <a:lnTo>
                    <a:pt x="1296" y="1300"/>
                  </a:lnTo>
                  <a:lnTo>
                    <a:pt x="1248" y="1345"/>
                  </a:lnTo>
                  <a:lnTo>
                    <a:pt x="1197" y="1384"/>
                  </a:lnTo>
                  <a:lnTo>
                    <a:pt x="1142" y="1419"/>
                  </a:lnTo>
                  <a:lnTo>
                    <a:pt x="1085" y="1450"/>
                  </a:lnTo>
                  <a:lnTo>
                    <a:pt x="1024" y="1476"/>
                  </a:lnTo>
                  <a:lnTo>
                    <a:pt x="961" y="1497"/>
                  </a:lnTo>
                  <a:lnTo>
                    <a:pt x="896" y="1512"/>
                  </a:lnTo>
                  <a:lnTo>
                    <a:pt x="828" y="1520"/>
                  </a:lnTo>
                  <a:lnTo>
                    <a:pt x="759" y="1524"/>
                  </a:lnTo>
                  <a:lnTo>
                    <a:pt x="690" y="1520"/>
                  </a:lnTo>
                  <a:lnTo>
                    <a:pt x="622" y="1512"/>
                  </a:lnTo>
                  <a:lnTo>
                    <a:pt x="557" y="1497"/>
                  </a:lnTo>
                  <a:lnTo>
                    <a:pt x="494" y="1476"/>
                  </a:lnTo>
                  <a:lnTo>
                    <a:pt x="433" y="1450"/>
                  </a:lnTo>
                  <a:lnTo>
                    <a:pt x="376" y="1419"/>
                  </a:lnTo>
                  <a:lnTo>
                    <a:pt x="321" y="1384"/>
                  </a:lnTo>
                  <a:lnTo>
                    <a:pt x="270" y="1345"/>
                  </a:lnTo>
                  <a:lnTo>
                    <a:pt x="222" y="1300"/>
                  </a:lnTo>
                  <a:lnTo>
                    <a:pt x="178" y="1252"/>
                  </a:lnTo>
                  <a:lnTo>
                    <a:pt x="139" y="1201"/>
                  </a:lnTo>
                  <a:lnTo>
                    <a:pt x="104" y="1146"/>
                  </a:lnTo>
                  <a:lnTo>
                    <a:pt x="73" y="1089"/>
                  </a:lnTo>
                  <a:lnTo>
                    <a:pt x="47" y="1028"/>
                  </a:lnTo>
                  <a:lnTo>
                    <a:pt x="26" y="964"/>
                  </a:lnTo>
                  <a:lnTo>
                    <a:pt x="11" y="899"/>
                  </a:lnTo>
                  <a:lnTo>
                    <a:pt x="3" y="831"/>
                  </a:lnTo>
                  <a:lnTo>
                    <a:pt x="0" y="762"/>
                  </a:lnTo>
                  <a:lnTo>
                    <a:pt x="3" y="693"/>
                  </a:lnTo>
                  <a:lnTo>
                    <a:pt x="11" y="625"/>
                  </a:lnTo>
                  <a:lnTo>
                    <a:pt x="26" y="560"/>
                  </a:lnTo>
                  <a:lnTo>
                    <a:pt x="47" y="496"/>
                  </a:lnTo>
                  <a:lnTo>
                    <a:pt x="73" y="435"/>
                  </a:lnTo>
                  <a:lnTo>
                    <a:pt x="104" y="378"/>
                  </a:lnTo>
                  <a:lnTo>
                    <a:pt x="139" y="323"/>
                  </a:lnTo>
                  <a:lnTo>
                    <a:pt x="178" y="272"/>
                  </a:lnTo>
                  <a:lnTo>
                    <a:pt x="222" y="224"/>
                  </a:lnTo>
                  <a:lnTo>
                    <a:pt x="270" y="179"/>
                  </a:lnTo>
                  <a:lnTo>
                    <a:pt x="321" y="140"/>
                  </a:lnTo>
                  <a:lnTo>
                    <a:pt x="376" y="105"/>
                  </a:lnTo>
                  <a:lnTo>
                    <a:pt x="433" y="74"/>
                  </a:lnTo>
                  <a:lnTo>
                    <a:pt x="494" y="48"/>
                  </a:lnTo>
                  <a:lnTo>
                    <a:pt x="557" y="27"/>
                  </a:lnTo>
                  <a:lnTo>
                    <a:pt x="622" y="12"/>
                  </a:lnTo>
                  <a:lnTo>
                    <a:pt x="690" y="4"/>
                  </a:lnTo>
                  <a:lnTo>
                    <a:pt x="7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25" name="Group 34"/>
          <p:cNvGrpSpPr/>
          <p:nvPr/>
        </p:nvGrpSpPr>
        <p:grpSpPr>
          <a:xfrm>
            <a:off x="4883304" y="4633965"/>
            <a:ext cx="345400" cy="401289"/>
            <a:chOff x="2593975" y="4225925"/>
            <a:chExt cx="490538" cy="569912"/>
          </a:xfrm>
          <a:solidFill>
            <a:schemeClr val="bg1"/>
          </a:solidFill>
        </p:grpSpPr>
        <p:sp>
          <p:nvSpPr>
            <p:cNvPr id="26" name="Freeform 18"/>
            <p:cNvSpPr>
              <a:spLocks/>
            </p:cNvSpPr>
            <p:nvPr/>
          </p:nvSpPr>
          <p:spPr bwMode="auto">
            <a:xfrm>
              <a:off x="2773363" y="4384675"/>
              <a:ext cx="131763" cy="252412"/>
            </a:xfrm>
            <a:custGeom>
              <a:avLst/>
              <a:gdLst>
                <a:gd name="T0" fmla="*/ 445 w 827"/>
                <a:gd name="T1" fmla="*/ 0 h 1593"/>
                <a:gd name="T2" fmla="*/ 498 w 827"/>
                <a:gd name="T3" fmla="*/ 8 h 1593"/>
                <a:gd name="T4" fmla="*/ 515 w 827"/>
                <a:gd name="T5" fmla="*/ 47 h 1593"/>
                <a:gd name="T6" fmla="*/ 516 w 827"/>
                <a:gd name="T7" fmla="*/ 123 h 1593"/>
                <a:gd name="T8" fmla="*/ 525 w 827"/>
                <a:gd name="T9" fmla="*/ 163 h 1593"/>
                <a:gd name="T10" fmla="*/ 563 w 827"/>
                <a:gd name="T11" fmla="*/ 178 h 1593"/>
                <a:gd name="T12" fmla="*/ 691 w 827"/>
                <a:gd name="T13" fmla="*/ 207 h 1593"/>
                <a:gd name="T14" fmla="*/ 767 w 827"/>
                <a:gd name="T15" fmla="*/ 246 h 1593"/>
                <a:gd name="T16" fmla="*/ 771 w 827"/>
                <a:gd name="T17" fmla="*/ 287 h 1593"/>
                <a:gd name="T18" fmla="*/ 726 w 827"/>
                <a:gd name="T19" fmla="*/ 434 h 1593"/>
                <a:gd name="T20" fmla="*/ 700 w 827"/>
                <a:gd name="T21" fmla="*/ 455 h 1593"/>
                <a:gd name="T22" fmla="*/ 621 w 827"/>
                <a:gd name="T23" fmla="*/ 425 h 1593"/>
                <a:gd name="T24" fmla="*/ 473 w 827"/>
                <a:gd name="T25" fmla="*/ 396 h 1593"/>
                <a:gd name="T26" fmla="*/ 377 w 827"/>
                <a:gd name="T27" fmla="*/ 402 h 1593"/>
                <a:gd name="T28" fmla="*/ 315 w 827"/>
                <a:gd name="T29" fmla="*/ 437 h 1593"/>
                <a:gd name="T30" fmla="*/ 291 w 827"/>
                <a:gd name="T31" fmla="*/ 496 h 1593"/>
                <a:gd name="T32" fmla="*/ 314 w 827"/>
                <a:gd name="T33" fmla="*/ 557 h 1593"/>
                <a:gd name="T34" fmla="*/ 402 w 827"/>
                <a:gd name="T35" fmla="*/ 618 h 1593"/>
                <a:gd name="T36" fmla="*/ 572 w 827"/>
                <a:gd name="T37" fmla="*/ 691 h 1593"/>
                <a:gd name="T38" fmla="*/ 712 w 827"/>
                <a:gd name="T39" fmla="*/ 778 h 1593"/>
                <a:gd name="T40" fmla="*/ 791 w 827"/>
                <a:gd name="T41" fmla="*/ 886 h 1593"/>
                <a:gd name="T42" fmla="*/ 826 w 827"/>
                <a:gd name="T43" fmla="*/ 1009 h 1593"/>
                <a:gd name="T44" fmla="*/ 812 w 827"/>
                <a:gd name="T45" fmla="*/ 1137 h 1593"/>
                <a:gd name="T46" fmla="*/ 747 w 827"/>
                <a:gd name="T47" fmla="*/ 1256 h 1593"/>
                <a:gd name="T48" fmla="*/ 640 w 827"/>
                <a:gd name="T49" fmla="*/ 1345 h 1593"/>
                <a:gd name="T50" fmla="*/ 535 w 827"/>
                <a:gd name="T51" fmla="*/ 1387 h 1593"/>
                <a:gd name="T52" fmla="*/ 506 w 827"/>
                <a:gd name="T53" fmla="*/ 1423 h 1593"/>
                <a:gd name="T54" fmla="*/ 505 w 827"/>
                <a:gd name="T55" fmla="*/ 1545 h 1593"/>
                <a:gd name="T56" fmla="*/ 489 w 827"/>
                <a:gd name="T57" fmla="*/ 1585 h 1593"/>
                <a:gd name="T58" fmla="*/ 404 w 827"/>
                <a:gd name="T59" fmla="*/ 1593 h 1593"/>
                <a:gd name="T60" fmla="*/ 318 w 827"/>
                <a:gd name="T61" fmla="*/ 1584 h 1593"/>
                <a:gd name="T62" fmla="*/ 300 w 827"/>
                <a:gd name="T63" fmla="*/ 1542 h 1593"/>
                <a:gd name="T64" fmla="*/ 299 w 827"/>
                <a:gd name="T65" fmla="*/ 1446 h 1593"/>
                <a:gd name="T66" fmla="*/ 288 w 827"/>
                <a:gd name="T67" fmla="*/ 1413 h 1593"/>
                <a:gd name="T68" fmla="*/ 244 w 827"/>
                <a:gd name="T69" fmla="*/ 1401 h 1593"/>
                <a:gd name="T70" fmla="*/ 94 w 827"/>
                <a:gd name="T71" fmla="*/ 1365 h 1593"/>
                <a:gd name="T72" fmla="*/ 14 w 827"/>
                <a:gd name="T73" fmla="*/ 1325 h 1593"/>
                <a:gd name="T74" fmla="*/ 0 w 827"/>
                <a:gd name="T75" fmla="*/ 1293 h 1593"/>
                <a:gd name="T76" fmla="*/ 23 w 827"/>
                <a:gd name="T77" fmla="*/ 1198 h 1593"/>
                <a:gd name="T78" fmla="*/ 51 w 827"/>
                <a:gd name="T79" fmla="*/ 1113 h 1593"/>
                <a:gd name="T80" fmla="*/ 78 w 827"/>
                <a:gd name="T81" fmla="*/ 1102 h 1593"/>
                <a:gd name="T82" fmla="*/ 159 w 827"/>
                <a:gd name="T83" fmla="*/ 1137 h 1593"/>
                <a:gd name="T84" fmla="*/ 325 w 827"/>
                <a:gd name="T85" fmla="*/ 1180 h 1593"/>
                <a:gd name="T86" fmla="*/ 435 w 827"/>
                <a:gd name="T87" fmla="*/ 1173 h 1593"/>
                <a:gd name="T88" fmla="*/ 512 w 827"/>
                <a:gd name="T89" fmla="*/ 1132 h 1593"/>
                <a:gd name="T90" fmla="*/ 542 w 827"/>
                <a:gd name="T91" fmla="*/ 1070 h 1593"/>
                <a:gd name="T92" fmla="*/ 529 w 827"/>
                <a:gd name="T93" fmla="*/ 1004 h 1593"/>
                <a:gd name="T94" fmla="*/ 471 w 827"/>
                <a:gd name="T95" fmla="*/ 946 h 1593"/>
                <a:gd name="T96" fmla="*/ 369 w 827"/>
                <a:gd name="T97" fmla="*/ 898 h 1593"/>
                <a:gd name="T98" fmla="*/ 233 w 827"/>
                <a:gd name="T99" fmla="*/ 840 h 1593"/>
                <a:gd name="T100" fmla="*/ 126 w 827"/>
                <a:gd name="T101" fmla="*/ 772 h 1593"/>
                <a:gd name="T102" fmla="*/ 54 w 827"/>
                <a:gd name="T103" fmla="*/ 691 h 1593"/>
                <a:gd name="T104" fmla="*/ 15 w 827"/>
                <a:gd name="T105" fmla="*/ 591 h 1593"/>
                <a:gd name="T106" fmla="*/ 15 w 827"/>
                <a:gd name="T107" fmla="*/ 467 h 1593"/>
                <a:gd name="T108" fmla="*/ 58 w 827"/>
                <a:gd name="T109" fmla="*/ 351 h 1593"/>
                <a:gd name="T110" fmla="*/ 139 w 827"/>
                <a:gd name="T111" fmla="*/ 263 h 1593"/>
                <a:gd name="T112" fmla="*/ 254 w 827"/>
                <a:gd name="T113" fmla="*/ 203 h 1593"/>
                <a:gd name="T114" fmla="*/ 300 w 827"/>
                <a:gd name="T115" fmla="*/ 183 h 1593"/>
                <a:gd name="T116" fmla="*/ 314 w 827"/>
                <a:gd name="T117" fmla="*/ 156 h 1593"/>
                <a:gd name="T118" fmla="*/ 315 w 827"/>
                <a:gd name="T119" fmla="*/ 87 h 1593"/>
                <a:gd name="T120" fmla="*/ 320 w 827"/>
                <a:gd name="T121" fmla="*/ 21 h 1593"/>
                <a:gd name="T122" fmla="*/ 352 w 827"/>
                <a:gd name="T123" fmla="*/ 1 h 1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27" h="1593">
                  <a:moveTo>
                    <a:pt x="371" y="0"/>
                  </a:moveTo>
                  <a:lnTo>
                    <a:pt x="415" y="0"/>
                  </a:lnTo>
                  <a:lnTo>
                    <a:pt x="445" y="0"/>
                  </a:lnTo>
                  <a:lnTo>
                    <a:pt x="468" y="1"/>
                  </a:lnTo>
                  <a:lnTo>
                    <a:pt x="485" y="3"/>
                  </a:lnTo>
                  <a:lnTo>
                    <a:pt x="498" y="8"/>
                  </a:lnTo>
                  <a:lnTo>
                    <a:pt x="506" y="17"/>
                  </a:lnTo>
                  <a:lnTo>
                    <a:pt x="512" y="29"/>
                  </a:lnTo>
                  <a:lnTo>
                    <a:pt x="515" y="47"/>
                  </a:lnTo>
                  <a:lnTo>
                    <a:pt x="516" y="70"/>
                  </a:lnTo>
                  <a:lnTo>
                    <a:pt x="516" y="99"/>
                  </a:lnTo>
                  <a:lnTo>
                    <a:pt x="516" y="123"/>
                  </a:lnTo>
                  <a:lnTo>
                    <a:pt x="517" y="141"/>
                  </a:lnTo>
                  <a:lnTo>
                    <a:pt x="519" y="154"/>
                  </a:lnTo>
                  <a:lnTo>
                    <a:pt x="525" y="163"/>
                  </a:lnTo>
                  <a:lnTo>
                    <a:pt x="533" y="169"/>
                  </a:lnTo>
                  <a:lnTo>
                    <a:pt x="545" y="173"/>
                  </a:lnTo>
                  <a:lnTo>
                    <a:pt x="563" y="178"/>
                  </a:lnTo>
                  <a:lnTo>
                    <a:pt x="586" y="181"/>
                  </a:lnTo>
                  <a:lnTo>
                    <a:pt x="640" y="192"/>
                  </a:lnTo>
                  <a:lnTo>
                    <a:pt x="691" y="207"/>
                  </a:lnTo>
                  <a:lnTo>
                    <a:pt x="742" y="228"/>
                  </a:lnTo>
                  <a:lnTo>
                    <a:pt x="756" y="236"/>
                  </a:lnTo>
                  <a:lnTo>
                    <a:pt x="767" y="246"/>
                  </a:lnTo>
                  <a:lnTo>
                    <a:pt x="772" y="258"/>
                  </a:lnTo>
                  <a:lnTo>
                    <a:pt x="775" y="271"/>
                  </a:lnTo>
                  <a:lnTo>
                    <a:pt x="771" y="287"/>
                  </a:lnTo>
                  <a:lnTo>
                    <a:pt x="753" y="352"/>
                  </a:lnTo>
                  <a:lnTo>
                    <a:pt x="733" y="416"/>
                  </a:lnTo>
                  <a:lnTo>
                    <a:pt x="726" y="434"/>
                  </a:lnTo>
                  <a:lnTo>
                    <a:pt x="720" y="446"/>
                  </a:lnTo>
                  <a:lnTo>
                    <a:pt x="711" y="452"/>
                  </a:lnTo>
                  <a:lnTo>
                    <a:pt x="700" y="455"/>
                  </a:lnTo>
                  <a:lnTo>
                    <a:pt x="686" y="451"/>
                  </a:lnTo>
                  <a:lnTo>
                    <a:pt x="668" y="445"/>
                  </a:lnTo>
                  <a:lnTo>
                    <a:pt x="621" y="425"/>
                  </a:lnTo>
                  <a:lnTo>
                    <a:pt x="573" y="410"/>
                  </a:lnTo>
                  <a:lnTo>
                    <a:pt x="524" y="400"/>
                  </a:lnTo>
                  <a:lnTo>
                    <a:pt x="473" y="396"/>
                  </a:lnTo>
                  <a:lnTo>
                    <a:pt x="422" y="396"/>
                  </a:lnTo>
                  <a:lnTo>
                    <a:pt x="399" y="398"/>
                  </a:lnTo>
                  <a:lnTo>
                    <a:pt x="377" y="402"/>
                  </a:lnTo>
                  <a:lnTo>
                    <a:pt x="356" y="409"/>
                  </a:lnTo>
                  <a:lnTo>
                    <a:pt x="333" y="422"/>
                  </a:lnTo>
                  <a:lnTo>
                    <a:pt x="315" y="437"/>
                  </a:lnTo>
                  <a:lnTo>
                    <a:pt x="302" y="456"/>
                  </a:lnTo>
                  <a:lnTo>
                    <a:pt x="295" y="475"/>
                  </a:lnTo>
                  <a:lnTo>
                    <a:pt x="291" y="496"/>
                  </a:lnTo>
                  <a:lnTo>
                    <a:pt x="293" y="517"/>
                  </a:lnTo>
                  <a:lnTo>
                    <a:pt x="301" y="538"/>
                  </a:lnTo>
                  <a:lnTo>
                    <a:pt x="314" y="557"/>
                  </a:lnTo>
                  <a:lnTo>
                    <a:pt x="333" y="575"/>
                  </a:lnTo>
                  <a:lnTo>
                    <a:pt x="366" y="598"/>
                  </a:lnTo>
                  <a:lnTo>
                    <a:pt x="402" y="618"/>
                  </a:lnTo>
                  <a:lnTo>
                    <a:pt x="440" y="635"/>
                  </a:lnTo>
                  <a:lnTo>
                    <a:pt x="506" y="662"/>
                  </a:lnTo>
                  <a:lnTo>
                    <a:pt x="572" y="691"/>
                  </a:lnTo>
                  <a:lnTo>
                    <a:pt x="635" y="724"/>
                  </a:lnTo>
                  <a:lnTo>
                    <a:pt x="676" y="749"/>
                  </a:lnTo>
                  <a:lnTo>
                    <a:pt x="712" y="778"/>
                  </a:lnTo>
                  <a:lnTo>
                    <a:pt x="743" y="811"/>
                  </a:lnTo>
                  <a:lnTo>
                    <a:pt x="770" y="847"/>
                  </a:lnTo>
                  <a:lnTo>
                    <a:pt x="791" y="886"/>
                  </a:lnTo>
                  <a:lnTo>
                    <a:pt x="808" y="925"/>
                  </a:lnTo>
                  <a:lnTo>
                    <a:pt x="819" y="967"/>
                  </a:lnTo>
                  <a:lnTo>
                    <a:pt x="826" y="1009"/>
                  </a:lnTo>
                  <a:lnTo>
                    <a:pt x="827" y="1052"/>
                  </a:lnTo>
                  <a:lnTo>
                    <a:pt x="822" y="1095"/>
                  </a:lnTo>
                  <a:lnTo>
                    <a:pt x="812" y="1137"/>
                  </a:lnTo>
                  <a:lnTo>
                    <a:pt x="796" y="1179"/>
                  </a:lnTo>
                  <a:lnTo>
                    <a:pt x="775" y="1218"/>
                  </a:lnTo>
                  <a:lnTo>
                    <a:pt x="747" y="1256"/>
                  </a:lnTo>
                  <a:lnTo>
                    <a:pt x="715" y="1290"/>
                  </a:lnTo>
                  <a:lnTo>
                    <a:pt x="679" y="1320"/>
                  </a:lnTo>
                  <a:lnTo>
                    <a:pt x="640" y="1345"/>
                  </a:lnTo>
                  <a:lnTo>
                    <a:pt x="598" y="1366"/>
                  </a:lnTo>
                  <a:lnTo>
                    <a:pt x="553" y="1380"/>
                  </a:lnTo>
                  <a:lnTo>
                    <a:pt x="535" y="1387"/>
                  </a:lnTo>
                  <a:lnTo>
                    <a:pt x="521" y="1396"/>
                  </a:lnTo>
                  <a:lnTo>
                    <a:pt x="512" y="1407"/>
                  </a:lnTo>
                  <a:lnTo>
                    <a:pt x="506" y="1423"/>
                  </a:lnTo>
                  <a:lnTo>
                    <a:pt x="505" y="1442"/>
                  </a:lnTo>
                  <a:lnTo>
                    <a:pt x="506" y="1493"/>
                  </a:lnTo>
                  <a:lnTo>
                    <a:pt x="505" y="1545"/>
                  </a:lnTo>
                  <a:lnTo>
                    <a:pt x="504" y="1562"/>
                  </a:lnTo>
                  <a:lnTo>
                    <a:pt x="497" y="1575"/>
                  </a:lnTo>
                  <a:lnTo>
                    <a:pt x="489" y="1585"/>
                  </a:lnTo>
                  <a:lnTo>
                    <a:pt x="475" y="1590"/>
                  </a:lnTo>
                  <a:lnTo>
                    <a:pt x="459" y="1593"/>
                  </a:lnTo>
                  <a:lnTo>
                    <a:pt x="404" y="1593"/>
                  </a:lnTo>
                  <a:lnTo>
                    <a:pt x="348" y="1593"/>
                  </a:lnTo>
                  <a:lnTo>
                    <a:pt x="331" y="1590"/>
                  </a:lnTo>
                  <a:lnTo>
                    <a:pt x="318" y="1584"/>
                  </a:lnTo>
                  <a:lnTo>
                    <a:pt x="308" y="1574"/>
                  </a:lnTo>
                  <a:lnTo>
                    <a:pt x="302" y="1559"/>
                  </a:lnTo>
                  <a:lnTo>
                    <a:pt x="300" y="1542"/>
                  </a:lnTo>
                  <a:lnTo>
                    <a:pt x="300" y="1505"/>
                  </a:lnTo>
                  <a:lnTo>
                    <a:pt x="299" y="1466"/>
                  </a:lnTo>
                  <a:lnTo>
                    <a:pt x="299" y="1446"/>
                  </a:lnTo>
                  <a:lnTo>
                    <a:pt x="298" y="1431"/>
                  </a:lnTo>
                  <a:lnTo>
                    <a:pt x="293" y="1421"/>
                  </a:lnTo>
                  <a:lnTo>
                    <a:pt x="288" y="1413"/>
                  </a:lnTo>
                  <a:lnTo>
                    <a:pt x="278" y="1407"/>
                  </a:lnTo>
                  <a:lnTo>
                    <a:pt x="264" y="1404"/>
                  </a:lnTo>
                  <a:lnTo>
                    <a:pt x="244" y="1401"/>
                  </a:lnTo>
                  <a:lnTo>
                    <a:pt x="193" y="1392"/>
                  </a:lnTo>
                  <a:lnTo>
                    <a:pt x="142" y="1380"/>
                  </a:lnTo>
                  <a:lnTo>
                    <a:pt x="94" y="1365"/>
                  </a:lnTo>
                  <a:lnTo>
                    <a:pt x="46" y="1345"/>
                  </a:lnTo>
                  <a:lnTo>
                    <a:pt x="28" y="1335"/>
                  </a:lnTo>
                  <a:lnTo>
                    <a:pt x="14" y="1325"/>
                  </a:lnTo>
                  <a:lnTo>
                    <a:pt x="5" y="1317"/>
                  </a:lnTo>
                  <a:lnTo>
                    <a:pt x="1" y="1306"/>
                  </a:lnTo>
                  <a:lnTo>
                    <a:pt x="0" y="1293"/>
                  </a:lnTo>
                  <a:lnTo>
                    <a:pt x="2" y="1277"/>
                  </a:lnTo>
                  <a:lnTo>
                    <a:pt x="6" y="1256"/>
                  </a:lnTo>
                  <a:lnTo>
                    <a:pt x="23" y="1198"/>
                  </a:lnTo>
                  <a:lnTo>
                    <a:pt x="39" y="1142"/>
                  </a:lnTo>
                  <a:lnTo>
                    <a:pt x="45" y="1125"/>
                  </a:lnTo>
                  <a:lnTo>
                    <a:pt x="51" y="1113"/>
                  </a:lnTo>
                  <a:lnTo>
                    <a:pt x="58" y="1105"/>
                  </a:lnTo>
                  <a:lnTo>
                    <a:pt x="67" y="1102"/>
                  </a:lnTo>
                  <a:lnTo>
                    <a:pt x="78" y="1102"/>
                  </a:lnTo>
                  <a:lnTo>
                    <a:pt x="90" y="1107"/>
                  </a:lnTo>
                  <a:lnTo>
                    <a:pt x="106" y="1113"/>
                  </a:lnTo>
                  <a:lnTo>
                    <a:pt x="159" y="1137"/>
                  </a:lnTo>
                  <a:lnTo>
                    <a:pt x="212" y="1157"/>
                  </a:lnTo>
                  <a:lnTo>
                    <a:pt x="268" y="1170"/>
                  </a:lnTo>
                  <a:lnTo>
                    <a:pt x="325" y="1180"/>
                  </a:lnTo>
                  <a:lnTo>
                    <a:pt x="363" y="1182"/>
                  </a:lnTo>
                  <a:lnTo>
                    <a:pt x="399" y="1180"/>
                  </a:lnTo>
                  <a:lnTo>
                    <a:pt x="435" y="1173"/>
                  </a:lnTo>
                  <a:lnTo>
                    <a:pt x="469" y="1161"/>
                  </a:lnTo>
                  <a:lnTo>
                    <a:pt x="493" y="1148"/>
                  </a:lnTo>
                  <a:lnTo>
                    <a:pt x="512" y="1132"/>
                  </a:lnTo>
                  <a:lnTo>
                    <a:pt x="527" y="1113"/>
                  </a:lnTo>
                  <a:lnTo>
                    <a:pt x="537" y="1092"/>
                  </a:lnTo>
                  <a:lnTo>
                    <a:pt x="542" y="1070"/>
                  </a:lnTo>
                  <a:lnTo>
                    <a:pt x="542" y="1049"/>
                  </a:lnTo>
                  <a:lnTo>
                    <a:pt x="539" y="1026"/>
                  </a:lnTo>
                  <a:lnTo>
                    <a:pt x="529" y="1004"/>
                  </a:lnTo>
                  <a:lnTo>
                    <a:pt x="516" y="983"/>
                  </a:lnTo>
                  <a:lnTo>
                    <a:pt x="496" y="964"/>
                  </a:lnTo>
                  <a:lnTo>
                    <a:pt x="471" y="946"/>
                  </a:lnTo>
                  <a:lnTo>
                    <a:pt x="444" y="929"/>
                  </a:lnTo>
                  <a:lnTo>
                    <a:pt x="414" y="916"/>
                  </a:lnTo>
                  <a:lnTo>
                    <a:pt x="369" y="898"/>
                  </a:lnTo>
                  <a:lnTo>
                    <a:pt x="323" y="879"/>
                  </a:lnTo>
                  <a:lnTo>
                    <a:pt x="278" y="860"/>
                  </a:lnTo>
                  <a:lnTo>
                    <a:pt x="233" y="840"/>
                  </a:lnTo>
                  <a:lnTo>
                    <a:pt x="189" y="816"/>
                  </a:lnTo>
                  <a:lnTo>
                    <a:pt x="157" y="795"/>
                  </a:lnTo>
                  <a:lnTo>
                    <a:pt x="126" y="772"/>
                  </a:lnTo>
                  <a:lnTo>
                    <a:pt x="98" y="747"/>
                  </a:lnTo>
                  <a:lnTo>
                    <a:pt x="74" y="720"/>
                  </a:lnTo>
                  <a:lnTo>
                    <a:pt x="54" y="691"/>
                  </a:lnTo>
                  <a:lnTo>
                    <a:pt x="37" y="660"/>
                  </a:lnTo>
                  <a:lnTo>
                    <a:pt x="24" y="627"/>
                  </a:lnTo>
                  <a:lnTo>
                    <a:pt x="15" y="591"/>
                  </a:lnTo>
                  <a:lnTo>
                    <a:pt x="10" y="553"/>
                  </a:lnTo>
                  <a:lnTo>
                    <a:pt x="10" y="513"/>
                  </a:lnTo>
                  <a:lnTo>
                    <a:pt x="15" y="467"/>
                  </a:lnTo>
                  <a:lnTo>
                    <a:pt x="25" y="425"/>
                  </a:lnTo>
                  <a:lnTo>
                    <a:pt x="39" y="386"/>
                  </a:lnTo>
                  <a:lnTo>
                    <a:pt x="58" y="351"/>
                  </a:lnTo>
                  <a:lnTo>
                    <a:pt x="81" y="318"/>
                  </a:lnTo>
                  <a:lnTo>
                    <a:pt x="108" y="289"/>
                  </a:lnTo>
                  <a:lnTo>
                    <a:pt x="139" y="263"/>
                  </a:lnTo>
                  <a:lnTo>
                    <a:pt x="174" y="240"/>
                  </a:lnTo>
                  <a:lnTo>
                    <a:pt x="212" y="220"/>
                  </a:lnTo>
                  <a:lnTo>
                    <a:pt x="254" y="203"/>
                  </a:lnTo>
                  <a:lnTo>
                    <a:pt x="274" y="195"/>
                  </a:lnTo>
                  <a:lnTo>
                    <a:pt x="289" y="190"/>
                  </a:lnTo>
                  <a:lnTo>
                    <a:pt x="300" y="183"/>
                  </a:lnTo>
                  <a:lnTo>
                    <a:pt x="308" y="177"/>
                  </a:lnTo>
                  <a:lnTo>
                    <a:pt x="312" y="168"/>
                  </a:lnTo>
                  <a:lnTo>
                    <a:pt x="314" y="156"/>
                  </a:lnTo>
                  <a:lnTo>
                    <a:pt x="315" y="141"/>
                  </a:lnTo>
                  <a:lnTo>
                    <a:pt x="315" y="120"/>
                  </a:lnTo>
                  <a:lnTo>
                    <a:pt x="315" y="87"/>
                  </a:lnTo>
                  <a:lnTo>
                    <a:pt x="315" y="56"/>
                  </a:lnTo>
                  <a:lnTo>
                    <a:pt x="316" y="36"/>
                  </a:lnTo>
                  <a:lnTo>
                    <a:pt x="320" y="21"/>
                  </a:lnTo>
                  <a:lnTo>
                    <a:pt x="326" y="10"/>
                  </a:lnTo>
                  <a:lnTo>
                    <a:pt x="336" y="5"/>
                  </a:lnTo>
                  <a:lnTo>
                    <a:pt x="352" y="1"/>
                  </a:lnTo>
                  <a:lnTo>
                    <a:pt x="3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7" name="Freeform 19"/>
            <p:cNvSpPr>
              <a:spLocks noEditPoints="1"/>
            </p:cNvSpPr>
            <p:nvPr/>
          </p:nvSpPr>
          <p:spPr bwMode="auto">
            <a:xfrm>
              <a:off x="2593975" y="4225925"/>
              <a:ext cx="490538" cy="569912"/>
            </a:xfrm>
            <a:custGeom>
              <a:avLst/>
              <a:gdLst>
                <a:gd name="T0" fmla="*/ 1277 w 3088"/>
                <a:gd name="T1" fmla="*/ 663 h 3592"/>
                <a:gd name="T2" fmla="*/ 955 w 3088"/>
                <a:gd name="T3" fmla="*/ 791 h 3592"/>
                <a:gd name="T4" fmla="*/ 689 w 3088"/>
                <a:gd name="T5" fmla="*/ 1004 h 3592"/>
                <a:gd name="T6" fmla="*/ 496 w 3088"/>
                <a:gd name="T7" fmla="*/ 1284 h 3592"/>
                <a:gd name="T8" fmla="*/ 391 w 3088"/>
                <a:gd name="T9" fmla="*/ 1617 h 3592"/>
                <a:gd name="T10" fmla="*/ 391 w 3088"/>
                <a:gd name="T11" fmla="*/ 1976 h 3592"/>
                <a:gd name="T12" fmla="*/ 496 w 3088"/>
                <a:gd name="T13" fmla="*/ 2308 h 3592"/>
                <a:gd name="T14" fmla="*/ 689 w 3088"/>
                <a:gd name="T15" fmla="*/ 2589 h 3592"/>
                <a:gd name="T16" fmla="*/ 955 w 3088"/>
                <a:gd name="T17" fmla="*/ 2801 h 3592"/>
                <a:gd name="T18" fmla="*/ 1277 w 3088"/>
                <a:gd name="T19" fmla="*/ 2929 h 3592"/>
                <a:gd name="T20" fmla="*/ 1630 w 3088"/>
                <a:gd name="T21" fmla="*/ 2958 h 3592"/>
                <a:gd name="T22" fmla="*/ 1959 w 3088"/>
                <a:gd name="T23" fmla="*/ 2884 h 3592"/>
                <a:gd name="T24" fmla="*/ 2246 w 3088"/>
                <a:gd name="T25" fmla="*/ 2726 h 3592"/>
                <a:gd name="T26" fmla="*/ 2475 w 3088"/>
                <a:gd name="T27" fmla="*/ 2497 h 3592"/>
                <a:gd name="T28" fmla="*/ 2634 w 3088"/>
                <a:gd name="T29" fmla="*/ 2211 h 3592"/>
                <a:gd name="T30" fmla="*/ 2706 w 3088"/>
                <a:gd name="T31" fmla="*/ 1883 h 3592"/>
                <a:gd name="T32" fmla="*/ 2679 w 3088"/>
                <a:gd name="T33" fmla="*/ 1529 h 3592"/>
                <a:gd name="T34" fmla="*/ 2551 w 3088"/>
                <a:gd name="T35" fmla="*/ 1208 h 3592"/>
                <a:gd name="T36" fmla="*/ 2337 w 3088"/>
                <a:gd name="T37" fmla="*/ 944 h 3592"/>
                <a:gd name="T38" fmla="*/ 2057 w 3088"/>
                <a:gd name="T39" fmla="*/ 750 h 3592"/>
                <a:gd name="T40" fmla="*/ 1725 w 3088"/>
                <a:gd name="T41" fmla="*/ 646 h 3592"/>
                <a:gd name="T42" fmla="*/ 1557 w 3088"/>
                <a:gd name="T43" fmla="*/ 1 h 3592"/>
                <a:gd name="T44" fmla="*/ 1621 w 3088"/>
                <a:gd name="T45" fmla="*/ 39 h 3592"/>
                <a:gd name="T46" fmla="*/ 2010 w 3088"/>
                <a:gd name="T47" fmla="*/ 278 h 3592"/>
                <a:gd name="T48" fmla="*/ 2427 w 3088"/>
                <a:gd name="T49" fmla="*/ 456 h 3592"/>
                <a:gd name="T50" fmla="*/ 2828 w 3088"/>
                <a:gd name="T51" fmla="*/ 546 h 3592"/>
                <a:gd name="T52" fmla="*/ 3051 w 3088"/>
                <a:gd name="T53" fmla="*/ 577 h 3592"/>
                <a:gd name="T54" fmla="*/ 3087 w 3088"/>
                <a:gd name="T55" fmla="*/ 630 h 3592"/>
                <a:gd name="T56" fmla="*/ 3086 w 3088"/>
                <a:gd name="T57" fmla="*/ 1810 h 3592"/>
                <a:gd name="T58" fmla="*/ 3046 w 3088"/>
                <a:gd name="T59" fmla="*/ 2262 h 3592"/>
                <a:gd name="T60" fmla="*/ 2938 w 3088"/>
                <a:gd name="T61" fmla="*/ 2537 h 3592"/>
                <a:gd name="T62" fmla="*/ 2757 w 3088"/>
                <a:gd name="T63" fmla="*/ 2805 h 3592"/>
                <a:gd name="T64" fmla="*/ 2484 w 3088"/>
                <a:gd name="T65" fmla="*/ 3078 h 3592"/>
                <a:gd name="T66" fmla="*/ 2171 w 3088"/>
                <a:gd name="T67" fmla="*/ 3300 h 3592"/>
                <a:gd name="T68" fmla="*/ 1796 w 3088"/>
                <a:gd name="T69" fmla="*/ 3494 h 3592"/>
                <a:gd name="T70" fmla="*/ 1549 w 3088"/>
                <a:gd name="T71" fmla="*/ 3592 h 3592"/>
                <a:gd name="T72" fmla="*/ 1296 w 3088"/>
                <a:gd name="T73" fmla="*/ 3499 h 3592"/>
                <a:gd name="T74" fmla="*/ 891 w 3088"/>
                <a:gd name="T75" fmla="*/ 3284 h 3592"/>
                <a:gd name="T76" fmla="*/ 525 w 3088"/>
                <a:gd name="T77" fmla="*/ 3005 h 3592"/>
                <a:gd name="T78" fmla="*/ 282 w 3088"/>
                <a:gd name="T79" fmla="*/ 2741 h 3592"/>
                <a:gd name="T80" fmla="*/ 118 w 3088"/>
                <a:gd name="T81" fmla="*/ 2469 h 3592"/>
                <a:gd name="T82" fmla="*/ 25 w 3088"/>
                <a:gd name="T83" fmla="*/ 2161 h 3592"/>
                <a:gd name="T84" fmla="*/ 0 w 3088"/>
                <a:gd name="T85" fmla="*/ 1506 h 3592"/>
                <a:gd name="T86" fmla="*/ 3 w 3088"/>
                <a:gd name="T87" fmla="*/ 621 h 3592"/>
                <a:gd name="T88" fmla="*/ 44 w 3088"/>
                <a:gd name="T89" fmla="*/ 575 h 3592"/>
                <a:gd name="T90" fmla="*/ 324 w 3088"/>
                <a:gd name="T91" fmla="*/ 541 h 3592"/>
                <a:gd name="T92" fmla="*/ 764 w 3088"/>
                <a:gd name="T93" fmla="*/ 420 h 3592"/>
                <a:gd name="T94" fmla="*/ 1176 w 3088"/>
                <a:gd name="T95" fmla="*/ 224 h 3592"/>
                <a:gd name="T96" fmla="*/ 1489 w 3088"/>
                <a:gd name="T97" fmla="*/ 24 h 3592"/>
                <a:gd name="T98" fmla="*/ 1545 w 3088"/>
                <a:gd name="T99" fmla="*/ 0 h 3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88" h="3592">
                  <a:moveTo>
                    <a:pt x="1544" y="632"/>
                  </a:moveTo>
                  <a:lnTo>
                    <a:pt x="1453" y="635"/>
                  </a:lnTo>
                  <a:lnTo>
                    <a:pt x="1363" y="646"/>
                  </a:lnTo>
                  <a:lnTo>
                    <a:pt x="1277" y="663"/>
                  </a:lnTo>
                  <a:lnTo>
                    <a:pt x="1192" y="686"/>
                  </a:lnTo>
                  <a:lnTo>
                    <a:pt x="1110" y="715"/>
                  </a:lnTo>
                  <a:lnTo>
                    <a:pt x="1031" y="750"/>
                  </a:lnTo>
                  <a:lnTo>
                    <a:pt x="955" y="791"/>
                  </a:lnTo>
                  <a:lnTo>
                    <a:pt x="883" y="837"/>
                  </a:lnTo>
                  <a:lnTo>
                    <a:pt x="814" y="888"/>
                  </a:lnTo>
                  <a:lnTo>
                    <a:pt x="749" y="944"/>
                  </a:lnTo>
                  <a:lnTo>
                    <a:pt x="689" y="1004"/>
                  </a:lnTo>
                  <a:lnTo>
                    <a:pt x="634" y="1068"/>
                  </a:lnTo>
                  <a:lnTo>
                    <a:pt x="583" y="1136"/>
                  </a:lnTo>
                  <a:lnTo>
                    <a:pt x="537" y="1208"/>
                  </a:lnTo>
                  <a:lnTo>
                    <a:pt x="496" y="1284"/>
                  </a:lnTo>
                  <a:lnTo>
                    <a:pt x="461" y="1363"/>
                  </a:lnTo>
                  <a:lnTo>
                    <a:pt x="432" y="1445"/>
                  </a:lnTo>
                  <a:lnTo>
                    <a:pt x="409" y="1529"/>
                  </a:lnTo>
                  <a:lnTo>
                    <a:pt x="391" y="1617"/>
                  </a:lnTo>
                  <a:lnTo>
                    <a:pt x="381" y="1705"/>
                  </a:lnTo>
                  <a:lnTo>
                    <a:pt x="378" y="1796"/>
                  </a:lnTo>
                  <a:lnTo>
                    <a:pt x="381" y="1887"/>
                  </a:lnTo>
                  <a:lnTo>
                    <a:pt x="391" y="1976"/>
                  </a:lnTo>
                  <a:lnTo>
                    <a:pt x="409" y="2063"/>
                  </a:lnTo>
                  <a:lnTo>
                    <a:pt x="432" y="2148"/>
                  </a:lnTo>
                  <a:lnTo>
                    <a:pt x="461" y="2229"/>
                  </a:lnTo>
                  <a:lnTo>
                    <a:pt x="496" y="2308"/>
                  </a:lnTo>
                  <a:lnTo>
                    <a:pt x="537" y="2383"/>
                  </a:lnTo>
                  <a:lnTo>
                    <a:pt x="583" y="2456"/>
                  </a:lnTo>
                  <a:lnTo>
                    <a:pt x="634" y="2524"/>
                  </a:lnTo>
                  <a:lnTo>
                    <a:pt x="689" y="2589"/>
                  </a:lnTo>
                  <a:lnTo>
                    <a:pt x="749" y="2649"/>
                  </a:lnTo>
                  <a:lnTo>
                    <a:pt x="814" y="2705"/>
                  </a:lnTo>
                  <a:lnTo>
                    <a:pt x="883" y="2755"/>
                  </a:lnTo>
                  <a:lnTo>
                    <a:pt x="955" y="2801"/>
                  </a:lnTo>
                  <a:lnTo>
                    <a:pt x="1031" y="2842"/>
                  </a:lnTo>
                  <a:lnTo>
                    <a:pt x="1110" y="2877"/>
                  </a:lnTo>
                  <a:lnTo>
                    <a:pt x="1192" y="2906"/>
                  </a:lnTo>
                  <a:lnTo>
                    <a:pt x="1277" y="2929"/>
                  </a:lnTo>
                  <a:lnTo>
                    <a:pt x="1363" y="2947"/>
                  </a:lnTo>
                  <a:lnTo>
                    <a:pt x="1453" y="2957"/>
                  </a:lnTo>
                  <a:lnTo>
                    <a:pt x="1544" y="2961"/>
                  </a:lnTo>
                  <a:lnTo>
                    <a:pt x="1630" y="2958"/>
                  </a:lnTo>
                  <a:lnTo>
                    <a:pt x="1716" y="2948"/>
                  </a:lnTo>
                  <a:lnTo>
                    <a:pt x="1799" y="2933"/>
                  </a:lnTo>
                  <a:lnTo>
                    <a:pt x="1881" y="2911"/>
                  </a:lnTo>
                  <a:lnTo>
                    <a:pt x="1959" y="2884"/>
                  </a:lnTo>
                  <a:lnTo>
                    <a:pt x="2036" y="2853"/>
                  </a:lnTo>
                  <a:lnTo>
                    <a:pt x="2109" y="2815"/>
                  </a:lnTo>
                  <a:lnTo>
                    <a:pt x="2179" y="2773"/>
                  </a:lnTo>
                  <a:lnTo>
                    <a:pt x="2246" y="2726"/>
                  </a:lnTo>
                  <a:lnTo>
                    <a:pt x="2309" y="2674"/>
                  </a:lnTo>
                  <a:lnTo>
                    <a:pt x="2369" y="2620"/>
                  </a:lnTo>
                  <a:lnTo>
                    <a:pt x="2424" y="2559"/>
                  </a:lnTo>
                  <a:lnTo>
                    <a:pt x="2475" y="2497"/>
                  </a:lnTo>
                  <a:lnTo>
                    <a:pt x="2522" y="2430"/>
                  </a:lnTo>
                  <a:lnTo>
                    <a:pt x="2564" y="2360"/>
                  </a:lnTo>
                  <a:lnTo>
                    <a:pt x="2601" y="2287"/>
                  </a:lnTo>
                  <a:lnTo>
                    <a:pt x="2634" y="2211"/>
                  </a:lnTo>
                  <a:lnTo>
                    <a:pt x="2660" y="2133"/>
                  </a:lnTo>
                  <a:lnTo>
                    <a:pt x="2682" y="2052"/>
                  </a:lnTo>
                  <a:lnTo>
                    <a:pt x="2698" y="1969"/>
                  </a:lnTo>
                  <a:lnTo>
                    <a:pt x="2706" y="1883"/>
                  </a:lnTo>
                  <a:lnTo>
                    <a:pt x="2710" y="1796"/>
                  </a:lnTo>
                  <a:lnTo>
                    <a:pt x="2706" y="1705"/>
                  </a:lnTo>
                  <a:lnTo>
                    <a:pt x="2697" y="1617"/>
                  </a:lnTo>
                  <a:lnTo>
                    <a:pt x="2679" y="1529"/>
                  </a:lnTo>
                  <a:lnTo>
                    <a:pt x="2656" y="1445"/>
                  </a:lnTo>
                  <a:lnTo>
                    <a:pt x="2627" y="1363"/>
                  </a:lnTo>
                  <a:lnTo>
                    <a:pt x="2591" y="1284"/>
                  </a:lnTo>
                  <a:lnTo>
                    <a:pt x="2551" y="1208"/>
                  </a:lnTo>
                  <a:lnTo>
                    <a:pt x="2505" y="1136"/>
                  </a:lnTo>
                  <a:lnTo>
                    <a:pt x="2453" y="1068"/>
                  </a:lnTo>
                  <a:lnTo>
                    <a:pt x="2397" y="1004"/>
                  </a:lnTo>
                  <a:lnTo>
                    <a:pt x="2337" y="944"/>
                  </a:lnTo>
                  <a:lnTo>
                    <a:pt x="2274" y="888"/>
                  </a:lnTo>
                  <a:lnTo>
                    <a:pt x="2205" y="837"/>
                  </a:lnTo>
                  <a:lnTo>
                    <a:pt x="2132" y="791"/>
                  </a:lnTo>
                  <a:lnTo>
                    <a:pt x="2057" y="750"/>
                  </a:lnTo>
                  <a:lnTo>
                    <a:pt x="1978" y="715"/>
                  </a:lnTo>
                  <a:lnTo>
                    <a:pt x="1896" y="686"/>
                  </a:lnTo>
                  <a:lnTo>
                    <a:pt x="1811" y="663"/>
                  </a:lnTo>
                  <a:lnTo>
                    <a:pt x="1725" y="646"/>
                  </a:lnTo>
                  <a:lnTo>
                    <a:pt x="1635" y="635"/>
                  </a:lnTo>
                  <a:lnTo>
                    <a:pt x="1544" y="632"/>
                  </a:lnTo>
                  <a:close/>
                  <a:moveTo>
                    <a:pt x="1545" y="0"/>
                  </a:moveTo>
                  <a:lnTo>
                    <a:pt x="1557" y="1"/>
                  </a:lnTo>
                  <a:lnTo>
                    <a:pt x="1569" y="6"/>
                  </a:lnTo>
                  <a:lnTo>
                    <a:pt x="1583" y="14"/>
                  </a:lnTo>
                  <a:lnTo>
                    <a:pt x="1600" y="25"/>
                  </a:lnTo>
                  <a:lnTo>
                    <a:pt x="1621" y="39"/>
                  </a:lnTo>
                  <a:lnTo>
                    <a:pt x="1716" y="104"/>
                  </a:lnTo>
                  <a:lnTo>
                    <a:pt x="1812" y="165"/>
                  </a:lnTo>
                  <a:lnTo>
                    <a:pt x="1910" y="223"/>
                  </a:lnTo>
                  <a:lnTo>
                    <a:pt x="2010" y="278"/>
                  </a:lnTo>
                  <a:lnTo>
                    <a:pt x="2112" y="329"/>
                  </a:lnTo>
                  <a:lnTo>
                    <a:pt x="2215" y="375"/>
                  </a:lnTo>
                  <a:lnTo>
                    <a:pt x="2320" y="418"/>
                  </a:lnTo>
                  <a:lnTo>
                    <a:pt x="2427" y="456"/>
                  </a:lnTo>
                  <a:lnTo>
                    <a:pt x="2537" y="489"/>
                  </a:lnTo>
                  <a:lnTo>
                    <a:pt x="2648" y="516"/>
                  </a:lnTo>
                  <a:lnTo>
                    <a:pt x="2738" y="532"/>
                  </a:lnTo>
                  <a:lnTo>
                    <a:pt x="2828" y="546"/>
                  </a:lnTo>
                  <a:lnTo>
                    <a:pt x="2919" y="556"/>
                  </a:lnTo>
                  <a:lnTo>
                    <a:pt x="3010" y="567"/>
                  </a:lnTo>
                  <a:lnTo>
                    <a:pt x="3032" y="572"/>
                  </a:lnTo>
                  <a:lnTo>
                    <a:pt x="3051" y="577"/>
                  </a:lnTo>
                  <a:lnTo>
                    <a:pt x="3065" y="586"/>
                  </a:lnTo>
                  <a:lnTo>
                    <a:pt x="3075" y="597"/>
                  </a:lnTo>
                  <a:lnTo>
                    <a:pt x="3082" y="611"/>
                  </a:lnTo>
                  <a:lnTo>
                    <a:pt x="3087" y="630"/>
                  </a:lnTo>
                  <a:lnTo>
                    <a:pt x="3088" y="653"/>
                  </a:lnTo>
                  <a:lnTo>
                    <a:pt x="3088" y="1352"/>
                  </a:lnTo>
                  <a:lnTo>
                    <a:pt x="3088" y="1580"/>
                  </a:lnTo>
                  <a:lnTo>
                    <a:pt x="3086" y="1810"/>
                  </a:lnTo>
                  <a:lnTo>
                    <a:pt x="3080" y="2039"/>
                  </a:lnTo>
                  <a:lnTo>
                    <a:pt x="3074" y="2115"/>
                  </a:lnTo>
                  <a:lnTo>
                    <a:pt x="3063" y="2190"/>
                  </a:lnTo>
                  <a:lnTo>
                    <a:pt x="3046" y="2262"/>
                  </a:lnTo>
                  <a:lnTo>
                    <a:pt x="3025" y="2333"/>
                  </a:lnTo>
                  <a:lnTo>
                    <a:pt x="3000" y="2402"/>
                  </a:lnTo>
                  <a:lnTo>
                    <a:pt x="2972" y="2470"/>
                  </a:lnTo>
                  <a:lnTo>
                    <a:pt x="2938" y="2537"/>
                  </a:lnTo>
                  <a:lnTo>
                    <a:pt x="2900" y="2601"/>
                  </a:lnTo>
                  <a:lnTo>
                    <a:pt x="2860" y="2664"/>
                  </a:lnTo>
                  <a:lnTo>
                    <a:pt x="2817" y="2727"/>
                  </a:lnTo>
                  <a:lnTo>
                    <a:pt x="2757" y="2805"/>
                  </a:lnTo>
                  <a:lnTo>
                    <a:pt x="2693" y="2878"/>
                  </a:lnTo>
                  <a:lnTo>
                    <a:pt x="2627" y="2948"/>
                  </a:lnTo>
                  <a:lnTo>
                    <a:pt x="2556" y="3015"/>
                  </a:lnTo>
                  <a:lnTo>
                    <a:pt x="2484" y="3078"/>
                  </a:lnTo>
                  <a:lnTo>
                    <a:pt x="2410" y="3138"/>
                  </a:lnTo>
                  <a:lnTo>
                    <a:pt x="2332" y="3195"/>
                  </a:lnTo>
                  <a:lnTo>
                    <a:pt x="2252" y="3249"/>
                  </a:lnTo>
                  <a:lnTo>
                    <a:pt x="2171" y="3300"/>
                  </a:lnTo>
                  <a:lnTo>
                    <a:pt x="2086" y="3349"/>
                  </a:lnTo>
                  <a:lnTo>
                    <a:pt x="2001" y="3396"/>
                  </a:lnTo>
                  <a:lnTo>
                    <a:pt x="1900" y="3447"/>
                  </a:lnTo>
                  <a:lnTo>
                    <a:pt x="1796" y="3494"/>
                  </a:lnTo>
                  <a:lnTo>
                    <a:pt x="1692" y="3540"/>
                  </a:lnTo>
                  <a:lnTo>
                    <a:pt x="1588" y="3583"/>
                  </a:lnTo>
                  <a:lnTo>
                    <a:pt x="1570" y="3590"/>
                  </a:lnTo>
                  <a:lnTo>
                    <a:pt x="1549" y="3592"/>
                  </a:lnTo>
                  <a:lnTo>
                    <a:pt x="1530" y="3592"/>
                  </a:lnTo>
                  <a:lnTo>
                    <a:pt x="1511" y="3588"/>
                  </a:lnTo>
                  <a:lnTo>
                    <a:pt x="1404" y="3545"/>
                  </a:lnTo>
                  <a:lnTo>
                    <a:pt x="1296" y="3499"/>
                  </a:lnTo>
                  <a:lnTo>
                    <a:pt x="1192" y="3451"/>
                  </a:lnTo>
                  <a:lnTo>
                    <a:pt x="1089" y="3399"/>
                  </a:lnTo>
                  <a:lnTo>
                    <a:pt x="989" y="3343"/>
                  </a:lnTo>
                  <a:lnTo>
                    <a:pt x="891" y="3284"/>
                  </a:lnTo>
                  <a:lnTo>
                    <a:pt x="796" y="3220"/>
                  </a:lnTo>
                  <a:lnTo>
                    <a:pt x="702" y="3152"/>
                  </a:lnTo>
                  <a:lnTo>
                    <a:pt x="613" y="3081"/>
                  </a:lnTo>
                  <a:lnTo>
                    <a:pt x="525" y="3005"/>
                  </a:lnTo>
                  <a:lnTo>
                    <a:pt x="440" y="2924"/>
                  </a:lnTo>
                  <a:lnTo>
                    <a:pt x="385" y="2865"/>
                  </a:lnTo>
                  <a:lnTo>
                    <a:pt x="331" y="2803"/>
                  </a:lnTo>
                  <a:lnTo>
                    <a:pt x="282" y="2741"/>
                  </a:lnTo>
                  <a:lnTo>
                    <a:pt x="234" y="2677"/>
                  </a:lnTo>
                  <a:lnTo>
                    <a:pt x="192" y="2610"/>
                  </a:lnTo>
                  <a:lnTo>
                    <a:pt x="153" y="2540"/>
                  </a:lnTo>
                  <a:lnTo>
                    <a:pt x="118" y="2469"/>
                  </a:lnTo>
                  <a:lnTo>
                    <a:pt x="88" y="2394"/>
                  </a:lnTo>
                  <a:lnTo>
                    <a:pt x="62" y="2318"/>
                  </a:lnTo>
                  <a:lnTo>
                    <a:pt x="42" y="2239"/>
                  </a:lnTo>
                  <a:lnTo>
                    <a:pt x="25" y="2161"/>
                  </a:lnTo>
                  <a:lnTo>
                    <a:pt x="13" y="2084"/>
                  </a:lnTo>
                  <a:lnTo>
                    <a:pt x="5" y="2004"/>
                  </a:lnTo>
                  <a:lnTo>
                    <a:pt x="3" y="1925"/>
                  </a:lnTo>
                  <a:lnTo>
                    <a:pt x="0" y="1506"/>
                  </a:lnTo>
                  <a:lnTo>
                    <a:pt x="0" y="1087"/>
                  </a:lnTo>
                  <a:lnTo>
                    <a:pt x="1" y="668"/>
                  </a:lnTo>
                  <a:lnTo>
                    <a:pt x="1" y="642"/>
                  </a:lnTo>
                  <a:lnTo>
                    <a:pt x="3" y="621"/>
                  </a:lnTo>
                  <a:lnTo>
                    <a:pt x="9" y="604"/>
                  </a:lnTo>
                  <a:lnTo>
                    <a:pt x="16" y="591"/>
                  </a:lnTo>
                  <a:lnTo>
                    <a:pt x="28" y="582"/>
                  </a:lnTo>
                  <a:lnTo>
                    <a:pt x="44" y="575"/>
                  </a:lnTo>
                  <a:lnTo>
                    <a:pt x="65" y="571"/>
                  </a:lnTo>
                  <a:lnTo>
                    <a:pt x="91" y="569"/>
                  </a:lnTo>
                  <a:lnTo>
                    <a:pt x="209" y="558"/>
                  </a:lnTo>
                  <a:lnTo>
                    <a:pt x="324" y="541"/>
                  </a:lnTo>
                  <a:lnTo>
                    <a:pt x="437" y="518"/>
                  </a:lnTo>
                  <a:lnTo>
                    <a:pt x="548" y="491"/>
                  </a:lnTo>
                  <a:lnTo>
                    <a:pt x="657" y="458"/>
                  </a:lnTo>
                  <a:lnTo>
                    <a:pt x="764" y="420"/>
                  </a:lnTo>
                  <a:lnTo>
                    <a:pt x="869" y="377"/>
                  </a:lnTo>
                  <a:lnTo>
                    <a:pt x="973" y="330"/>
                  </a:lnTo>
                  <a:lnTo>
                    <a:pt x="1075" y="279"/>
                  </a:lnTo>
                  <a:lnTo>
                    <a:pt x="1176" y="224"/>
                  </a:lnTo>
                  <a:lnTo>
                    <a:pt x="1274" y="165"/>
                  </a:lnTo>
                  <a:lnTo>
                    <a:pt x="1372" y="102"/>
                  </a:lnTo>
                  <a:lnTo>
                    <a:pt x="1468" y="38"/>
                  </a:lnTo>
                  <a:lnTo>
                    <a:pt x="1489" y="24"/>
                  </a:lnTo>
                  <a:lnTo>
                    <a:pt x="1507" y="13"/>
                  </a:lnTo>
                  <a:lnTo>
                    <a:pt x="1521" y="5"/>
                  </a:lnTo>
                  <a:lnTo>
                    <a:pt x="1534" y="1"/>
                  </a:lnTo>
                  <a:lnTo>
                    <a:pt x="1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28" name="Freeform 37"/>
          <p:cNvSpPr>
            <a:spLocks/>
          </p:cNvSpPr>
          <p:nvPr/>
        </p:nvSpPr>
        <p:spPr bwMode="auto">
          <a:xfrm>
            <a:off x="4840894" y="3736494"/>
            <a:ext cx="355029" cy="331685"/>
          </a:xfrm>
          <a:custGeom>
            <a:avLst/>
            <a:gdLst>
              <a:gd name="connsiteX0" fmla="*/ 104775 w 579438"/>
              <a:gd name="connsiteY0" fmla="*/ 158750 h 541337"/>
              <a:gd name="connsiteX1" fmla="*/ 99193 w 579438"/>
              <a:gd name="connsiteY1" fmla="*/ 170591 h 541337"/>
              <a:gd name="connsiteX2" fmla="*/ 94569 w 579438"/>
              <a:gd name="connsiteY2" fmla="*/ 183072 h 541337"/>
              <a:gd name="connsiteX3" fmla="*/ 90741 w 579438"/>
              <a:gd name="connsiteY3" fmla="*/ 195872 h 541337"/>
              <a:gd name="connsiteX4" fmla="*/ 87552 w 579438"/>
              <a:gd name="connsiteY4" fmla="*/ 208833 h 541337"/>
              <a:gd name="connsiteX5" fmla="*/ 85478 w 579438"/>
              <a:gd name="connsiteY5" fmla="*/ 222434 h 541337"/>
              <a:gd name="connsiteX6" fmla="*/ 84043 w 579438"/>
              <a:gd name="connsiteY6" fmla="*/ 235875 h 541337"/>
              <a:gd name="connsiteX7" fmla="*/ 83724 w 579438"/>
              <a:gd name="connsiteY7" fmla="*/ 249955 h 541337"/>
              <a:gd name="connsiteX8" fmla="*/ 83724 w 579438"/>
              <a:gd name="connsiteY8" fmla="*/ 252196 h 541337"/>
              <a:gd name="connsiteX9" fmla="*/ 42420 w 579438"/>
              <a:gd name="connsiteY9" fmla="*/ 293638 h 541337"/>
              <a:gd name="connsiteX10" fmla="*/ 39071 w 579438"/>
              <a:gd name="connsiteY10" fmla="*/ 296518 h 541337"/>
              <a:gd name="connsiteX11" fmla="*/ 35244 w 579438"/>
              <a:gd name="connsiteY11" fmla="*/ 298438 h 541337"/>
              <a:gd name="connsiteX12" fmla="*/ 31257 w 579438"/>
              <a:gd name="connsiteY12" fmla="*/ 299718 h 541337"/>
              <a:gd name="connsiteX13" fmla="*/ 27111 w 579438"/>
              <a:gd name="connsiteY13" fmla="*/ 300038 h 541337"/>
              <a:gd name="connsiteX14" fmla="*/ 22964 w 579438"/>
              <a:gd name="connsiteY14" fmla="*/ 299718 h 541337"/>
              <a:gd name="connsiteX15" fmla="*/ 18977 w 579438"/>
              <a:gd name="connsiteY15" fmla="*/ 298438 h 541337"/>
              <a:gd name="connsiteX16" fmla="*/ 15150 w 579438"/>
              <a:gd name="connsiteY16" fmla="*/ 296518 h 541337"/>
              <a:gd name="connsiteX17" fmla="*/ 11642 w 579438"/>
              <a:gd name="connsiteY17" fmla="*/ 293638 h 541337"/>
              <a:gd name="connsiteX18" fmla="*/ 6379 w 579438"/>
              <a:gd name="connsiteY18" fmla="*/ 288358 h 541337"/>
              <a:gd name="connsiteX19" fmla="*/ 3508 w 579438"/>
              <a:gd name="connsiteY19" fmla="*/ 284837 h 541337"/>
              <a:gd name="connsiteX20" fmla="*/ 1595 w 579438"/>
              <a:gd name="connsiteY20" fmla="*/ 280997 h 541337"/>
              <a:gd name="connsiteX21" fmla="*/ 319 w 579438"/>
              <a:gd name="connsiteY21" fmla="*/ 276997 h 541337"/>
              <a:gd name="connsiteX22" fmla="*/ 0 w 579438"/>
              <a:gd name="connsiteY22" fmla="*/ 272837 h 541337"/>
              <a:gd name="connsiteX23" fmla="*/ 319 w 579438"/>
              <a:gd name="connsiteY23" fmla="*/ 268836 h 541337"/>
              <a:gd name="connsiteX24" fmla="*/ 1595 w 579438"/>
              <a:gd name="connsiteY24" fmla="*/ 264676 h 541337"/>
              <a:gd name="connsiteX25" fmla="*/ 3508 w 579438"/>
              <a:gd name="connsiteY25" fmla="*/ 260996 h 541337"/>
              <a:gd name="connsiteX26" fmla="*/ 6379 w 579438"/>
              <a:gd name="connsiteY26" fmla="*/ 257316 h 541337"/>
              <a:gd name="connsiteX27" fmla="*/ 288526 w 579438"/>
              <a:gd name="connsiteY27" fmla="*/ 71437 h 541337"/>
              <a:gd name="connsiteX28" fmla="*/ 301526 w 579438"/>
              <a:gd name="connsiteY28" fmla="*/ 71755 h 541337"/>
              <a:gd name="connsiteX29" fmla="*/ 314367 w 579438"/>
              <a:gd name="connsiteY29" fmla="*/ 73185 h 541337"/>
              <a:gd name="connsiteX30" fmla="*/ 326733 w 579438"/>
              <a:gd name="connsiteY30" fmla="*/ 75568 h 541337"/>
              <a:gd name="connsiteX31" fmla="*/ 338940 w 579438"/>
              <a:gd name="connsiteY31" fmla="*/ 78745 h 541337"/>
              <a:gd name="connsiteX32" fmla="*/ 350672 w 579438"/>
              <a:gd name="connsiteY32" fmla="*/ 82716 h 541337"/>
              <a:gd name="connsiteX33" fmla="*/ 362086 w 579438"/>
              <a:gd name="connsiteY33" fmla="*/ 87482 h 541337"/>
              <a:gd name="connsiteX34" fmla="*/ 373184 w 579438"/>
              <a:gd name="connsiteY34" fmla="*/ 93201 h 541337"/>
              <a:gd name="connsiteX35" fmla="*/ 383806 w 579438"/>
              <a:gd name="connsiteY35" fmla="*/ 99396 h 541337"/>
              <a:gd name="connsiteX36" fmla="*/ 393793 w 579438"/>
              <a:gd name="connsiteY36" fmla="*/ 106227 h 541337"/>
              <a:gd name="connsiteX37" fmla="*/ 355745 w 579438"/>
              <a:gd name="connsiteY37" fmla="*/ 144353 h 541337"/>
              <a:gd name="connsiteX38" fmla="*/ 347343 w 579438"/>
              <a:gd name="connsiteY38" fmla="*/ 139428 h 541337"/>
              <a:gd name="connsiteX39" fmla="*/ 338465 w 579438"/>
              <a:gd name="connsiteY39" fmla="*/ 134980 h 541337"/>
              <a:gd name="connsiteX40" fmla="*/ 329111 w 579438"/>
              <a:gd name="connsiteY40" fmla="*/ 131326 h 541337"/>
              <a:gd name="connsiteX41" fmla="*/ 319282 w 579438"/>
              <a:gd name="connsiteY41" fmla="*/ 128308 h 541337"/>
              <a:gd name="connsiteX42" fmla="*/ 309294 w 579438"/>
              <a:gd name="connsiteY42" fmla="*/ 126243 h 541337"/>
              <a:gd name="connsiteX43" fmla="*/ 298989 w 579438"/>
              <a:gd name="connsiteY43" fmla="*/ 124972 h 541337"/>
              <a:gd name="connsiteX44" fmla="*/ 288526 w 579438"/>
              <a:gd name="connsiteY44" fmla="*/ 124337 h 541337"/>
              <a:gd name="connsiteX45" fmla="*/ 277111 w 579438"/>
              <a:gd name="connsiteY45" fmla="*/ 124972 h 541337"/>
              <a:gd name="connsiteX46" fmla="*/ 266014 w 579438"/>
              <a:gd name="connsiteY46" fmla="*/ 126561 h 541337"/>
              <a:gd name="connsiteX47" fmla="*/ 255392 w 579438"/>
              <a:gd name="connsiteY47" fmla="*/ 128944 h 541337"/>
              <a:gd name="connsiteX48" fmla="*/ 245087 w 579438"/>
              <a:gd name="connsiteY48" fmla="*/ 132280 h 541337"/>
              <a:gd name="connsiteX49" fmla="*/ 235100 w 579438"/>
              <a:gd name="connsiteY49" fmla="*/ 136410 h 541337"/>
              <a:gd name="connsiteX50" fmla="*/ 225587 w 579438"/>
              <a:gd name="connsiteY50" fmla="*/ 141493 h 541337"/>
              <a:gd name="connsiteX51" fmla="*/ 216551 w 579438"/>
              <a:gd name="connsiteY51" fmla="*/ 147371 h 541337"/>
              <a:gd name="connsiteX52" fmla="*/ 208307 w 579438"/>
              <a:gd name="connsiteY52" fmla="*/ 153884 h 541337"/>
              <a:gd name="connsiteX53" fmla="*/ 200380 w 579438"/>
              <a:gd name="connsiteY53" fmla="*/ 161033 h 541337"/>
              <a:gd name="connsiteX54" fmla="*/ 193246 w 579438"/>
              <a:gd name="connsiteY54" fmla="*/ 168817 h 541337"/>
              <a:gd name="connsiteX55" fmla="*/ 186746 w 579438"/>
              <a:gd name="connsiteY55" fmla="*/ 177395 h 541337"/>
              <a:gd name="connsiteX56" fmla="*/ 180881 w 579438"/>
              <a:gd name="connsiteY56" fmla="*/ 186291 h 541337"/>
              <a:gd name="connsiteX57" fmla="*/ 175966 w 579438"/>
              <a:gd name="connsiteY57" fmla="*/ 195823 h 541337"/>
              <a:gd name="connsiteX58" fmla="*/ 171686 w 579438"/>
              <a:gd name="connsiteY58" fmla="*/ 205672 h 541337"/>
              <a:gd name="connsiteX59" fmla="*/ 168356 w 579438"/>
              <a:gd name="connsiteY59" fmla="*/ 216156 h 541337"/>
              <a:gd name="connsiteX60" fmla="*/ 165978 w 579438"/>
              <a:gd name="connsiteY60" fmla="*/ 226959 h 541337"/>
              <a:gd name="connsiteX61" fmla="*/ 164393 w 579438"/>
              <a:gd name="connsiteY61" fmla="*/ 238079 h 541337"/>
              <a:gd name="connsiteX62" fmla="*/ 163917 w 579438"/>
              <a:gd name="connsiteY62" fmla="*/ 249357 h 541337"/>
              <a:gd name="connsiteX63" fmla="*/ 164393 w 579438"/>
              <a:gd name="connsiteY63" fmla="*/ 260795 h 541337"/>
              <a:gd name="connsiteX64" fmla="*/ 165978 w 579438"/>
              <a:gd name="connsiteY64" fmla="*/ 271915 h 541337"/>
              <a:gd name="connsiteX65" fmla="*/ 168356 w 579438"/>
              <a:gd name="connsiteY65" fmla="*/ 282559 h 541337"/>
              <a:gd name="connsiteX66" fmla="*/ 171686 w 579438"/>
              <a:gd name="connsiteY66" fmla="*/ 292884 h 541337"/>
              <a:gd name="connsiteX67" fmla="*/ 175966 w 579438"/>
              <a:gd name="connsiteY67" fmla="*/ 302892 h 541337"/>
              <a:gd name="connsiteX68" fmla="*/ 180881 w 579438"/>
              <a:gd name="connsiteY68" fmla="*/ 312424 h 541337"/>
              <a:gd name="connsiteX69" fmla="*/ 186746 w 579438"/>
              <a:gd name="connsiteY69" fmla="*/ 321479 h 541337"/>
              <a:gd name="connsiteX70" fmla="*/ 193246 w 579438"/>
              <a:gd name="connsiteY70" fmla="*/ 329739 h 541337"/>
              <a:gd name="connsiteX71" fmla="*/ 200380 w 579438"/>
              <a:gd name="connsiteY71" fmla="*/ 337682 h 541337"/>
              <a:gd name="connsiteX72" fmla="*/ 208149 w 579438"/>
              <a:gd name="connsiteY72" fmla="*/ 344990 h 541337"/>
              <a:gd name="connsiteX73" fmla="*/ 216551 w 579438"/>
              <a:gd name="connsiteY73" fmla="*/ 351503 h 541337"/>
              <a:gd name="connsiteX74" fmla="*/ 225587 w 579438"/>
              <a:gd name="connsiteY74" fmla="*/ 357380 h 541337"/>
              <a:gd name="connsiteX75" fmla="*/ 235100 w 579438"/>
              <a:gd name="connsiteY75" fmla="*/ 362305 h 541337"/>
              <a:gd name="connsiteX76" fmla="*/ 244929 w 579438"/>
              <a:gd name="connsiteY76" fmla="*/ 366435 h 541337"/>
              <a:gd name="connsiteX77" fmla="*/ 255234 w 579438"/>
              <a:gd name="connsiteY77" fmla="*/ 369771 h 541337"/>
              <a:gd name="connsiteX78" fmla="*/ 266014 w 579438"/>
              <a:gd name="connsiteY78" fmla="*/ 372313 h 541337"/>
              <a:gd name="connsiteX79" fmla="*/ 277111 w 579438"/>
              <a:gd name="connsiteY79" fmla="*/ 373902 h 541337"/>
              <a:gd name="connsiteX80" fmla="*/ 288526 w 579438"/>
              <a:gd name="connsiteY80" fmla="*/ 374219 h 541337"/>
              <a:gd name="connsiteX81" fmla="*/ 299782 w 579438"/>
              <a:gd name="connsiteY81" fmla="*/ 373902 h 541337"/>
              <a:gd name="connsiteX82" fmla="*/ 310879 w 579438"/>
              <a:gd name="connsiteY82" fmla="*/ 372313 h 541337"/>
              <a:gd name="connsiteX83" fmla="*/ 321501 w 579438"/>
              <a:gd name="connsiteY83" fmla="*/ 369771 h 541337"/>
              <a:gd name="connsiteX84" fmla="*/ 331965 w 579438"/>
              <a:gd name="connsiteY84" fmla="*/ 366435 h 541337"/>
              <a:gd name="connsiteX85" fmla="*/ 341794 w 579438"/>
              <a:gd name="connsiteY85" fmla="*/ 362305 h 541337"/>
              <a:gd name="connsiteX86" fmla="*/ 351306 w 579438"/>
              <a:gd name="connsiteY86" fmla="*/ 357380 h 541337"/>
              <a:gd name="connsiteX87" fmla="*/ 360184 w 579438"/>
              <a:gd name="connsiteY87" fmla="*/ 351503 h 541337"/>
              <a:gd name="connsiteX88" fmla="*/ 368586 w 579438"/>
              <a:gd name="connsiteY88" fmla="*/ 344990 h 541337"/>
              <a:gd name="connsiteX89" fmla="*/ 376354 w 579438"/>
              <a:gd name="connsiteY89" fmla="*/ 337682 h 541337"/>
              <a:gd name="connsiteX90" fmla="*/ 383647 w 579438"/>
              <a:gd name="connsiteY90" fmla="*/ 329898 h 541337"/>
              <a:gd name="connsiteX91" fmla="*/ 390147 w 579438"/>
              <a:gd name="connsiteY91" fmla="*/ 321479 h 541337"/>
              <a:gd name="connsiteX92" fmla="*/ 395854 w 579438"/>
              <a:gd name="connsiteY92" fmla="*/ 312424 h 541337"/>
              <a:gd name="connsiteX93" fmla="*/ 400769 w 579438"/>
              <a:gd name="connsiteY93" fmla="*/ 302892 h 541337"/>
              <a:gd name="connsiteX94" fmla="*/ 405049 w 579438"/>
              <a:gd name="connsiteY94" fmla="*/ 293043 h 541337"/>
              <a:gd name="connsiteX95" fmla="*/ 408379 w 579438"/>
              <a:gd name="connsiteY95" fmla="*/ 282717 h 541337"/>
              <a:gd name="connsiteX96" fmla="*/ 410915 w 579438"/>
              <a:gd name="connsiteY96" fmla="*/ 271915 h 541337"/>
              <a:gd name="connsiteX97" fmla="*/ 412501 w 579438"/>
              <a:gd name="connsiteY97" fmla="*/ 260795 h 541337"/>
              <a:gd name="connsiteX98" fmla="*/ 412976 w 579438"/>
              <a:gd name="connsiteY98" fmla="*/ 249357 h 541337"/>
              <a:gd name="connsiteX99" fmla="*/ 412818 w 579438"/>
              <a:gd name="connsiteY99" fmla="*/ 243321 h 541337"/>
              <a:gd name="connsiteX100" fmla="*/ 412183 w 579438"/>
              <a:gd name="connsiteY100" fmla="*/ 237443 h 541337"/>
              <a:gd name="connsiteX101" fmla="*/ 456573 w 579438"/>
              <a:gd name="connsiteY101" fmla="*/ 192963 h 541337"/>
              <a:gd name="connsiteX102" fmla="*/ 459744 w 579438"/>
              <a:gd name="connsiteY102" fmla="*/ 203765 h 541337"/>
              <a:gd name="connsiteX103" fmla="*/ 462439 w 579438"/>
              <a:gd name="connsiteY103" fmla="*/ 214727 h 541337"/>
              <a:gd name="connsiteX104" fmla="*/ 464183 w 579438"/>
              <a:gd name="connsiteY104" fmla="*/ 226164 h 541337"/>
              <a:gd name="connsiteX105" fmla="*/ 465134 w 579438"/>
              <a:gd name="connsiteY105" fmla="*/ 237761 h 541337"/>
              <a:gd name="connsiteX106" fmla="*/ 465768 w 579438"/>
              <a:gd name="connsiteY106" fmla="*/ 249357 h 541337"/>
              <a:gd name="connsiteX107" fmla="*/ 465134 w 579438"/>
              <a:gd name="connsiteY107" fmla="*/ 262543 h 541337"/>
              <a:gd name="connsiteX108" fmla="*/ 463707 w 579438"/>
              <a:gd name="connsiteY108" fmla="*/ 275251 h 541337"/>
              <a:gd name="connsiteX109" fmla="*/ 461488 w 579438"/>
              <a:gd name="connsiteY109" fmla="*/ 287801 h 541337"/>
              <a:gd name="connsiteX110" fmla="*/ 458317 w 579438"/>
              <a:gd name="connsiteY110" fmla="*/ 300192 h 541337"/>
              <a:gd name="connsiteX111" fmla="*/ 454354 w 579438"/>
              <a:gd name="connsiteY111" fmla="*/ 311947 h 541337"/>
              <a:gd name="connsiteX112" fmla="*/ 449598 w 579438"/>
              <a:gd name="connsiteY112" fmla="*/ 323385 h 541337"/>
              <a:gd name="connsiteX113" fmla="*/ 444049 w 579438"/>
              <a:gd name="connsiteY113" fmla="*/ 334505 h 541337"/>
              <a:gd name="connsiteX114" fmla="*/ 437708 w 579438"/>
              <a:gd name="connsiteY114" fmla="*/ 345148 h 541337"/>
              <a:gd name="connsiteX115" fmla="*/ 430891 w 579438"/>
              <a:gd name="connsiteY115" fmla="*/ 355156 h 541337"/>
              <a:gd name="connsiteX116" fmla="*/ 440086 w 579438"/>
              <a:gd name="connsiteY116" fmla="*/ 364370 h 541337"/>
              <a:gd name="connsiteX117" fmla="*/ 446744 w 579438"/>
              <a:gd name="connsiteY117" fmla="*/ 357698 h 541337"/>
              <a:gd name="connsiteX118" fmla="*/ 569133 w 579438"/>
              <a:gd name="connsiteY118" fmla="*/ 480495 h 541337"/>
              <a:gd name="connsiteX119" fmla="*/ 572780 w 579438"/>
              <a:gd name="connsiteY119" fmla="*/ 484943 h 541337"/>
              <a:gd name="connsiteX120" fmla="*/ 575792 w 579438"/>
              <a:gd name="connsiteY120" fmla="*/ 489709 h 541337"/>
              <a:gd name="connsiteX121" fmla="*/ 577694 w 579438"/>
              <a:gd name="connsiteY121" fmla="*/ 494951 h 541337"/>
              <a:gd name="connsiteX122" fmla="*/ 578963 w 579438"/>
              <a:gd name="connsiteY122" fmla="*/ 500193 h 541337"/>
              <a:gd name="connsiteX123" fmla="*/ 579438 w 579438"/>
              <a:gd name="connsiteY123" fmla="*/ 505753 h 541337"/>
              <a:gd name="connsiteX124" fmla="*/ 579121 w 579438"/>
              <a:gd name="connsiteY124" fmla="*/ 511154 h 541337"/>
              <a:gd name="connsiteX125" fmla="*/ 577853 w 579438"/>
              <a:gd name="connsiteY125" fmla="*/ 516397 h 541337"/>
              <a:gd name="connsiteX126" fmla="*/ 575792 w 579438"/>
              <a:gd name="connsiteY126" fmla="*/ 521639 h 541337"/>
              <a:gd name="connsiteX127" fmla="*/ 572938 w 579438"/>
              <a:gd name="connsiteY127" fmla="*/ 526564 h 541337"/>
              <a:gd name="connsiteX128" fmla="*/ 569292 w 579438"/>
              <a:gd name="connsiteY128" fmla="*/ 531012 h 541337"/>
              <a:gd name="connsiteX129" fmla="*/ 564853 w 579438"/>
              <a:gd name="connsiteY129" fmla="*/ 534665 h 541337"/>
              <a:gd name="connsiteX130" fmla="*/ 559938 w 579438"/>
              <a:gd name="connsiteY130" fmla="*/ 537684 h 541337"/>
              <a:gd name="connsiteX131" fmla="*/ 554865 w 579438"/>
              <a:gd name="connsiteY131" fmla="*/ 539590 h 541337"/>
              <a:gd name="connsiteX132" fmla="*/ 549634 w 579438"/>
              <a:gd name="connsiteY132" fmla="*/ 540861 h 541337"/>
              <a:gd name="connsiteX133" fmla="*/ 544085 w 579438"/>
              <a:gd name="connsiteY133" fmla="*/ 541337 h 541337"/>
              <a:gd name="connsiteX134" fmla="*/ 538695 w 579438"/>
              <a:gd name="connsiteY134" fmla="*/ 540861 h 541337"/>
              <a:gd name="connsiteX135" fmla="*/ 533463 w 579438"/>
              <a:gd name="connsiteY135" fmla="*/ 539590 h 541337"/>
              <a:gd name="connsiteX136" fmla="*/ 528231 w 579438"/>
              <a:gd name="connsiteY136" fmla="*/ 537684 h 541337"/>
              <a:gd name="connsiteX137" fmla="*/ 523317 w 579438"/>
              <a:gd name="connsiteY137" fmla="*/ 534665 h 541337"/>
              <a:gd name="connsiteX138" fmla="*/ 519195 w 579438"/>
              <a:gd name="connsiteY138" fmla="*/ 531012 h 541337"/>
              <a:gd name="connsiteX139" fmla="*/ 396806 w 579438"/>
              <a:gd name="connsiteY139" fmla="*/ 408056 h 541337"/>
              <a:gd name="connsiteX140" fmla="*/ 403464 w 579438"/>
              <a:gd name="connsiteY140" fmla="*/ 401384 h 541337"/>
              <a:gd name="connsiteX141" fmla="*/ 394110 w 579438"/>
              <a:gd name="connsiteY141" fmla="*/ 392329 h 541337"/>
              <a:gd name="connsiteX142" fmla="*/ 384123 w 579438"/>
              <a:gd name="connsiteY142" fmla="*/ 399319 h 541337"/>
              <a:gd name="connsiteX143" fmla="*/ 373501 w 579438"/>
              <a:gd name="connsiteY143" fmla="*/ 405673 h 541337"/>
              <a:gd name="connsiteX144" fmla="*/ 362562 w 579438"/>
              <a:gd name="connsiteY144" fmla="*/ 411074 h 541337"/>
              <a:gd name="connsiteX145" fmla="*/ 351147 w 579438"/>
              <a:gd name="connsiteY145" fmla="*/ 415840 h 541337"/>
              <a:gd name="connsiteX146" fmla="*/ 339099 w 579438"/>
              <a:gd name="connsiteY146" fmla="*/ 419970 h 541337"/>
              <a:gd name="connsiteX147" fmla="*/ 327050 w 579438"/>
              <a:gd name="connsiteY147" fmla="*/ 423147 h 541337"/>
              <a:gd name="connsiteX148" fmla="*/ 314367 w 579438"/>
              <a:gd name="connsiteY148" fmla="*/ 425371 h 541337"/>
              <a:gd name="connsiteX149" fmla="*/ 301526 w 579438"/>
              <a:gd name="connsiteY149" fmla="*/ 426801 h 541337"/>
              <a:gd name="connsiteX150" fmla="*/ 288526 w 579438"/>
              <a:gd name="connsiteY150" fmla="*/ 427437 h 541337"/>
              <a:gd name="connsiteX151" fmla="*/ 274575 w 579438"/>
              <a:gd name="connsiteY151" fmla="*/ 426801 h 541337"/>
              <a:gd name="connsiteX152" fmla="*/ 261099 w 579438"/>
              <a:gd name="connsiteY152" fmla="*/ 425213 h 541337"/>
              <a:gd name="connsiteX153" fmla="*/ 247624 w 579438"/>
              <a:gd name="connsiteY153" fmla="*/ 422671 h 541337"/>
              <a:gd name="connsiteX154" fmla="*/ 234783 w 579438"/>
              <a:gd name="connsiteY154" fmla="*/ 419017 h 541337"/>
              <a:gd name="connsiteX155" fmla="*/ 222417 w 579438"/>
              <a:gd name="connsiteY155" fmla="*/ 414728 h 541337"/>
              <a:gd name="connsiteX156" fmla="*/ 210368 w 579438"/>
              <a:gd name="connsiteY156" fmla="*/ 409168 h 541337"/>
              <a:gd name="connsiteX157" fmla="*/ 198954 w 579438"/>
              <a:gd name="connsiteY157" fmla="*/ 402972 h 541337"/>
              <a:gd name="connsiteX158" fmla="*/ 187856 w 579438"/>
              <a:gd name="connsiteY158" fmla="*/ 396142 h 541337"/>
              <a:gd name="connsiteX159" fmla="*/ 177551 w 579438"/>
              <a:gd name="connsiteY159" fmla="*/ 388199 h 541337"/>
              <a:gd name="connsiteX160" fmla="*/ 167722 w 579438"/>
              <a:gd name="connsiteY160" fmla="*/ 379779 h 541337"/>
              <a:gd name="connsiteX161" fmla="*/ 158527 w 579438"/>
              <a:gd name="connsiteY161" fmla="*/ 370566 h 541337"/>
              <a:gd name="connsiteX162" fmla="*/ 150125 w 579438"/>
              <a:gd name="connsiteY162" fmla="*/ 360716 h 541337"/>
              <a:gd name="connsiteX163" fmla="*/ 142198 w 579438"/>
              <a:gd name="connsiteY163" fmla="*/ 350232 h 541337"/>
              <a:gd name="connsiteX164" fmla="*/ 135381 w 579438"/>
              <a:gd name="connsiteY164" fmla="*/ 339112 h 541337"/>
              <a:gd name="connsiteX165" fmla="*/ 129198 w 579438"/>
              <a:gd name="connsiteY165" fmla="*/ 327674 h 541337"/>
              <a:gd name="connsiteX166" fmla="*/ 123649 w 579438"/>
              <a:gd name="connsiteY166" fmla="*/ 315601 h 541337"/>
              <a:gd name="connsiteX167" fmla="*/ 119369 w 579438"/>
              <a:gd name="connsiteY167" fmla="*/ 303210 h 541337"/>
              <a:gd name="connsiteX168" fmla="*/ 115881 w 579438"/>
              <a:gd name="connsiteY168" fmla="*/ 290343 h 541337"/>
              <a:gd name="connsiteX169" fmla="*/ 113186 w 579438"/>
              <a:gd name="connsiteY169" fmla="*/ 276840 h 541337"/>
              <a:gd name="connsiteX170" fmla="*/ 111601 w 579438"/>
              <a:gd name="connsiteY170" fmla="*/ 263337 h 541337"/>
              <a:gd name="connsiteX171" fmla="*/ 111125 w 579438"/>
              <a:gd name="connsiteY171" fmla="*/ 249357 h 541337"/>
              <a:gd name="connsiteX172" fmla="*/ 111601 w 579438"/>
              <a:gd name="connsiteY172" fmla="*/ 235537 h 541337"/>
              <a:gd name="connsiteX173" fmla="*/ 113186 w 579438"/>
              <a:gd name="connsiteY173" fmla="*/ 221875 h 541337"/>
              <a:gd name="connsiteX174" fmla="*/ 115881 w 579438"/>
              <a:gd name="connsiteY174" fmla="*/ 208531 h 541337"/>
              <a:gd name="connsiteX175" fmla="*/ 119369 w 579438"/>
              <a:gd name="connsiteY175" fmla="*/ 195664 h 541337"/>
              <a:gd name="connsiteX176" fmla="*/ 123649 w 579438"/>
              <a:gd name="connsiteY176" fmla="*/ 183114 h 541337"/>
              <a:gd name="connsiteX177" fmla="*/ 129198 w 579438"/>
              <a:gd name="connsiteY177" fmla="*/ 171200 h 541337"/>
              <a:gd name="connsiteX178" fmla="*/ 135381 w 579438"/>
              <a:gd name="connsiteY178" fmla="*/ 159444 h 541337"/>
              <a:gd name="connsiteX179" fmla="*/ 142198 w 579438"/>
              <a:gd name="connsiteY179" fmla="*/ 148642 h 541337"/>
              <a:gd name="connsiteX180" fmla="*/ 150125 w 579438"/>
              <a:gd name="connsiteY180" fmla="*/ 138157 h 541337"/>
              <a:gd name="connsiteX181" fmla="*/ 158527 w 579438"/>
              <a:gd name="connsiteY181" fmla="*/ 128308 h 541337"/>
              <a:gd name="connsiteX182" fmla="*/ 167722 w 579438"/>
              <a:gd name="connsiteY182" fmla="*/ 119094 h 541337"/>
              <a:gd name="connsiteX183" fmla="*/ 177551 w 579438"/>
              <a:gd name="connsiteY183" fmla="*/ 110516 h 541337"/>
              <a:gd name="connsiteX184" fmla="*/ 187856 w 579438"/>
              <a:gd name="connsiteY184" fmla="*/ 102732 h 541337"/>
              <a:gd name="connsiteX185" fmla="*/ 198954 w 579438"/>
              <a:gd name="connsiteY185" fmla="*/ 95584 h 541337"/>
              <a:gd name="connsiteX186" fmla="*/ 210368 w 579438"/>
              <a:gd name="connsiteY186" fmla="*/ 89388 h 541337"/>
              <a:gd name="connsiteX187" fmla="*/ 222417 w 579438"/>
              <a:gd name="connsiteY187" fmla="*/ 84146 h 541337"/>
              <a:gd name="connsiteX188" fmla="*/ 234783 w 579438"/>
              <a:gd name="connsiteY188" fmla="*/ 79698 h 541337"/>
              <a:gd name="connsiteX189" fmla="*/ 247624 w 579438"/>
              <a:gd name="connsiteY189" fmla="*/ 76044 h 541337"/>
              <a:gd name="connsiteX190" fmla="*/ 261099 w 579438"/>
              <a:gd name="connsiteY190" fmla="*/ 73661 h 541337"/>
              <a:gd name="connsiteX191" fmla="*/ 274575 w 579438"/>
              <a:gd name="connsiteY191" fmla="*/ 72073 h 541337"/>
              <a:gd name="connsiteX192" fmla="*/ 561981 w 579438"/>
              <a:gd name="connsiteY192" fmla="*/ 0 h 541337"/>
              <a:gd name="connsiteX193" fmla="*/ 563410 w 579438"/>
              <a:gd name="connsiteY193" fmla="*/ 0 h 541337"/>
              <a:gd name="connsiteX194" fmla="*/ 567059 w 579438"/>
              <a:gd name="connsiteY194" fmla="*/ 158 h 541337"/>
              <a:gd name="connsiteX195" fmla="*/ 570074 w 579438"/>
              <a:gd name="connsiteY195" fmla="*/ 1108 h 541337"/>
              <a:gd name="connsiteX196" fmla="*/ 572613 w 579438"/>
              <a:gd name="connsiteY196" fmla="*/ 2375 h 541337"/>
              <a:gd name="connsiteX197" fmla="*/ 574359 w 579438"/>
              <a:gd name="connsiteY197" fmla="*/ 4434 h 541337"/>
              <a:gd name="connsiteX198" fmla="*/ 575628 w 579438"/>
              <a:gd name="connsiteY198" fmla="*/ 6968 h 541337"/>
              <a:gd name="connsiteX199" fmla="*/ 576263 w 579438"/>
              <a:gd name="connsiteY199" fmla="*/ 10135 h 541337"/>
              <a:gd name="connsiteX200" fmla="*/ 576263 w 579438"/>
              <a:gd name="connsiteY200" fmla="*/ 14094 h 541337"/>
              <a:gd name="connsiteX201" fmla="*/ 571820 w 579438"/>
              <a:gd name="connsiteY201" fmla="*/ 109587 h 541337"/>
              <a:gd name="connsiteX202" fmla="*/ 571661 w 579438"/>
              <a:gd name="connsiteY202" fmla="*/ 112437 h 541337"/>
              <a:gd name="connsiteX203" fmla="*/ 571185 w 579438"/>
              <a:gd name="connsiteY203" fmla="*/ 114971 h 541337"/>
              <a:gd name="connsiteX204" fmla="*/ 570233 w 579438"/>
              <a:gd name="connsiteY204" fmla="*/ 117663 h 541337"/>
              <a:gd name="connsiteX205" fmla="*/ 568964 w 579438"/>
              <a:gd name="connsiteY205" fmla="*/ 119880 h 541337"/>
              <a:gd name="connsiteX206" fmla="*/ 567059 w 579438"/>
              <a:gd name="connsiteY206" fmla="*/ 121939 h 541337"/>
              <a:gd name="connsiteX207" fmla="*/ 564520 w 579438"/>
              <a:gd name="connsiteY207" fmla="*/ 123681 h 541337"/>
              <a:gd name="connsiteX208" fmla="*/ 561823 w 579438"/>
              <a:gd name="connsiteY208" fmla="*/ 124948 h 541337"/>
              <a:gd name="connsiteX209" fmla="*/ 559601 w 579438"/>
              <a:gd name="connsiteY209" fmla="*/ 125106 h 541337"/>
              <a:gd name="connsiteX210" fmla="*/ 557380 w 579438"/>
              <a:gd name="connsiteY210" fmla="*/ 124631 h 541337"/>
              <a:gd name="connsiteX211" fmla="*/ 555475 w 579438"/>
              <a:gd name="connsiteY211" fmla="*/ 123839 h 541337"/>
              <a:gd name="connsiteX212" fmla="*/ 553571 w 579438"/>
              <a:gd name="connsiteY212" fmla="*/ 122572 h 541337"/>
              <a:gd name="connsiteX213" fmla="*/ 551984 w 579438"/>
              <a:gd name="connsiteY213" fmla="*/ 120989 h 541337"/>
              <a:gd name="connsiteX214" fmla="*/ 550239 w 579438"/>
              <a:gd name="connsiteY214" fmla="*/ 119405 h 541337"/>
              <a:gd name="connsiteX215" fmla="*/ 520723 w 579438"/>
              <a:gd name="connsiteY215" fmla="*/ 90108 h 541337"/>
              <a:gd name="connsiteX216" fmla="*/ 509774 w 579438"/>
              <a:gd name="connsiteY216" fmla="*/ 101193 h 541337"/>
              <a:gd name="connsiteX217" fmla="*/ 419324 w 579438"/>
              <a:gd name="connsiteY217" fmla="*/ 191301 h 541337"/>
              <a:gd name="connsiteX218" fmla="*/ 391713 w 579438"/>
              <a:gd name="connsiteY218" fmla="*/ 219173 h 541337"/>
              <a:gd name="connsiteX219" fmla="*/ 298564 w 579438"/>
              <a:gd name="connsiteY219" fmla="*/ 312131 h 541337"/>
              <a:gd name="connsiteX220" fmla="*/ 293169 w 579438"/>
              <a:gd name="connsiteY220" fmla="*/ 317516 h 541337"/>
              <a:gd name="connsiteX221" fmla="*/ 290313 w 579438"/>
              <a:gd name="connsiteY221" fmla="*/ 319733 h 541337"/>
              <a:gd name="connsiteX222" fmla="*/ 287298 w 579438"/>
              <a:gd name="connsiteY222" fmla="*/ 321633 h 541337"/>
              <a:gd name="connsiteX223" fmla="*/ 284124 w 579438"/>
              <a:gd name="connsiteY223" fmla="*/ 322900 h 541337"/>
              <a:gd name="connsiteX224" fmla="*/ 280633 w 579438"/>
              <a:gd name="connsiteY224" fmla="*/ 323692 h 541337"/>
              <a:gd name="connsiteX225" fmla="*/ 279681 w 579438"/>
              <a:gd name="connsiteY225" fmla="*/ 323692 h 541337"/>
              <a:gd name="connsiteX226" fmla="*/ 278888 w 579438"/>
              <a:gd name="connsiteY226" fmla="*/ 323850 h 541337"/>
              <a:gd name="connsiteX227" fmla="*/ 277935 w 579438"/>
              <a:gd name="connsiteY227" fmla="*/ 323850 h 541337"/>
              <a:gd name="connsiteX228" fmla="*/ 273810 w 579438"/>
              <a:gd name="connsiteY228" fmla="*/ 323534 h 541337"/>
              <a:gd name="connsiteX229" fmla="*/ 269843 w 579438"/>
              <a:gd name="connsiteY229" fmla="*/ 322267 h 541337"/>
              <a:gd name="connsiteX230" fmla="*/ 266034 w 579438"/>
              <a:gd name="connsiteY230" fmla="*/ 320366 h 541337"/>
              <a:gd name="connsiteX231" fmla="*/ 262702 w 579438"/>
              <a:gd name="connsiteY231" fmla="*/ 317516 h 541337"/>
              <a:gd name="connsiteX232" fmla="*/ 257306 w 579438"/>
              <a:gd name="connsiteY232" fmla="*/ 312131 h 541337"/>
              <a:gd name="connsiteX233" fmla="*/ 237471 w 579438"/>
              <a:gd name="connsiteY233" fmla="*/ 292336 h 541337"/>
              <a:gd name="connsiteX234" fmla="*/ 190500 w 579438"/>
              <a:gd name="connsiteY234" fmla="*/ 245303 h 541337"/>
              <a:gd name="connsiteX235" fmla="*/ 191452 w 579438"/>
              <a:gd name="connsiteY235" fmla="*/ 235643 h 541337"/>
              <a:gd name="connsiteX236" fmla="*/ 193198 w 579438"/>
              <a:gd name="connsiteY236" fmla="*/ 226141 h 541337"/>
              <a:gd name="connsiteX237" fmla="*/ 195737 w 579438"/>
              <a:gd name="connsiteY237" fmla="*/ 217114 h 541337"/>
              <a:gd name="connsiteX238" fmla="*/ 199228 w 579438"/>
              <a:gd name="connsiteY238" fmla="*/ 208246 h 541337"/>
              <a:gd name="connsiteX239" fmla="*/ 203671 w 579438"/>
              <a:gd name="connsiteY239" fmla="*/ 200011 h 541337"/>
              <a:gd name="connsiteX240" fmla="*/ 208749 w 579438"/>
              <a:gd name="connsiteY240" fmla="*/ 192093 h 541337"/>
              <a:gd name="connsiteX241" fmla="*/ 277935 w 579438"/>
              <a:gd name="connsiteY241" fmla="*/ 261139 h 541337"/>
              <a:gd name="connsiteX242" fmla="*/ 280633 w 579438"/>
              <a:gd name="connsiteY242" fmla="*/ 258447 h 541337"/>
              <a:gd name="connsiteX243" fmla="*/ 485019 w 579438"/>
              <a:gd name="connsiteY243" fmla="*/ 54318 h 541337"/>
              <a:gd name="connsiteX244" fmla="*/ 469786 w 579438"/>
              <a:gd name="connsiteY244" fmla="*/ 39273 h 541337"/>
              <a:gd name="connsiteX245" fmla="*/ 455028 w 579438"/>
              <a:gd name="connsiteY245" fmla="*/ 24071 h 541337"/>
              <a:gd name="connsiteX246" fmla="*/ 453441 w 579438"/>
              <a:gd name="connsiteY246" fmla="*/ 22645 h 541337"/>
              <a:gd name="connsiteX247" fmla="*/ 452171 w 579438"/>
              <a:gd name="connsiteY247" fmla="*/ 21062 h 541337"/>
              <a:gd name="connsiteX248" fmla="*/ 451219 w 579438"/>
              <a:gd name="connsiteY248" fmla="*/ 19478 h 541337"/>
              <a:gd name="connsiteX249" fmla="*/ 450426 w 579438"/>
              <a:gd name="connsiteY249" fmla="*/ 17736 h 541337"/>
              <a:gd name="connsiteX250" fmla="*/ 450109 w 579438"/>
              <a:gd name="connsiteY250" fmla="*/ 15836 h 541337"/>
              <a:gd name="connsiteX251" fmla="*/ 450267 w 579438"/>
              <a:gd name="connsiteY251" fmla="*/ 13461 h 541337"/>
              <a:gd name="connsiteX252" fmla="*/ 451219 w 579438"/>
              <a:gd name="connsiteY252" fmla="*/ 11243 h 541337"/>
              <a:gd name="connsiteX253" fmla="*/ 452806 w 579438"/>
              <a:gd name="connsiteY253" fmla="*/ 8551 h 541337"/>
              <a:gd name="connsiteX254" fmla="*/ 454552 w 579438"/>
              <a:gd name="connsiteY254" fmla="*/ 6809 h 541337"/>
              <a:gd name="connsiteX255" fmla="*/ 456615 w 579438"/>
              <a:gd name="connsiteY255" fmla="*/ 5542 h 541337"/>
              <a:gd name="connsiteX256" fmla="*/ 459154 w 579438"/>
              <a:gd name="connsiteY256" fmla="*/ 5067 h 541337"/>
              <a:gd name="connsiteX257" fmla="*/ 461534 w 579438"/>
              <a:gd name="connsiteY257" fmla="*/ 4751 h 541337"/>
              <a:gd name="connsiteX258" fmla="*/ 464073 w 579438"/>
              <a:gd name="connsiteY258" fmla="*/ 4592 h 54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</a:cxnLst>
            <a:rect l="l" t="t" r="r" b="b"/>
            <a:pathLst>
              <a:path w="579438" h="541337">
                <a:moveTo>
                  <a:pt x="104775" y="158750"/>
                </a:moveTo>
                <a:lnTo>
                  <a:pt x="99193" y="170591"/>
                </a:lnTo>
                <a:lnTo>
                  <a:pt x="94569" y="183072"/>
                </a:lnTo>
                <a:lnTo>
                  <a:pt x="90741" y="195872"/>
                </a:lnTo>
                <a:lnTo>
                  <a:pt x="87552" y="208833"/>
                </a:lnTo>
                <a:lnTo>
                  <a:pt x="85478" y="222434"/>
                </a:lnTo>
                <a:lnTo>
                  <a:pt x="84043" y="235875"/>
                </a:lnTo>
                <a:lnTo>
                  <a:pt x="83724" y="249955"/>
                </a:lnTo>
                <a:lnTo>
                  <a:pt x="83724" y="252196"/>
                </a:lnTo>
                <a:lnTo>
                  <a:pt x="42420" y="293638"/>
                </a:lnTo>
                <a:lnTo>
                  <a:pt x="39071" y="296518"/>
                </a:lnTo>
                <a:lnTo>
                  <a:pt x="35244" y="298438"/>
                </a:lnTo>
                <a:lnTo>
                  <a:pt x="31257" y="299718"/>
                </a:lnTo>
                <a:lnTo>
                  <a:pt x="27111" y="300038"/>
                </a:lnTo>
                <a:lnTo>
                  <a:pt x="22964" y="299718"/>
                </a:lnTo>
                <a:lnTo>
                  <a:pt x="18977" y="298438"/>
                </a:lnTo>
                <a:lnTo>
                  <a:pt x="15150" y="296518"/>
                </a:lnTo>
                <a:lnTo>
                  <a:pt x="11642" y="293638"/>
                </a:lnTo>
                <a:lnTo>
                  <a:pt x="6379" y="288358"/>
                </a:lnTo>
                <a:lnTo>
                  <a:pt x="3508" y="284837"/>
                </a:lnTo>
                <a:lnTo>
                  <a:pt x="1595" y="280997"/>
                </a:lnTo>
                <a:lnTo>
                  <a:pt x="319" y="276997"/>
                </a:lnTo>
                <a:lnTo>
                  <a:pt x="0" y="272837"/>
                </a:lnTo>
                <a:lnTo>
                  <a:pt x="319" y="268836"/>
                </a:lnTo>
                <a:lnTo>
                  <a:pt x="1595" y="264676"/>
                </a:lnTo>
                <a:lnTo>
                  <a:pt x="3508" y="260996"/>
                </a:lnTo>
                <a:lnTo>
                  <a:pt x="6379" y="257316"/>
                </a:lnTo>
                <a:close/>
                <a:moveTo>
                  <a:pt x="288526" y="71437"/>
                </a:moveTo>
                <a:lnTo>
                  <a:pt x="301526" y="71755"/>
                </a:lnTo>
                <a:lnTo>
                  <a:pt x="314367" y="73185"/>
                </a:lnTo>
                <a:lnTo>
                  <a:pt x="326733" y="75568"/>
                </a:lnTo>
                <a:lnTo>
                  <a:pt x="338940" y="78745"/>
                </a:lnTo>
                <a:lnTo>
                  <a:pt x="350672" y="82716"/>
                </a:lnTo>
                <a:lnTo>
                  <a:pt x="362086" y="87482"/>
                </a:lnTo>
                <a:lnTo>
                  <a:pt x="373184" y="93201"/>
                </a:lnTo>
                <a:lnTo>
                  <a:pt x="383806" y="99396"/>
                </a:lnTo>
                <a:lnTo>
                  <a:pt x="393793" y="106227"/>
                </a:lnTo>
                <a:lnTo>
                  <a:pt x="355745" y="144353"/>
                </a:lnTo>
                <a:lnTo>
                  <a:pt x="347343" y="139428"/>
                </a:lnTo>
                <a:lnTo>
                  <a:pt x="338465" y="134980"/>
                </a:lnTo>
                <a:lnTo>
                  <a:pt x="329111" y="131326"/>
                </a:lnTo>
                <a:lnTo>
                  <a:pt x="319282" y="128308"/>
                </a:lnTo>
                <a:lnTo>
                  <a:pt x="309294" y="126243"/>
                </a:lnTo>
                <a:lnTo>
                  <a:pt x="298989" y="124972"/>
                </a:lnTo>
                <a:lnTo>
                  <a:pt x="288526" y="124337"/>
                </a:lnTo>
                <a:lnTo>
                  <a:pt x="277111" y="124972"/>
                </a:lnTo>
                <a:lnTo>
                  <a:pt x="266014" y="126561"/>
                </a:lnTo>
                <a:lnTo>
                  <a:pt x="255392" y="128944"/>
                </a:lnTo>
                <a:lnTo>
                  <a:pt x="245087" y="132280"/>
                </a:lnTo>
                <a:lnTo>
                  <a:pt x="235100" y="136410"/>
                </a:lnTo>
                <a:lnTo>
                  <a:pt x="225587" y="141493"/>
                </a:lnTo>
                <a:lnTo>
                  <a:pt x="216551" y="147371"/>
                </a:lnTo>
                <a:lnTo>
                  <a:pt x="208307" y="153884"/>
                </a:lnTo>
                <a:lnTo>
                  <a:pt x="200380" y="161033"/>
                </a:lnTo>
                <a:lnTo>
                  <a:pt x="193246" y="168817"/>
                </a:lnTo>
                <a:lnTo>
                  <a:pt x="186746" y="177395"/>
                </a:lnTo>
                <a:lnTo>
                  <a:pt x="180881" y="186291"/>
                </a:lnTo>
                <a:lnTo>
                  <a:pt x="175966" y="195823"/>
                </a:lnTo>
                <a:lnTo>
                  <a:pt x="171686" y="205672"/>
                </a:lnTo>
                <a:lnTo>
                  <a:pt x="168356" y="216156"/>
                </a:lnTo>
                <a:lnTo>
                  <a:pt x="165978" y="226959"/>
                </a:lnTo>
                <a:lnTo>
                  <a:pt x="164393" y="238079"/>
                </a:lnTo>
                <a:lnTo>
                  <a:pt x="163917" y="249357"/>
                </a:lnTo>
                <a:lnTo>
                  <a:pt x="164393" y="260795"/>
                </a:lnTo>
                <a:lnTo>
                  <a:pt x="165978" y="271915"/>
                </a:lnTo>
                <a:lnTo>
                  <a:pt x="168356" y="282559"/>
                </a:lnTo>
                <a:lnTo>
                  <a:pt x="171686" y="292884"/>
                </a:lnTo>
                <a:lnTo>
                  <a:pt x="175966" y="302892"/>
                </a:lnTo>
                <a:lnTo>
                  <a:pt x="180881" y="312424"/>
                </a:lnTo>
                <a:lnTo>
                  <a:pt x="186746" y="321479"/>
                </a:lnTo>
                <a:lnTo>
                  <a:pt x="193246" y="329739"/>
                </a:lnTo>
                <a:lnTo>
                  <a:pt x="200380" y="337682"/>
                </a:lnTo>
                <a:lnTo>
                  <a:pt x="208149" y="344990"/>
                </a:lnTo>
                <a:lnTo>
                  <a:pt x="216551" y="351503"/>
                </a:lnTo>
                <a:lnTo>
                  <a:pt x="225587" y="357380"/>
                </a:lnTo>
                <a:lnTo>
                  <a:pt x="235100" y="362305"/>
                </a:lnTo>
                <a:lnTo>
                  <a:pt x="244929" y="366435"/>
                </a:lnTo>
                <a:lnTo>
                  <a:pt x="255234" y="369771"/>
                </a:lnTo>
                <a:lnTo>
                  <a:pt x="266014" y="372313"/>
                </a:lnTo>
                <a:lnTo>
                  <a:pt x="277111" y="373902"/>
                </a:lnTo>
                <a:lnTo>
                  <a:pt x="288526" y="374219"/>
                </a:lnTo>
                <a:lnTo>
                  <a:pt x="299782" y="373902"/>
                </a:lnTo>
                <a:lnTo>
                  <a:pt x="310879" y="372313"/>
                </a:lnTo>
                <a:lnTo>
                  <a:pt x="321501" y="369771"/>
                </a:lnTo>
                <a:lnTo>
                  <a:pt x="331965" y="366435"/>
                </a:lnTo>
                <a:lnTo>
                  <a:pt x="341794" y="362305"/>
                </a:lnTo>
                <a:lnTo>
                  <a:pt x="351306" y="357380"/>
                </a:lnTo>
                <a:lnTo>
                  <a:pt x="360184" y="351503"/>
                </a:lnTo>
                <a:lnTo>
                  <a:pt x="368586" y="344990"/>
                </a:lnTo>
                <a:lnTo>
                  <a:pt x="376354" y="337682"/>
                </a:lnTo>
                <a:lnTo>
                  <a:pt x="383647" y="329898"/>
                </a:lnTo>
                <a:lnTo>
                  <a:pt x="390147" y="321479"/>
                </a:lnTo>
                <a:lnTo>
                  <a:pt x="395854" y="312424"/>
                </a:lnTo>
                <a:lnTo>
                  <a:pt x="400769" y="302892"/>
                </a:lnTo>
                <a:lnTo>
                  <a:pt x="405049" y="293043"/>
                </a:lnTo>
                <a:lnTo>
                  <a:pt x="408379" y="282717"/>
                </a:lnTo>
                <a:lnTo>
                  <a:pt x="410915" y="271915"/>
                </a:lnTo>
                <a:lnTo>
                  <a:pt x="412501" y="260795"/>
                </a:lnTo>
                <a:lnTo>
                  <a:pt x="412976" y="249357"/>
                </a:lnTo>
                <a:lnTo>
                  <a:pt x="412818" y="243321"/>
                </a:lnTo>
                <a:lnTo>
                  <a:pt x="412183" y="237443"/>
                </a:lnTo>
                <a:lnTo>
                  <a:pt x="456573" y="192963"/>
                </a:lnTo>
                <a:lnTo>
                  <a:pt x="459744" y="203765"/>
                </a:lnTo>
                <a:lnTo>
                  <a:pt x="462439" y="214727"/>
                </a:lnTo>
                <a:lnTo>
                  <a:pt x="464183" y="226164"/>
                </a:lnTo>
                <a:lnTo>
                  <a:pt x="465134" y="237761"/>
                </a:lnTo>
                <a:lnTo>
                  <a:pt x="465768" y="249357"/>
                </a:lnTo>
                <a:lnTo>
                  <a:pt x="465134" y="262543"/>
                </a:lnTo>
                <a:lnTo>
                  <a:pt x="463707" y="275251"/>
                </a:lnTo>
                <a:lnTo>
                  <a:pt x="461488" y="287801"/>
                </a:lnTo>
                <a:lnTo>
                  <a:pt x="458317" y="300192"/>
                </a:lnTo>
                <a:lnTo>
                  <a:pt x="454354" y="311947"/>
                </a:lnTo>
                <a:lnTo>
                  <a:pt x="449598" y="323385"/>
                </a:lnTo>
                <a:lnTo>
                  <a:pt x="444049" y="334505"/>
                </a:lnTo>
                <a:lnTo>
                  <a:pt x="437708" y="345148"/>
                </a:lnTo>
                <a:lnTo>
                  <a:pt x="430891" y="355156"/>
                </a:lnTo>
                <a:lnTo>
                  <a:pt x="440086" y="364370"/>
                </a:lnTo>
                <a:lnTo>
                  <a:pt x="446744" y="357698"/>
                </a:lnTo>
                <a:lnTo>
                  <a:pt x="569133" y="480495"/>
                </a:lnTo>
                <a:lnTo>
                  <a:pt x="572780" y="484943"/>
                </a:lnTo>
                <a:lnTo>
                  <a:pt x="575792" y="489709"/>
                </a:lnTo>
                <a:lnTo>
                  <a:pt x="577694" y="494951"/>
                </a:lnTo>
                <a:lnTo>
                  <a:pt x="578963" y="500193"/>
                </a:lnTo>
                <a:lnTo>
                  <a:pt x="579438" y="505753"/>
                </a:lnTo>
                <a:lnTo>
                  <a:pt x="579121" y="511154"/>
                </a:lnTo>
                <a:lnTo>
                  <a:pt x="577853" y="516397"/>
                </a:lnTo>
                <a:lnTo>
                  <a:pt x="575792" y="521639"/>
                </a:lnTo>
                <a:lnTo>
                  <a:pt x="572938" y="526564"/>
                </a:lnTo>
                <a:lnTo>
                  <a:pt x="569292" y="531012"/>
                </a:lnTo>
                <a:lnTo>
                  <a:pt x="564853" y="534665"/>
                </a:lnTo>
                <a:lnTo>
                  <a:pt x="559938" y="537684"/>
                </a:lnTo>
                <a:lnTo>
                  <a:pt x="554865" y="539590"/>
                </a:lnTo>
                <a:lnTo>
                  <a:pt x="549634" y="540861"/>
                </a:lnTo>
                <a:lnTo>
                  <a:pt x="544085" y="541337"/>
                </a:lnTo>
                <a:lnTo>
                  <a:pt x="538695" y="540861"/>
                </a:lnTo>
                <a:lnTo>
                  <a:pt x="533463" y="539590"/>
                </a:lnTo>
                <a:lnTo>
                  <a:pt x="528231" y="537684"/>
                </a:lnTo>
                <a:lnTo>
                  <a:pt x="523317" y="534665"/>
                </a:lnTo>
                <a:lnTo>
                  <a:pt x="519195" y="531012"/>
                </a:lnTo>
                <a:lnTo>
                  <a:pt x="396806" y="408056"/>
                </a:lnTo>
                <a:lnTo>
                  <a:pt x="403464" y="401384"/>
                </a:lnTo>
                <a:lnTo>
                  <a:pt x="394110" y="392329"/>
                </a:lnTo>
                <a:lnTo>
                  <a:pt x="384123" y="399319"/>
                </a:lnTo>
                <a:lnTo>
                  <a:pt x="373501" y="405673"/>
                </a:lnTo>
                <a:lnTo>
                  <a:pt x="362562" y="411074"/>
                </a:lnTo>
                <a:lnTo>
                  <a:pt x="351147" y="415840"/>
                </a:lnTo>
                <a:lnTo>
                  <a:pt x="339099" y="419970"/>
                </a:lnTo>
                <a:lnTo>
                  <a:pt x="327050" y="423147"/>
                </a:lnTo>
                <a:lnTo>
                  <a:pt x="314367" y="425371"/>
                </a:lnTo>
                <a:lnTo>
                  <a:pt x="301526" y="426801"/>
                </a:lnTo>
                <a:lnTo>
                  <a:pt x="288526" y="427437"/>
                </a:lnTo>
                <a:lnTo>
                  <a:pt x="274575" y="426801"/>
                </a:lnTo>
                <a:lnTo>
                  <a:pt x="261099" y="425213"/>
                </a:lnTo>
                <a:lnTo>
                  <a:pt x="247624" y="422671"/>
                </a:lnTo>
                <a:lnTo>
                  <a:pt x="234783" y="419017"/>
                </a:lnTo>
                <a:lnTo>
                  <a:pt x="222417" y="414728"/>
                </a:lnTo>
                <a:lnTo>
                  <a:pt x="210368" y="409168"/>
                </a:lnTo>
                <a:lnTo>
                  <a:pt x="198954" y="402972"/>
                </a:lnTo>
                <a:lnTo>
                  <a:pt x="187856" y="396142"/>
                </a:lnTo>
                <a:lnTo>
                  <a:pt x="177551" y="388199"/>
                </a:lnTo>
                <a:lnTo>
                  <a:pt x="167722" y="379779"/>
                </a:lnTo>
                <a:lnTo>
                  <a:pt x="158527" y="370566"/>
                </a:lnTo>
                <a:lnTo>
                  <a:pt x="150125" y="360716"/>
                </a:lnTo>
                <a:lnTo>
                  <a:pt x="142198" y="350232"/>
                </a:lnTo>
                <a:lnTo>
                  <a:pt x="135381" y="339112"/>
                </a:lnTo>
                <a:lnTo>
                  <a:pt x="129198" y="327674"/>
                </a:lnTo>
                <a:lnTo>
                  <a:pt x="123649" y="315601"/>
                </a:lnTo>
                <a:lnTo>
                  <a:pt x="119369" y="303210"/>
                </a:lnTo>
                <a:lnTo>
                  <a:pt x="115881" y="290343"/>
                </a:lnTo>
                <a:lnTo>
                  <a:pt x="113186" y="276840"/>
                </a:lnTo>
                <a:lnTo>
                  <a:pt x="111601" y="263337"/>
                </a:lnTo>
                <a:lnTo>
                  <a:pt x="111125" y="249357"/>
                </a:lnTo>
                <a:lnTo>
                  <a:pt x="111601" y="235537"/>
                </a:lnTo>
                <a:lnTo>
                  <a:pt x="113186" y="221875"/>
                </a:lnTo>
                <a:lnTo>
                  <a:pt x="115881" y="208531"/>
                </a:lnTo>
                <a:lnTo>
                  <a:pt x="119369" y="195664"/>
                </a:lnTo>
                <a:lnTo>
                  <a:pt x="123649" y="183114"/>
                </a:lnTo>
                <a:lnTo>
                  <a:pt x="129198" y="171200"/>
                </a:lnTo>
                <a:lnTo>
                  <a:pt x="135381" y="159444"/>
                </a:lnTo>
                <a:lnTo>
                  <a:pt x="142198" y="148642"/>
                </a:lnTo>
                <a:lnTo>
                  <a:pt x="150125" y="138157"/>
                </a:lnTo>
                <a:lnTo>
                  <a:pt x="158527" y="128308"/>
                </a:lnTo>
                <a:lnTo>
                  <a:pt x="167722" y="119094"/>
                </a:lnTo>
                <a:lnTo>
                  <a:pt x="177551" y="110516"/>
                </a:lnTo>
                <a:lnTo>
                  <a:pt x="187856" y="102732"/>
                </a:lnTo>
                <a:lnTo>
                  <a:pt x="198954" y="95584"/>
                </a:lnTo>
                <a:lnTo>
                  <a:pt x="210368" y="89388"/>
                </a:lnTo>
                <a:lnTo>
                  <a:pt x="222417" y="84146"/>
                </a:lnTo>
                <a:lnTo>
                  <a:pt x="234783" y="79698"/>
                </a:lnTo>
                <a:lnTo>
                  <a:pt x="247624" y="76044"/>
                </a:lnTo>
                <a:lnTo>
                  <a:pt x="261099" y="73661"/>
                </a:lnTo>
                <a:lnTo>
                  <a:pt x="274575" y="72073"/>
                </a:lnTo>
                <a:close/>
                <a:moveTo>
                  <a:pt x="561981" y="0"/>
                </a:moveTo>
                <a:lnTo>
                  <a:pt x="563410" y="0"/>
                </a:lnTo>
                <a:lnTo>
                  <a:pt x="567059" y="158"/>
                </a:lnTo>
                <a:lnTo>
                  <a:pt x="570074" y="1108"/>
                </a:lnTo>
                <a:lnTo>
                  <a:pt x="572613" y="2375"/>
                </a:lnTo>
                <a:lnTo>
                  <a:pt x="574359" y="4434"/>
                </a:lnTo>
                <a:lnTo>
                  <a:pt x="575628" y="6968"/>
                </a:lnTo>
                <a:lnTo>
                  <a:pt x="576263" y="10135"/>
                </a:lnTo>
                <a:lnTo>
                  <a:pt x="576263" y="14094"/>
                </a:lnTo>
                <a:lnTo>
                  <a:pt x="571820" y="109587"/>
                </a:lnTo>
                <a:lnTo>
                  <a:pt x="571661" y="112437"/>
                </a:lnTo>
                <a:lnTo>
                  <a:pt x="571185" y="114971"/>
                </a:lnTo>
                <a:lnTo>
                  <a:pt x="570233" y="117663"/>
                </a:lnTo>
                <a:lnTo>
                  <a:pt x="568964" y="119880"/>
                </a:lnTo>
                <a:lnTo>
                  <a:pt x="567059" y="121939"/>
                </a:lnTo>
                <a:lnTo>
                  <a:pt x="564520" y="123681"/>
                </a:lnTo>
                <a:lnTo>
                  <a:pt x="561823" y="124948"/>
                </a:lnTo>
                <a:lnTo>
                  <a:pt x="559601" y="125106"/>
                </a:lnTo>
                <a:lnTo>
                  <a:pt x="557380" y="124631"/>
                </a:lnTo>
                <a:lnTo>
                  <a:pt x="555475" y="123839"/>
                </a:lnTo>
                <a:lnTo>
                  <a:pt x="553571" y="122572"/>
                </a:lnTo>
                <a:lnTo>
                  <a:pt x="551984" y="120989"/>
                </a:lnTo>
                <a:lnTo>
                  <a:pt x="550239" y="119405"/>
                </a:lnTo>
                <a:lnTo>
                  <a:pt x="520723" y="90108"/>
                </a:lnTo>
                <a:lnTo>
                  <a:pt x="509774" y="101193"/>
                </a:lnTo>
                <a:lnTo>
                  <a:pt x="419324" y="191301"/>
                </a:lnTo>
                <a:lnTo>
                  <a:pt x="391713" y="219173"/>
                </a:lnTo>
                <a:lnTo>
                  <a:pt x="298564" y="312131"/>
                </a:lnTo>
                <a:lnTo>
                  <a:pt x="293169" y="317516"/>
                </a:lnTo>
                <a:lnTo>
                  <a:pt x="290313" y="319733"/>
                </a:lnTo>
                <a:lnTo>
                  <a:pt x="287298" y="321633"/>
                </a:lnTo>
                <a:lnTo>
                  <a:pt x="284124" y="322900"/>
                </a:lnTo>
                <a:lnTo>
                  <a:pt x="280633" y="323692"/>
                </a:lnTo>
                <a:lnTo>
                  <a:pt x="279681" y="323692"/>
                </a:lnTo>
                <a:lnTo>
                  <a:pt x="278888" y="323850"/>
                </a:lnTo>
                <a:lnTo>
                  <a:pt x="277935" y="323850"/>
                </a:lnTo>
                <a:lnTo>
                  <a:pt x="273810" y="323534"/>
                </a:lnTo>
                <a:lnTo>
                  <a:pt x="269843" y="322267"/>
                </a:lnTo>
                <a:lnTo>
                  <a:pt x="266034" y="320366"/>
                </a:lnTo>
                <a:lnTo>
                  <a:pt x="262702" y="317516"/>
                </a:lnTo>
                <a:lnTo>
                  <a:pt x="257306" y="312131"/>
                </a:lnTo>
                <a:lnTo>
                  <a:pt x="237471" y="292336"/>
                </a:lnTo>
                <a:lnTo>
                  <a:pt x="190500" y="245303"/>
                </a:lnTo>
                <a:lnTo>
                  <a:pt x="191452" y="235643"/>
                </a:lnTo>
                <a:lnTo>
                  <a:pt x="193198" y="226141"/>
                </a:lnTo>
                <a:lnTo>
                  <a:pt x="195737" y="217114"/>
                </a:lnTo>
                <a:lnTo>
                  <a:pt x="199228" y="208246"/>
                </a:lnTo>
                <a:lnTo>
                  <a:pt x="203671" y="200011"/>
                </a:lnTo>
                <a:lnTo>
                  <a:pt x="208749" y="192093"/>
                </a:lnTo>
                <a:lnTo>
                  <a:pt x="277935" y="261139"/>
                </a:lnTo>
                <a:lnTo>
                  <a:pt x="280633" y="258447"/>
                </a:lnTo>
                <a:lnTo>
                  <a:pt x="485019" y="54318"/>
                </a:lnTo>
                <a:lnTo>
                  <a:pt x="469786" y="39273"/>
                </a:lnTo>
                <a:lnTo>
                  <a:pt x="455028" y="24071"/>
                </a:lnTo>
                <a:lnTo>
                  <a:pt x="453441" y="22645"/>
                </a:lnTo>
                <a:lnTo>
                  <a:pt x="452171" y="21062"/>
                </a:lnTo>
                <a:lnTo>
                  <a:pt x="451219" y="19478"/>
                </a:lnTo>
                <a:lnTo>
                  <a:pt x="450426" y="17736"/>
                </a:lnTo>
                <a:lnTo>
                  <a:pt x="450109" y="15836"/>
                </a:lnTo>
                <a:lnTo>
                  <a:pt x="450267" y="13461"/>
                </a:lnTo>
                <a:lnTo>
                  <a:pt x="451219" y="11243"/>
                </a:lnTo>
                <a:lnTo>
                  <a:pt x="452806" y="8551"/>
                </a:lnTo>
                <a:lnTo>
                  <a:pt x="454552" y="6809"/>
                </a:lnTo>
                <a:lnTo>
                  <a:pt x="456615" y="5542"/>
                </a:lnTo>
                <a:lnTo>
                  <a:pt x="459154" y="5067"/>
                </a:lnTo>
                <a:lnTo>
                  <a:pt x="461534" y="4751"/>
                </a:lnTo>
                <a:lnTo>
                  <a:pt x="464073" y="4592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  <a:noAutofit/>
          </a:bodyPr>
          <a:lstStyle/>
          <a:p>
            <a:pPr defTabSz="725759" fontAlgn="base">
              <a:spcBef>
                <a:spcPct val="0"/>
              </a:spcBef>
              <a:spcAft>
                <a:spcPct val="0"/>
              </a:spcAft>
            </a:pPr>
            <a:endParaRPr lang="en-US" sz="1429">
              <a:solidFill>
                <a:srgbClr val="83AC3F"/>
              </a:solidFill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9" name="Group 38"/>
          <p:cNvGrpSpPr/>
          <p:nvPr/>
        </p:nvGrpSpPr>
        <p:grpSpPr>
          <a:xfrm>
            <a:off x="4858212" y="2821466"/>
            <a:ext cx="419196" cy="308099"/>
            <a:chOff x="685800" y="2752725"/>
            <a:chExt cx="581025" cy="427038"/>
          </a:xfrm>
          <a:solidFill>
            <a:schemeClr val="bg1"/>
          </a:solidFill>
        </p:grpSpPr>
        <p:sp>
          <p:nvSpPr>
            <p:cNvPr id="30" name="Freeform 274"/>
            <p:cNvSpPr>
              <a:spLocks noEditPoints="1"/>
            </p:cNvSpPr>
            <p:nvPr/>
          </p:nvSpPr>
          <p:spPr bwMode="auto">
            <a:xfrm>
              <a:off x="685800" y="2752725"/>
              <a:ext cx="503238" cy="365125"/>
            </a:xfrm>
            <a:custGeom>
              <a:avLst/>
              <a:gdLst>
                <a:gd name="T0" fmla="*/ 378 w 3169"/>
                <a:gd name="T1" fmla="*/ 260 h 2308"/>
                <a:gd name="T2" fmla="*/ 325 w 3169"/>
                <a:gd name="T3" fmla="*/ 283 h 2308"/>
                <a:gd name="T4" fmla="*/ 284 w 3169"/>
                <a:gd name="T5" fmla="*/ 323 h 2308"/>
                <a:gd name="T6" fmla="*/ 262 w 3169"/>
                <a:gd name="T7" fmla="*/ 376 h 2308"/>
                <a:gd name="T8" fmla="*/ 258 w 3169"/>
                <a:gd name="T9" fmla="*/ 464 h 2308"/>
                <a:gd name="T10" fmla="*/ 2947 w 3169"/>
                <a:gd name="T11" fmla="*/ 406 h 2308"/>
                <a:gd name="T12" fmla="*/ 2935 w 3169"/>
                <a:gd name="T13" fmla="*/ 349 h 2308"/>
                <a:gd name="T14" fmla="*/ 2902 w 3169"/>
                <a:gd name="T15" fmla="*/ 301 h 2308"/>
                <a:gd name="T16" fmla="*/ 2856 w 3169"/>
                <a:gd name="T17" fmla="*/ 269 h 2308"/>
                <a:gd name="T18" fmla="*/ 2797 w 3169"/>
                <a:gd name="T19" fmla="*/ 258 h 2308"/>
                <a:gd name="T20" fmla="*/ 413 w 3169"/>
                <a:gd name="T21" fmla="*/ 0 h 2308"/>
                <a:gd name="T22" fmla="*/ 2807 w 3169"/>
                <a:gd name="T23" fmla="*/ 3 h 2308"/>
                <a:gd name="T24" fmla="*/ 2905 w 3169"/>
                <a:gd name="T25" fmla="*/ 27 h 2308"/>
                <a:gd name="T26" fmla="*/ 2991 w 3169"/>
                <a:gd name="T27" fmla="*/ 74 h 2308"/>
                <a:gd name="T28" fmla="*/ 3064 w 3169"/>
                <a:gd name="T29" fmla="*/ 138 h 2308"/>
                <a:gd name="T30" fmla="*/ 3120 w 3169"/>
                <a:gd name="T31" fmla="*/ 218 h 2308"/>
                <a:gd name="T32" fmla="*/ 3156 w 3169"/>
                <a:gd name="T33" fmla="*/ 311 h 2308"/>
                <a:gd name="T34" fmla="*/ 3169 w 3169"/>
                <a:gd name="T35" fmla="*/ 412 h 2308"/>
                <a:gd name="T36" fmla="*/ 3122 w 3169"/>
                <a:gd name="T37" fmla="*/ 962 h 2308"/>
                <a:gd name="T38" fmla="*/ 2961 w 3169"/>
                <a:gd name="T39" fmla="*/ 962 h 2308"/>
                <a:gd name="T40" fmla="*/ 2947 w 3169"/>
                <a:gd name="T41" fmla="*/ 856 h 2308"/>
                <a:gd name="T42" fmla="*/ 258 w 3169"/>
                <a:gd name="T43" fmla="*/ 1900 h 2308"/>
                <a:gd name="T44" fmla="*/ 270 w 3169"/>
                <a:gd name="T45" fmla="*/ 1958 h 2308"/>
                <a:gd name="T46" fmla="*/ 302 w 3169"/>
                <a:gd name="T47" fmla="*/ 2006 h 2308"/>
                <a:gd name="T48" fmla="*/ 349 w 3169"/>
                <a:gd name="T49" fmla="*/ 2038 h 2308"/>
                <a:gd name="T50" fmla="*/ 408 w 3169"/>
                <a:gd name="T51" fmla="*/ 2049 h 2308"/>
                <a:gd name="T52" fmla="*/ 2246 w 3169"/>
                <a:gd name="T53" fmla="*/ 2308 h 2308"/>
                <a:gd name="T54" fmla="*/ 362 w 3169"/>
                <a:gd name="T55" fmla="*/ 2305 h 2308"/>
                <a:gd name="T56" fmla="*/ 264 w 3169"/>
                <a:gd name="T57" fmla="*/ 2279 h 2308"/>
                <a:gd name="T58" fmla="*/ 177 w 3169"/>
                <a:gd name="T59" fmla="*/ 2234 h 2308"/>
                <a:gd name="T60" fmla="*/ 104 w 3169"/>
                <a:gd name="T61" fmla="*/ 2169 h 2308"/>
                <a:gd name="T62" fmla="*/ 49 w 3169"/>
                <a:gd name="T63" fmla="*/ 2089 h 2308"/>
                <a:gd name="T64" fmla="*/ 12 w 3169"/>
                <a:gd name="T65" fmla="*/ 1997 h 2308"/>
                <a:gd name="T66" fmla="*/ 0 w 3169"/>
                <a:gd name="T67" fmla="*/ 1895 h 2308"/>
                <a:gd name="T68" fmla="*/ 3 w 3169"/>
                <a:gd name="T69" fmla="*/ 361 h 2308"/>
                <a:gd name="T70" fmla="*/ 28 w 3169"/>
                <a:gd name="T71" fmla="*/ 263 h 2308"/>
                <a:gd name="T72" fmla="*/ 74 w 3169"/>
                <a:gd name="T73" fmla="*/ 177 h 2308"/>
                <a:gd name="T74" fmla="*/ 139 w 3169"/>
                <a:gd name="T75" fmla="*/ 104 h 2308"/>
                <a:gd name="T76" fmla="*/ 220 w 3169"/>
                <a:gd name="T77" fmla="*/ 48 h 2308"/>
                <a:gd name="T78" fmla="*/ 312 w 3169"/>
                <a:gd name="T79" fmla="*/ 12 h 2308"/>
                <a:gd name="T80" fmla="*/ 413 w 3169"/>
                <a:gd name="T81" fmla="*/ 0 h 2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169" h="2308">
                  <a:moveTo>
                    <a:pt x="408" y="258"/>
                  </a:moveTo>
                  <a:lnTo>
                    <a:pt x="378" y="260"/>
                  </a:lnTo>
                  <a:lnTo>
                    <a:pt x="349" y="269"/>
                  </a:lnTo>
                  <a:lnTo>
                    <a:pt x="325" y="283"/>
                  </a:lnTo>
                  <a:lnTo>
                    <a:pt x="303" y="301"/>
                  </a:lnTo>
                  <a:lnTo>
                    <a:pt x="284" y="323"/>
                  </a:lnTo>
                  <a:lnTo>
                    <a:pt x="271" y="349"/>
                  </a:lnTo>
                  <a:lnTo>
                    <a:pt x="262" y="376"/>
                  </a:lnTo>
                  <a:lnTo>
                    <a:pt x="258" y="406"/>
                  </a:lnTo>
                  <a:lnTo>
                    <a:pt x="258" y="464"/>
                  </a:lnTo>
                  <a:lnTo>
                    <a:pt x="2947" y="464"/>
                  </a:lnTo>
                  <a:lnTo>
                    <a:pt x="2947" y="406"/>
                  </a:lnTo>
                  <a:lnTo>
                    <a:pt x="2944" y="376"/>
                  </a:lnTo>
                  <a:lnTo>
                    <a:pt x="2935" y="349"/>
                  </a:lnTo>
                  <a:lnTo>
                    <a:pt x="2921" y="323"/>
                  </a:lnTo>
                  <a:lnTo>
                    <a:pt x="2902" y="301"/>
                  </a:lnTo>
                  <a:lnTo>
                    <a:pt x="2881" y="283"/>
                  </a:lnTo>
                  <a:lnTo>
                    <a:pt x="2856" y="269"/>
                  </a:lnTo>
                  <a:lnTo>
                    <a:pt x="2827" y="260"/>
                  </a:lnTo>
                  <a:lnTo>
                    <a:pt x="2797" y="258"/>
                  </a:lnTo>
                  <a:lnTo>
                    <a:pt x="408" y="258"/>
                  </a:lnTo>
                  <a:close/>
                  <a:moveTo>
                    <a:pt x="413" y="0"/>
                  </a:moveTo>
                  <a:lnTo>
                    <a:pt x="2756" y="0"/>
                  </a:lnTo>
                  <a:lnTo>
                    <a:pt x="2807" y="3"/>
                  </a:lnTo>
                  <a:lnTo>
                    <a:pt x="2857" y="12"/>
                  </a:lnTo>
                  <a:lnTo>
                    <a:pt x="2905" y="27"/>
                  </a:lnTo>
                  <a:lnTo>
                    <a:pt x="2949" y="47"/>
                  </a:lnTo>
                  <a:lnTo>
                    <a:pt x="2991" y="74"/>
                  </a:lnTo>
                  <a:lnTo>
                    <a:pt x="3030" y="104"/>
                  </a:lnTo>
                  <a:lnTo>
                    <a:pt x="3064" y="138"/>
                  </a:lnTo>
                  <a:lnTo>
                    <a:pt x="3094" y="177"/>
                  </a:lnTo>
                  <a:lnTo>
                    <a:pt x="3120" y="218"/>
                  </a:lnTo>
                  <a:lnTo>
                    <a:pt x="3141" y="263"/>
                  </a:lnTo>
                  <a:lnTo>
                    <a:pt x="3156" y="311"/>
                  </a:lnTo>
                  <a:lnTo>
                    <a:pt x="3165" y="360"/>
                  </a:lnTo>
                  <a:lnTo>
                    <a:pt x="3169" y="412"/>
                  </a:lnTo>
                  <a:lnTo>
                    <a:pt x="3169" y="964"/>
                  </a:lnTo>
                  <a:lnTo>
                    <a:pt x="3122" y="962"/>
                  </a:lnTo>
                  <a:lnTo>
                    <a:pt x="2976" y="962"/>
                  </a:lnTo>
                  <a:lnTo>
                    <a:pt x="2961" y="962"/>
                  </a:lnTo>
                  <a:lnTo>
                    <a:pt x="2947" y="962"/>
                  </a:lnTo>
                  <a:lnTo>
                    <a:pt x="2947" y="856"/>
                  </a:lnTo>
                  <a:lnTo>
                    <a:pt x="258" y="856"/>
                  </a:lnTo>
                  <a:lnTo>
                    <a:pt x="258" y="1900"/>
                  </a:lnTo>
                  <a:lnTo>
                    <a:pt x="262" y="1930"/>
                  </a:lnTo>
                  <a:lnTo>
                    <a:pt x="270" y="1958"/>
                  </a:lnTo>
                  <a:lnTo>
                    <a:pt x="284" y="1984"/>
                  </a:lnTo>
                  <a:lnTo>
                    <a:pt x="302" y="2006"/>
                  </a:lnTo>
                  <a:lnTo>
                    <a:pt x="324" y="2023"/>
                  </a:lnTo>
                  <a:lnTo>
                    <a:pt x="349" y="2038"/>
                  </a:lnTo>
                  <a:lnTo>
                    <a:pt x="377" y="2047"/>
                  </a:lnTo>
                  <a:lnTo>
                    <a:pt x="408" y="2049"/>
                  </a:lnTo>
                  <a:lnTo>
                    <a:pt x="2246" y="2049"/>
                  </a:lnTo>
                  <a:lnTo>
                    <a:pt x="2246" y="2308"/>
                  </a:lnTo>
                  <a:lnTo>
                    <a:pt x="413" y="2308"/>
                  </a:lnTo>
                  <a:lnTo>
                    <a:pt x="362" y="2305"/>
                  </a:lnTo>
                  <a:lnTo>
                    <a:pt x="312" y="2295"/>
                  </a:lnTo>
                  <a:lnTo>
                    <a:pt x="264" y="2279"/>
                  </a:lnTo>
                  <a:lnTo>
                    <a:pt x="220" y="2260"/>
                  </a:lnTo>
                  <a:lnTo>
                    <a:pt x="177" y="2234"/>
                  </a:lnTo>
                  <a:lnTo>
                    <a:pt x="140" y="2203"/>
                  </a:lnTo>
                  <a:lnTo>
                    <a:pt x="104" y="2169"/>
                  </a:lnTo>
                  <a:lnTo>
                    <a:pt x="74" y="2131"/>
                  </a:lnTo>
                  <a:lnTo>
                    <a:pt x="49" y="2089"/>
                  </a:lnTo>
                  <a:lnTo>
                    <a:pt x="28" y="2045"/>
                  </a:lnTo>
                  <a:lnTo>
                    <a:pt x="12" y="1997"/>
                  </a:lnTo>
                  <a:lnTo>
                    <a:pt x="3" y="1947"/>
                  </a:lnTo>
                  <a:lnTo>
                    <a:pt x="0" y="1895"/>
                  </a:lnTo>
                  <a:lnTo>
                    <a:pt x="0" y="412"/>
                  </a:lnTo>
                  <a:lnTo>
                    <a:pt x="3" y="361"/>
                  </a:lnTo>
                  <a:lnTo>
                    <a:pt x="12" y="311"/>
                  </a:lnTo>
                  <a:lnTo>
                    <a:pt x="28" y="263"/>
                  </a:lnTo>
                  <a:lnTo>
                    <a:pt x="49" y="219"/>
                  </a:lnTo>
                  <a:lnTo>
                    <a:pt x="74" y="177"/>
                  </a:lnTo>
                  <a:lnTo>
                    <a:pt x="104" y="138"/>
                  </a:lnTo>
                  <a:lnTo>
                    <a:pt x="139" y="104"/>
                  </a:lnTo>
                  <a:lnTo>
                    <a:pt x="177" y="74"/>
                  </a:lnTo>
                  <a:lnTo>
                    <a:pt x="220" y="48"/>
                  </a:lnTo>
                  <a:lnTo>
                    <a:pt x="264" y="27"/>
                  </a:lnTo>
                  <a:lnTo>
                    <a:pt x="312" y="12"/>
                  </a:lnTo>
                  <a:lnTo>
                    <a:pt x="362" y="3"/>
                  </a:lnTo>
                  <a:lnTo>
                    <a:pt x="4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1" name="Freeform 275"/>
            <p:cNvSpPr>
              <a:spLocks noEditPoints="1"/>
            </p:cNvSpPr>
            <p:nvPr/>
          </p:nvSpPr>
          <p:spPr bwMode="auto">
            <a:xfrm>
              <a:off x="1073150" y="2935288"/>
              <a:ext cx="193675" cy="244475"/>
            </a:xfrm>
            <a:custGeom>
              <a:avLst/>
              <a:gdLst>
                <a:gd name="T0" fmla="*/ 561 w 1218"/>
                <a:gd name="T1" fmla="*/ 966 h 1541"/>
                <a:gd name="T2" fmla="*/ 516 w 1218"/>
                <a:gd name="T3" fmla="*/ 1013 h 1541"/>
                <a:gd name="T4" fmla="*/ 510 w 1218"/>
                <a:gd name="T5" fmla="*/ 1080 h 1541"/>
                <a:gd name="T6" fmla="*/ 548 w 1218"/>
                <a:gd name="T7" fmla="*/ 1135 h 1541"/>
                <a:gd name="T8" fmla="*/ 558 w 1218"/>
                <a:gd name="T9" fmla="*/ 1155 h 1541"/>
                <a:gd name="T10" fmla="*/ 568 w 1218"/>
                <a:gd name="T11" fmla="*/ 1316 h 1541"/>
                <a:gd name="T12" fmla="*/ 609 w 1218"/>
                <a:gd name="T13" fmla="*/ 1336 h 1541"/>
                <a:gd name="T14" fmla="*/ 649 w 1218"/>
                <a:gd name="T15" fmla="*/ 1316 h 1541"/>
                <a:gd name="T16" fmla="*/ 659 w 1218"/>
                <a:gd name="T17" fmla="*/ 1156 h 1541"/>
                <a:gd name="T18" fmla="*/ 669 w 1218"/>
                <a:gd name="T19" fmla="*/ 1134 h 1541"/>
                <a:gd name="T20" fmla="*/ 707 w 1218"/>
                <a:gd name="T21" fmla="*/ 1078 h 1541"/>
                <a:gd name="T22" fmla="*/ 699 w 1218"/>
                <a:gd name="T23" fmla="*/ 1009 h 1541"/>
                <a:gd name="T24" fmla="*/ 649 w 1218"/>
                <a:gd name="T25" fmla="*/ 962 h 1541"/>
                <a:gd name="T26" fmla="*/ 536 w 1218"/>
                <a:gd name="T27" fmla="*/ 201 h 1541"/>
                <a:gd name="T28" fmla="*/ 438 w 1218"/>
                <a:gd name="T29" fmla="*/ 228 h 1541"/>
                <a:gd name="T30" fmla="*/ 368 w 1218"/>
                <a:gd name="T31" fmla="*/ 297 h 1541"/>
                <a:gd name="T32" fmla="*/ 341 w 1218"/>
                <a:gd name="T33" fmla="*/ 395 h 1541"/>
                <a:gd name="T34" fmla="*/ 347 w 1218"/>
                <a:gd name="T35" fmla="*/ 692 h 1541"/>
                <a:gd name="T36" fmla="*/ 877 w 1218"/>
                <a:gd name="T37" fmla="*/ 649 h 1541"/>
                <a:gd name="T38" fmla="*/ 873 w 1218"/>
                <a:gd name="T39" fmla="*/ 361 h 1541"/>
                <a:gd name="T40" fmla="*/ 831 w 1218"/>
                <a:gd name="T41" fmla="*/ 271 h 1541"/>
                <a:gd name="T42" fmla="*/ 750 w 1218"/>
                <a:gd name="T43" fmla="*/ 213 h 1541"/>
                <a:gd name="T44" fmla="*/ 536 w 1218"/>
                <a:gd name="T45" fmla="*/ 201 h 1541"/>
                <a:gd name="T46" fmla="*/ 733 w 1218"/>
                <a:gd name="T47" fmla="*/ 4 h 1541"/>
                <a:gd name="T48" fmla="*/ 868 w 1218"/>
                <a:gd name="T49" fmla="*/ 47 h 1541"/>
                <a:gd name="T50" fmla="*/ 978 w 1218"/>
                <a:gd name="T51" fmla="*/ 132 h 1541"/>
                <a:gd name="T52" fmla="*/ 1051 w 1218"/>
                <a:gd name="T53" fmla="*/ 252 h 1541"/>
                <a:gd name="T54" fmla="*/ 1078 w 1218"/>
                <a:gd name="T55" fmla="*/ 394 h 1541"/>
                <a:gd name="T56" fmla="*/ 1075 w 1218"/>
                <a:gd name="T57" fmla="*/ 695 h 1541"/>
                <a:gd name="T58" fmla="*/ 1156 w 1218"/>
                <a:gd name="T59" fmla="*/ 737 h 1541"/>
                <a:gd name="T60" fmla="*/ 1207 w 1218"/>
                <a:gd name="T61" fmla="*/ 813 h 1541"/>
                <a:gd name="T62" fmla="*/ 1218 w 1218"/>
                <a:gd name="T63" fmla="*/ 1358 h 1541"/>
                <a:gd name="T64" fmla="*/ 1192 w 1218"/>
                <a:gd name="T65" fmla="*/ 1450 h 1541"/>
                <a:gd name="T66" fmla="*/ 1127 w 1218"/>
                <a:gd name="T67" fmla="*/ 1517 h 1541"/>
                <a:gd name="T68" fmla="*/ 1034 w 1218"/>
                <a:gd name="T69" fmla="*/ 1541 h 1541"/>
                <a:gd name="T70" fmla="*/ 119 w 1218"/>
                <a:gd name="T71" fmla="*/ 1530 h 1541"/>
                <a:gd name="T72" fmla="*/ 43 w 1218"/>
                <a:gd name="T73" fmla="*/ 1476 h 1541"/>
                <a:gd name="T74" fmla="*/ 2 w 1218"/>
                <a:gd name="T75" fmla="*/ 1391 h 1541"/>
                <a:gd name="T76" fmla="*/ 2 w 1218"/>
                <a:gd name="T77" fmla="*/ 842 h 1541"/>
                <a:gd name="T78" fmla="*/ 41 w 1218"/>
                <a:gd name="T79" fmla="*/ 759 h 1541"/>
                <a:gd name="T80" fmla="*/ 115 w 1218"/>
                <a:gd name="T81" fmla="*/ 704 h 1541"/>
                <a:gd name="T82" fmla="*/ 142 w 1218"/>
                <a:gd name="T83" fmla="*/ 648 h 1541"/>
                <a:gd name="T84" fmla="*/ 154 w 1218"/>
                <a:gd name="T85" fmla="*/ 297 h 1541"/>
                <a:gd name="T86" fmla="*/ 213 w 1218"/>
                <a:gd name="T87" fmla="*/ 169 h 1541"/>
                <a:gd name="T88" fmla="*/ 312 w 1218"/>
                <a:gd name="T89" fmla="*/ 70 h 1541"/>
                <a:gd name="T90" fmla="*/ 439 w 1218"/>
                <a:gd name="T91" fmla="*/ 13 h 1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18" h="1541">
                  <a:moveTo>
                    <a:pt x="603" y="954"/>
                  </a:moveTo>
                  <a:lnTo>
                    <a:pt x="582" y="958"/>
                  </a:lnTo>
                  <a:lnTo>
                    <a:pt x="561" y="966"/>
                  </a:lnTo>
                  <a:lnTo>
                    <a:pt x="543" y="978"/>
                  </a:lnTo>
                  <a:lnTo>
                    <a:pt x="528" y="995"/>
                  </a:lnTo>
                  <a:lnTo>
                    <a:pt x="516" y="1013"/>
                  </a:lnTo>
                  <a:lnTo>
                    <a:pt x="509" y="1036"/>
                  </a:lnTo>
                  <a:lnTo>
                    <a:pt x="507" y="1058"/>
                  </a:lnTo>
                  <a:lnTo>
                    <a:pt x="510" y="1080"/>
                  </a:lnTo>
                  <a:lnTo>
                    <a:pt x="518" y="1101"/>
                  </a:lnTo>
                  <a:lnTo>
                    <a:pt x="531" y="1119"/>
                  </a:lnTo>
                  <a:lnTo>
                    <a:pt x="548" y="1135"/>
                  </a:lnTo>
                  <a:lnTo>
                    <a:pt x="554" y="1141"/>
                  </a:lnTo>
                  <a:lnTo>
                    <a:pt x="558" y="1148"/>
                  </a:lnTo>
                  <a:lnTo>
                    <a:pt x="558" y="1155"/>
                  </a:lnTo>
                  <a:lnTo>
                    <a:pt x="558" y="1286"/>
                  </a:lnTo>
                  <a:lnTo>
                    <a:pt x="561" y="1302"/>
                  </a:lnTo>
                  <a:lnTo>
                    <a:pt x="568" y="1316"/>
                  </a:lnTo>
                  <a:lnTo>
                    <a:pt x="579" y="1327"/>
                  </a:lnTo>
                  <a:lnTo>
                    <a:pt x="592" y="1334"/>
                  </a:lnTo>
                  <a:lnTo>
                    <a:pt x="609" y="1336"/>
                  </a:lnTo>
                  <a:lnTo>
                    <a:pt x="624" y="1334"/>
                  </a:lnTo>
                  <a:lnTo>
                    <a:pt x="638" y="1327"/>
                  </a:lnTo>
                  <a:lnTo>
                    <a:pt x="649" y="1316"/>
                  </a:lnTo>
                  <a:lnTo>
                    <a:pt x="656" y="1302"/>
                  </a:lnTo>
                  <a:lnTo>
                    <a:pt x="659" y="1286"/>
                  </a:lnTo>
                  <a:lnTo>
                    <a:pt x="659" y="1156"/>
                  </a:lnTo>
                  <a:lnTo>
                    <a:pt x="660" y="1148"/>
                  </a:lnTo>
                  <a:lnTo>
                    <a:pt x="663" y="1141"/>
                  </a:lnTo>
                  <a:lnTo>
                    <a:pt x="669" y="1134"/>
                  </a:lnTo>
                  <a:lnTo>
                    <a:pt x="688" y="1118"/>
                  </a:lnTo>
                  <a:lnTo>
                    <a:pt x="700" y="1099"/>
                  </a:lnTo>
                  <a:lnTo>
                    <a:pt x="707" y="1078"/>
                  </a:lnTo>
                  <a:lnTo>
                    <a:pt x="709" y="1053"/>
                  </a:lnTo>
                  <a:lnTo>
                    <a:pt x="706" y="1030"/>
                  </a:lnTo>
                  <a:lnTo>
                    <a:pt x="699" y="1009"/>
                  </a:lnTo>
                  <a:lnTo>
                    <a:pt x="685" y="990"/>
                  </a:lnTo>
                  <a:lnTo>
                    <a:pt x="669" y="975"/>
                  </a:lnTo>
                  <a:lnTo>
                    <a:pt x="649" y="962"/>
                  </a:lnTo>
                  <a:lnTo>
                    <a:pt x="625" y="956"/>
                  </a:lnTo>
                  <a:lnTo>
                    <a:pt x="603" y="954"/>
                  </a:lnTo>
                  <a:close/>
                  <a:moveTo>
                    <a:pt x="536" y="201"/>
                  </a:moveTo>
                  <a:lnTo>
                    <a:pt x="501" y="204"/>
                  </a:lnTo>
                  <a:lnTo>
                    <a:pt x="468" y="213"/>
                  </a:lnTo>
                  <a:lnTo>
                    <a:pt x="438" y="228"/>
                  </a:lnTo>
                  <a:lnTo>
                    <a:pt x="411" y="246"/>
                  </a:lnTo>
                  <a:lnTo>
                    <a:pt x="388" y="271"/>
                  </a:lnTo>
                  <a:lnTo>
                    <a:pt x="368" y="297"/>
                  </a:lnTo>
                  <a:lnTo>
                    <a:pt x="354" y="327"/>
                  </a:lnTo>
                  <a:lnTo>
                    <a:pt x="345" y="361"/>
                  </a:lnTo>
                  <a:lnTo>
                    <a:pt x="341" y="395"/>
                  </a:lnTo>
                  <a:lnTo>
                    <a:pt x="341" y="649"/>
                  </a:lnTo>
                  <a:lnTo>
                    <a:pt x="344" y="671"/>
                  </a:lnTo>
                  <a:lnTo>
                    <a:pt x="347" y="692"/>
                  </a:lnTo>
                  <a:lnTo>
                    <a:pt x="872" y="692"/>
                  </a:lnTo>
                  <a:lnTo>
                    <a:pt x="876" y="671"/>
                  </a:lnTo>
                  <a:lnTo>
                    <a:pt x="877" y="649"/>
                  </a:lnTo>
                  <a:lnTo>
                    <a:pt x="876" y="649"/>
                  </a:lnTo>
                  <a:lnTo>
                    <a:pt x="876" y="395"/>
                  </a:lnTo>
                  <a:lnTo>
                    <a:pt x="873" y="361"/>
                  </a:lnTo>
                  <a:lnTo>
                    <a:pt x="864" y="327"/>
                  </a:lnTo>
                  <a:lnTo>
                    <a:pt x="849" y="297"/>
                  </a:lnTo>
                  <a:lnTo>
                    <a:pt x="831" y="271"/>
                  </a:lnTo>
                  <a:lnTo>
                    <a:pt x="807" y="246"/>
                  </a:lnTo>
                  <a:lnTo>
                    <a:pt x="781" y="228"/>
                  </a:lnTo>
                  <a:lnTo>
                    <a:pt x="750" y="213"/>
                  </a:lnTo>
                  <a:lnTo>
                    <a:pt x="717" y="204"/>
                  </a:lnTo>
                  <a:lnTo>
                    <a:pt x="683" y="201"/>
                  </a:lnTo>
                  <a:lnTo>
                    <a:pt x="536" y="201"/>
                  </a:lnTo>
                  <a:close/>
                  <a:moveTo>
                    <a:pt x="537" y="0"/>
                  </a:moveTo>
                  <a:lnTo>
                    <a:pt x="683" y="0"/>
                  </a:lnTo>
                  <a:lnTo>
                    <a:pt x="733" y="4"/>
                  </a:lnTo>
                  <a:lnTo>
                    <a:pt x="781" y="13"/>
                  </a:lnTo>
                  <a:lnTo>
                    <a:pt x="826" y="27"/>
                  </a:lnTo>
                  <a:lnTo>
                    <a:pt x="868" y="47"/>
                  </a:lnTo>
                  <a:lnTo>
                    <a:pt x="908" y="71"/>
                  </a:lnTo>
                  <a:lnTo>
                    <a:pt x="945" y="100"/>
                  </a:lnTo>
                  <a:lnTo>
                    <a:pt x="978" y="132"/>
                  </a:lnTo>
                  <a:lnTo>
                    <a:pt x="1007" y="169"/>
                  </a:lnTo>
                  <a:lnTo>
                    <a:pt x="1031" y="209"/>
                  </a:lnTo>
                  <a:lnTo>
                    <a:pt x="1051" y="252"/>
                  </a:lnTo>
                  <a:lnTo>
                    <a:pt x="1066" y="297"/>
                  </a:lnTo>
                  <a:lnTo>
                    <a:pt x="1075" y="345"/>
                  </a:lnTo>
                  <a:lnTo>
                    <a:pt x="1078" y="394"/>
                  </a:lnTo>
                  <a:lnTo>
                    <a:pt x="1078" y="648"/>
                  </a:lnTo>
                  <a:lnTo>
                    <a:pt x="1077" y="672"/>
                  </a:lnTo>
                  <a:lnTo>
                    <a:pt x="1075" y="695"/>
                  </a:lnTo>
                  <a:lnTo>
                    <a:pt x="1105" y="705"/>
                  </a:lnTo>
                  <a:lnTo>
                    <a:pt x="1131" y="720"/>
                  </a:lnTo>
                  <a:lnTo>
                    <a:pt x="1156" y="737"/>
                  </a:lnTo>
                  <a:lnTo>
                    <a:pt x="1177" y="760"/>
                  </a:lnTo>
                  <a:lnTo>
                    <a:pt x="1194" y="784"/>
                  </a:lnTo>
                  <a:lnTo>
                    <a:pt x="1207" y="813"/>
                  </a:lnTo>
                  <a:lnTo>
                    <a:pt x="1214" y="843"/>
                  </a:lnTo>
                  <a:lnTo>
                    <a:pt x="1218" y="874"/>
                  </a:lnTo>
                  <a:lnTo>
                    <a:pt x="1218" y="1358"/>
                  </a:lnTo>
                  <a:lnTo>
                    <a:pt x="1214" y="1391"/>
                  </a:lnTo>
                  <a:lnTo>
                    <a:pt x="1205" y="1421"/>
                  </a:lnTo>
                  <a:lnTo>
                    <a:pt x="1192" y="1450"/>
                  </a:lnTo>
                  <a:lnTo>
                    <a:pt x="1174" y="1476"/>
                  </a:lnTo>
                  <a:lnTo>
                    <a:pt x="1152" y="1498"/>
                  </a:lnTo>
                  <a:lnTo>
                    <a:pt x="1127" y="1517"/>
                  </a:lnTo>
                  <a:lnTo>
                    <a:pt x="1098" y="1530"/>
                  </a:lnTo>
                  <a:lnTo>
                    <a:pt x="1067" y="1539"/>
                  </a:lnTo>
                  <a:lnTo>
                    <a:pt x="1034" y="1541"/>
                  </a:lnTo>
                  <a:lnTo>
                    <a:pt x="183" y="1541"/>
                  </a:lnTo>
                  <a:lnTo>
                    <a:pt x="150" y="1539"/>
                  </a:lnTo>
                  <a:lnTo>
                    <a:pt x="119" y="1530"/>
                  </a:lnTo>
                  <a:lnTo>
                    <a:pt x="91" y="1517"/>
                  </a:lnTo>
                  <a:lnTo>
                    <a:pt x="65" y="1498"/>
                  </a:lnTo>
                  <a:lnTo>
                    <a:pt x="43" y="1476"/>
                  </a:lnTo>
                  <a:lnTo>
                    <a:pt x="24" y="1450"/>
                  </a:lnTo>
                  <a:lnTo>
                    <a:pt x="11" y="1421"/>
                  </a:lnTo>
                  <a:lnTo>
                    <a:pt x="2" y="1391"/>
                  </a:lnTo>
                  <a:lnTo>
                    <a:pt x="0" y="1358"/>
                  </a:lnTo>
                  <a:lnTo>
                    <a:pt x="0" y="874"/>
                  </a:lnTo>
                  <a:lnTo>
                    <a:pt x="2" y="842"/>
                  </a:lnTo>
                  <a:lnTo>
                    <a:pt x="11" y="812"/>
                  </a:lnTo>
                  <a:lnTo>
                    <a:pt x="24" y="784"/>
                  </a:lnTo>
                  <a:lnTo>
                    <a:pt x="41" y="759"/>
                  </a:lnTo>
                  <a:lnTo>
                    <a:pt x="63" y="736"/>
                  </a:lnTo>
                  <a:lnTo>
                    <a:pt x="88" y="719"/>
                  </a:lnTo>
                  <a:lnTo>
                    <a:pt x="115" y="704"/>
                  </a:lnTo>
                  <a:lnTo>
                    <a:pt x="145" y="695"/>
                  </a:lnTo>
                  <a:lnTo>
                    <a:pt x="143" y="671"/>
                  </a:lnTo>
                  <a:lnTo>
                    <a:pt x="142" y="648"/>
                  </a:lnTo>
                  <a:lnTo>
                    <a:pt x="142" y="394"/>
                  </a:lnTo>
                  <a:lnTo>
                    <a:pt x="145" y="345"/>
                  </a:lnTo>
                  <a:lnTo>
                    <a:pt x="154" y="297"/>
                  </a:lnTo>
                  <a:lnTo>
                    <a:pt x="168" y="252"/>
                  </a:lnTo>
                  <a:lnTo>
                    <a:pt x="188" y="209"/>
                  </a:lnTo>
                  <a:lnTo>
                    <a:pt x="213" y="169"/>
                  </a:lnTo>
                  <a:lnTo>
                    <a:pt x="242" y="132"/>
                  </a:lnTo>
                  <a:lnTo>
                    <a:pt x="275" y="100"/>
                  </a:lnTo>
                  <a:lnTo>
                    <a:pt x="312" y="70"/>
                  </a:lnTo>
                  <a:lnTo>
                    <a:pt x="351" y="46"/>
                  </a:lnTo>
                  <a:lnTo>
                    <a:pt x="394" y="27"/>
                  </a:lnTo>
                  <a:lnTo>
                    <a:pt x="439" y="13"/>
                  </a:lnTo>
                  <a:lnTo>
                    <a:pt x="487" y="4"/>
                  </a:lnTo>
                  <a:lnTo>
                    <a:pt x="5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32" name="Freeform 66"/>
          <p:cNvSpPr>
            <a:spLocks noEditPoints="1"/>
          </p:cNvSpPr>
          <p:nvPr/>
        </p:nvSpPr>
        <p:spPr bwMode="auto">
          <a:xfrm>
            <a:off x="4847875" y="1832534"/>
            <a:ext cx="397575" cy="396146"/>
          </a:xfrm>
          <a:custGeom>
            <a:avLst/>
            <a:gdLst>
              <a:gd name="T0" fmla="*/ 3130 w 3331"/>
              <a:gd name="T1" fmla="*/ 1290 h 3328"/>
              <a:gd name="T2" fmla="*/ 3082 w 3331"/>
              <a:gd name="T3" fmla="*/ 1039 h 3328"/>
              <a:gd name="T4" fmla="*/ 2984 w 3331"/>
              <a:gd name="T5" fmla="*/ 809 h 3328"/>
              <a:gd name="T6" fmla="*/ 2841 w 3331"/>
              <a:gd name="T7" fmla="*/ 606 h 3328"/>
              <a:gd name="T8" fmla="*/ 2661 w 3331"/>
              <a:gd name="T9" fmla="*/ 438 h 3328"/>
              <a:gd name="T10" fmla="*/ 2449 w 3331"/>
              <a:gd name="T11" fmla="*/ 310 h 3328"/>
              <a:gd name="T12" fmla="*/ 2210 w 3331"/>
              <a:gd name="T13" fmla="*/ 227 h 3328"/>
              <a:gd name="T14" fmla="*/ 1571 w 3331"/>
              <a:gd name="T15" fmla="*/ 185 h 3328"/>
              <a:gd name="T16" fmla="*/ 1632 w 3331"/>
              <a:gd name="T17" fmla="*/ 207 h 3328"/>
              <a:gd name="T18" fmla="*/ 1666 w 3331"/>
              <a:gd name="T19" fmla="*/ 261 h 3328"/>
              <a:gd name="T20" fmla="*/ 1672 w 3331"/>
              <a:gd name="T21" fmla="*/ 1578 h 3328"/>
              <a:gd name="T22" fmla="*/ 1708 w 3331"/>
              <a:gd name="T23" fmla="*/ 1635 h 3328"/>
              <a:gd name="T24" fmla="*/ 1773 w 3331"/>
              <a:gd name="T25" fmla="*/ 1659 h 3328"/>
              <a:gd name="T26" fmla="*/ 3087 w 3331"/>
              <a:gd name="T27" fmla="*/ 1669 h 3328"/>
              <a:gd name="T28" fmla="*/ 3132 w 3331"/>
              <a:gd name="T29" fmla="*/ 1714 h 3328"/>
              <a:gd name="T30" fmla="*/ 3139 w 3331"/>
              <a:gd name="T31" fmla="*/ 1846 h 3328"/>
              <a:gd name="T32" fmla="*/ 3103 w 3331"/>
              <a:gd name="T33" fmla="*/ 2109 h 3328"/>
              <a:gd name="T34" fmla="*/ 3023 w 3331"/>
              <a:gd name="T35" fmla="*/ 2358 h 3328"/>
              <a:gd name="T36" fmla="*/ 2903 w 3331"/>
              <a:gd name="T37" fmla="*/ 2590 h 3328"/>
              <a:gd name="T38" fmla="*/ 2743 w 3331"/>
              <a:gd name="T39" fmla="*/ 2802 h 3328"/>
              <a:gd name="T40" fmla="*/ 2549 w 3331"/>
              <a:gd name="T41" fmla="*/ 2986 h 3328"/>
              <a:gd name="T42" fmla="*/ 2330 w 3331"/>
              <a:gd name="T43" fmla="*/ 3133 h 3328"/>
              <a:gd name="T44" fmla="*/ 2091 w 3331"/>
              <a:gd name="T45" fmla="*/ 3240 h 3328"/>
              <a:gd name="T46" fmla="*/ 1837 w 3331"/>
              <a:gd name="T47" fmla="*/ 3305 h 3328"/>
              <a:gd name="T48" fmla="*/ 1571 w 3331"/>
              <a:gd name="T49" fmla="*/ 3328 h 3328"/>
              <a:gd name="T50" fmla="*/ 1440 w 3331"/>
              <a:gd name="T51" fmla="*/ 3322 h 3328"/>
              <a:gd name="T52" fmla="*/ 1169 w 3331"/>
              <a:gd name="T53" fmla="*/ 3276 h 3328"/>
              <a:gd name="T54" fmla="*/ 912 w 3331"/>
              <a:gd name="T55" fmla="*/ 3182 h 3328"/>
              <a:gd name="T56" fmla="*/ 674 w 3331"/>
              <a:gd name="T57" fmla="*/ 3046 h 3328"/>
              <a:gd name="T58" fmla="*/ 460 w 3331"/>
              <a:gd name="T59" fmla="*/ 2866 h 3328"/>
              <a:gd name="T60" fmla="*/ 281 w 3331"/>
              <a:gd name="T61" fmla="*/ 2653 h 3328"/>
              <a:gd name="T62" fmla="*/ 145 w 3331"/>
              <a:gd name="T63" fmla="*/ 2415 h 3328"/>
              <a:gd name="T64" fmla="*/ 51 w 3331"/>
              <a:gd name="T65" fmla="*/ 2158 h 3328"/>
              <a:gd name="T66" fmla="*/ 4 w 3331"/>
              <a:gd name="T67" fmla="*/ 1887 h 3328"/>
              <a:gd name="T68" fmla="*/ 5 w 3331"/>
              <a:gd name="T69" fmla="*/ 1613 h 3328"/>
              <a:gd name="T70" fmla="*/ 52 w 3331"/>
              <a:gd name="T71" fmla="*/ 1349 h 3328"/>
              <a:gd name="T72" fmla="*/ 142 w 3331"/>
              <a:gd name="T73" fmla="*/ 1100 h 3328"/>
              <a:gd name="T74" fmla="*/ 274 w 3331"/>
              <a:gd name="T75" fmla="*/ 868 h 3328"/>
              <a:gd name="T76" fmla="*/ 446 w 3331"/>
              <a:gd name="T77" fmla="*/ 659 h 3328"/>
              <a:gd name="T78" fmla="*/ 651 w 3331"/>
              <a:gd name="T79" fmla="*/ 482 h 3328"/>
              <a:gd name="T80" fmla="*/ 880 w 3331"/>
              <a:gd name="T81" fmla="*/ 344 h 3328"/>
              <a:gd name="T82" fmla="*/ 1128 w 3331"/>
              <a:gd name="T83" fmla="*/ 249 h 3328"/>
              <a:gd name="T84" fmla="*/ 1389 w 3331"/>
              <a:gd name="T85" fmla="*/ 196 h 3328"/>
              <a:gd name="T86" fmla="*/ 1943 w 3331"/>
              <a:gd name="T87" fmla="*/ 0 h 3328"/>
              <a:gd name="T88" fmla="*/ 2222 w 3331"/>
              <a:gd name="T89" fmla="*/ 29 h 3328"/>
              <a:gd name="T90" fmla="*/ 2482 w 3331"/>
              <a:gd name="T91" fmla="*/ 109 h 3328"/>
              <a:gd name="T92" fmla="*/ 2718 w 3331"/>
              <a:gd name="T93" fmla="*/ 237 h 3328"/>
              <a:gd name="T94" fmla="*/ 2923 w 3331"/>
              <a:gd name="T95" fmla="*/ 407 h 3328"/>
              <a:gd name="T96" fmla="*/ 3094 w 3331"/>
              <a:gd name="T97" fmla="*/ 613 h 3328"/>
              <a:gd name="T98" fmla="*/ 3222 w 3331"/>
              <a:gd name="T99" fmla="*/ 848 h 3328"/>
              <a:gd name="T100" fmla="*/ 3302 w 3331"/>
              <a:gd name="T101" fmla="*/ 1109 h 3328"/>
              <a:gd name="T102" fmla="*/ 3331 w 3331"/>
              <a:gd name="T103" fmla="*/ 1388 h 3328"/>
              <a:gd name="T104" fmla="*/ 3310 w 3331"/>
              <a:gd name="T105" fmla="*/ 1449 h 3328"/>
              <a:gd name="T106" fmla="*/ 3256 w 3331"/>
              <a:gd name="T107" fmla="*/ 1484 h 3328"/>
              <a:gd name="T108" fmla="*/ 1920 w 3331"/>
              <a:gd name="T109" fmla="*/ 1484 h 3328"/>
              <a:gd name="T110" fmla="*/ 1866 w 3331"/>
              <a:gd name="T111" fmla="*/ 1449 h 3328"/>
              <a:gd name="T112" fmla="*/ 1844 w 3331"/>
              <a:gd name="T113" fmla="*/ 1388 h 3328"/>
              <a:gd name="T114" fmla="*/ 1854 w 3331"/>
              <a:gd name="T115" fmla="*/ 55 h 3328"/>
              <a:gd name="T116" fmla="*/ 1899 w 3331"/>
              <a:gd name="T117" fmla="*/ 10 h 3328"/>
              <a:gd name="T118" fmla="*/ 1943 w 3331"/>
              <a:gd name="T119" fmla="*/ 0 h 3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331" h="3328">
                <a:moveTo>
                  <a:pt x="2040" y="201"/>
                </a:moveTo>
                <a:lnTo>
                  <a:pt x="2040" y="1290"/>
                </a:lnTo>
                <a:lnTo>
                  <a:pt x="3130" y="1290"/>
                </a:lnTo>
                <a:lnTo>
                  <a:pt x="3120" y="1204"/>
                </a:lnTo>
                <a:lnTo>
                  <a:pt x="3104" y="1120"/>
                </a:lnTo>
                <a:lnTo>
                  <a:pt x="3082" y="1039"/>
                </a:lnTo>
                <a:lnTo>
                  <a:pt x="3055" y="959"/>
                </a:lnTo>
                <a:lnTo>
                  <a:pt x="3021" y="882"/>
                </a:lnTo>
                <a:lnTo>
                  <a:pt x="2984" y="809"/>
                </a:lnTo>
                <a:lnTo>
                  <a:pt x="2941" y="737"/>
                </a:lnTo>
                <a:lnTo>
                  <a:pt x="2893" y="670"/>
                </a:lnTo>
                <a:lnTo>
                  <a:pt x="2841" y="606"/>
                </a:lnTo>
                <a:lnTo>
                  <a:pt x="2785" y="546"/>
                </a:lnTo>
                <a:lnTo>
                  <a:pt x="2725" y="490"/>
                </a:lnTo>
                <a:lnTo>
                  <a:pt x="2661" y="438"/>
                </a:lnTo>
                <a:lnTo>
                  <a:pt x="2593" y="390"/>
                </a:lnTo>
                <a:lnTo>
                  <a:pt x="2522" y="347"/>
                </a:lnTo>
                <a:lnTo>
                  <a:pt x="2449" y="310"/>
                </a:lnTo>
                <a:lnTo>
                  <a:pt x="2371" y="276"/>
                </a:lnTo>
                <a:lnTo>
                  <a:pt x="2292" y="249"/>
                </a:lnTo>
                <a:lnTo>
                  <a:pt x="2210" y="227"/>
                </a:lnTo>
                <a:lnTo>
                  <a:pt x="2127" y="211"/>
                </a:lnTo>
                <a:lnTo>
                  <a:pt x="2040" y="201"/>
                </a:lnTo>
                <a:close/>
                <a:moveTo>
                  <a:pt x="1571" y="185"/>
                </a:moveTo>
                <a:lnTo>
                  <a:pt x="1593" y="189"/>
                </a:lnTo>
                <a:lnTo>
                  <a:pt x="1614" y="196"/>
                </a:lnTo>
                <a:lnTo>
                  <a:pt x="1632" y="207"/>
                </a:lnTo>
                <a:lnTo>
                  <a:pt x="1647" y="222"/>
                </a:lnTo>
                <a:lnTo>
                  <a:pt x="1658" y="240"/>
                </a:lnTo>
                <a:lnTo>
                  <a:pt x="1666" y="261"/>
                </a:lnTo>
                <a:lnTo>
                  <a:pt x="1669" y="284"/>
                </a:lnTo>
                <a:lnTo>
                  <a:pt x="1669" y="1555"/>
                </a:lnTo>
                <a:lnTo>
                  <a:pt x="1672" y="1578"/>
                </a:lnTo>
                <a:lnTo>
                  <a:pt x="1680" y="1600"/>
                </a:lnTo>
                <a:lnTo>
                  <a:pt x="1692" y="1619"/>
                </a:lnTo>
                <a:lnTo>
                  <a:pt x="1708" y="1635"/>
                </a:lnTo>
                <a:lnTo>
                  <a:pt x="1728" y="1648"/>
                </a:lnTo>
                <a:lnTo>
                  <a:pt x="1749" y="1656"/>
                </a:lnTo>
                <a:lnTo>
                  <a:pt x="1773" y="1659"/>
                </a:lnTo>
                <a:lnTo>
                  <a:pt x="3044" y="1659"/>
                </a:lnTo>
                <a:lnTo>
                  <a:pt x="3067" y="1661"/>
                </a:lnTo>
                <a:lnTo>
                  <a:pt x="3087" y="1669"/>
                </a:lnTo>
                <a:lnTo>
                  <a:pt x="3106" y="1680"/>
                </a:lnTo>
                <a:lnTo>
                  <a:pt x="3121" y="1695"/>
                </a:lnTo>
                <a:lnTo>
                  <a:pt x="3132" y="1714"/>
                </a:lnTo>
                <a:lnTo>
                  <a:pt x="3139" y="1734"/>
                </a:lnTo>
                <a:lnTo>
                  <a:pt x="3142" y="1757"/>
                </a:lnTo>
                <a:lnTo>
                  <a:pt x="3139" y="1846"/>
                </a:lnTo>
                <a:lnTo>
                  <a:pt x="3132" y="1935"/>
                </a:lnTo>
                <a:lnTo>
                  <a:pt x="3120" y="2022"/>
                </a:lnTo>
                <a:lnTo>
                  <a:pt x="3103" y="2109"/>
                </a:lnTo>
                <a:lnTo>
                  <a:pt x="3081" y="2193"/>
                </a:lnTo>
                <a:lnTo>
                  <a:pt x="3055" y="2277"/>
                </a:lnTo>
                <a:lnTo>
                  <a:pt x="3023" y="2358"/>
                </a:lnTo>
                <a:lnTo>
                  <a:pt x="2988" y="2438"/>
                </a:lnTo>
                <a:lnTo>
                  <a:pt x="2948" y="2515"/>
                </a:lnTo>
                <a:lnTo>
                  <a:pt x="2903" y="2590"/>
                </a:lnTo>
                <a:lnTo>
                  <a:pt x="2854" y="2664"/>
                </a:lnTo>
                <a:lnTo>
                  <a:pt x="2801" y="2734"/>
                </a:lnTo>
                <a:lnTo>
                  <a:pt x="2743" y="2802"/>
                </a:lnTo>
                <a:lnTo>
                  <a:pt x="2682" y="2867"/>
                </a:lnTo>
                <a:lnTo>
                  <a:pt x="2617" y="2928"/>
                </a:lnTo>
                <a:lnTo>
                  <a:pt x="2549" y="2986"/>
                </a:lnTo>
                <a:lnTo>
                  <a:pt x="2478" y="3039"/>
                </a:lnTo>
                <a:lnTo>
                  <a:pt x="2405" y="3088"/>
                </a:lnTo>
                <a:lnTo>
                  <a:pt x="2330" y="3133"/>
                </a:lnTo>
                <a:lnTo>
                  <a:pt x="2252" y="3173"/>
                </a:lnTo>
                <a:lnTo>
                  <a:pt x="2173" y="3208"/>
                </a:lnTo>
                <a:lnTo>
                  <a:pt x="2091" y="3240"/>
                </a:lnTo>
                <a:lnTo>
                  <a:pt x="2008" y="3266"/>
                </a:lnTo>
                <a:lnTo>
                  <a:pt x="1922" y="3288"/>
                </a:lnTo>
                <a:lnTo>
                  <a:pt x="1837" y="3305"/>
                </a:lnTo>
                <a:lnTo>
                  <a:pt x="1749" y="3317"/>
                </a:lnTo>
                <a:lnTo>
                  <a:pt x="1660" y="3325"/>
                </a:lnTo>
                <a:lnTo>
                  <a:pt x="1571" y="3328"/>
                </a:lnTo>
                <a:lnTo>
                  <a:pt x="1571" y="3328"/>
                </a:lnTo>
                <a:lnTo>
                  <a:pt x="1533" y="3328"/>
                </a:lnTo>
                <a:lnTo>
                  <a:pt x="1440" y="3322"/>
                </a:lnTo>
                <a:lnTo>
                  <a:pt x="1349" y="3312"/>
                </a:lnTo>
                <a:lnTo>
                  <a:pt x="1258" y="3296"/>
                </a:lnTo>
                <a:lnTo>
                  <a:pt x="1169" y="3276"/>
                </a:lnTo>
                <a:lnTo>
                  <a:pt x="1082" y="3249"/>
                </a:lnTo>
                <a:lnTo>
                  <a:pt x="995" y="3219"/>
                </a:lnTo>
                <a:lnTo>
                  <a:pt x="912" y="3182"/>
                </a:lnTo>
                <a:lnTo>
                  <a:pt x="830" y="3141"/>
                </a:lnTo>
                <a:lnTo>
                  <a:pt x="751" y="3095"/>
                </a:lnTo>
                <a:lnTo>
                  <a:pt x="674" y="3046"/>
                </a:lnTo>
                <a:lnTo>
                  <a:pt x="600" y="2990"/>
                </a:lnTo>
                <a:lnTo>
                  <a:pt x="529" y="2930"/>
                </a:lnTo>
                <a:lnTo>
                  <a:pt x="460" y="2866"/>
                </a:lnTo>
                <a:lnTo>
                  <a:pt x="396" y="2798"/>
                </a:lnTo>
                <a:lnTo>
                  <a:pt x="337" y="2727"/>
                </a:lnTo>
                <a:lnTo>
                  <a:pt x="281" y="2653"/>
                </a:lnTo>
                <a:lnTo>
                  <a:pt x="231" y="2576"/>
                </a:lnTo>
                <a:lnTo>
                  <a:pt x="185" y="2497"/>
                </a:lnTo>
                <a:lnTo>
                  <a:pt x="145" y="2415"/>
                </a:lnTo>
                <a:lnTo>
                  <a:pt x="108" y="2332"/>
                </a:lnTo>
                <a:lnTo>
                  <a:pt x="77" y="2245"/>
                </a:lnTo>
                <a:lnTo>
                  <a:pt x="51" y="2158"/>
                </a:lnTo>
                <a:lnTo>
                  <a:pt x="31" y="2069"/>
                </a:lnTo>
                <a:lnTo>
                  <a:pt x="14" y="1978"/>
                </a:lnTo>
                <a:lnTo>
                  <a:pt x="4" y="1887"/>
                </a:lnTo>
                <a:lnTo>
                  <a:pt x="0" y="1794"/>
                </a:lnTo>
                <a:lnTo>
                  <a:pt x="0" y="1704"/>
                </a:lnTo>
                <a:lnTo>
                  <a:pt x="5" y="1613"/>
                </a:lnTo>
                <a:lnTo>
                  <a:pt x="16" y="1524"/>
                </a:lnTo>
                <a:lnTo>
                  <a:pt x="32" y="1436"/>
                </a:lnTo>
                <a:lnTo>
                  <a:pt x="52" y="1349"/>
                </a:lnTo>
                <a:lnTo>
                  <a:pt x="77" y="1265"/>
                </a:lnTo>
                <a:lnTo>
                  <a:pt x="107" y="1181"/>
                </a:lnTo>
                <a:lnTo>
                  <a:pt x="142" y="1100"/>
                </a:lnTo>
                <a:lnTo>
                  <a:pt x="181" y="1020"/>
                </a:lnTo>
                <a:lnTo>
                  <a:pt x="225" y="943"/>
                </a:lnTo>
                <a:lnTo>
                  <a:pt x="274" y="868"/>
                </a:lnTo>
                <a:lnTo>
                  <a:pt x="327" y="795"/>
                </a:lnTo>
                <a:lnTo>
                  <a:pt x="384" y="726"/>
                </a:lnTo>
                <a:lnTo>
                  <a:pt x="446" y="659"/>
                </a:lnTo>
                <a:lnTo>
                  <a:pt x="511" y="596"/>
                </a:lnTo>
                <a:lnTo>
                  <a:pt x="580" y="537"/>
                </a:lnTo>
                <a:lnTo>
                  <a:pt x="651" y="482"/>
                </a:lnTo>
                <a:lnTo>
                  <a:pt x="725" y="432"/>
                </a:lnTo>
                <a:lnTo>
                  <a:pt x="801" y="386"/>
                </a:lnTo>
                <a:lnTo>
                  <a:pt x="880" y="344"/>
                </a:lnTo>
                <a:lnTo>
                  <a:pt x="961" y="308"/>
                </a:lnTo>
                <a:lnTo>
                  <a:pt x="1043" y="276"/>
                </a:lnTo>
                <a:lnTo>
                  <a:pt x="1128" y="249"/>
                </a:lnTo>
                <a:lnTo>
                  <a:pt x="1213" y="226"/>
                </a:lnTo>
                <a:lnTo>
                  <a:pt x="1301" y="209"/>
                </a:lnTo>
                <a:lnTo>
                  <a:pt x="1389" y="196"/>
                </a:lnTo>
                <a:lnTo>
                  <a:pt x="1480" y="189"/>
                </a:lnTo>
                <a:lnTo>
                  <a:pt x="1571" y="185"/>
                </a:lnTo>
                <a:close/>
                <a:moveTo>
                  <a:pt x="1943" y="0"/>
                </a:moveTo>
                <a:lnTo>
                  <a:pt x="2037" y="3"/>
                </a:lnTo>
                <a:lnTo>
                  <a:pt x="2130" y="13"/>
                </a:lnTo>
                <a:lnTo>
                  <a:pt x="2222" y="29"/>
                </a:lnTo>
                <a:lnTo>
                  <a:pt x="2311" y="50"/>
                </a:lnTo>
                <a:lnTo>
                  <a:pt x="2398" y="77"/>
                </a:lnTo>
                <a:lnTo>
                  <a:pt x="2482" y="109"/>
                </a:lnTo>
                <a:lnTo>
                  <a:pt x="2564" y="147"/>
                </a:lnTo>
                <a:lnTo>
                  <a:pt x="2642" y="190"/>
                </a:lnTo>
                <a:lnTo>
                  <a:pt x="2718" y="237"/>
                </a:lnTo>
                <a:lnTo>
                  <a:pt x="2790" y="289"/>
                </a:lnTo>
                <a:lnTo>
                  <a:pt x="2858" y="346"/>
                </a:lnTo>
                <a:lnTo>
                  <a:pt x="2923" y="407"/>
                </a:lnTo>
                <a:lnTo>
                  <a:pt x="2985" y="472"/>
                </a:lnTo>
                <a:lnTo>
                  <a:pt x="3041" y="541"/>
                </a:lnTo>
                <a:lnTo>
                  <a:pt x="3094" y="613"/>
                </a:lnTo>
                <a:lnTo>
                  <a:pt x="3140" y="688"/>
                </a:lnTo>
                <a:lnTo>
                  <a:pt x="3183" y="767"/>
                </a:lnTo>
                <a:lnTo>
                  <a:pt x="3222" y="848"/>
                </a:lnTo>
                <a:lnTo>
                  <a:pt x="3253" y="933"/>
                </a:lnTo>
                <a:lnTo>
                  <a:pt x="3281" y="1019"/>
                </a:lnTo>
                <a:lnTo>
                  <a:pt x="3302" y="1109"/>
                </a:lnTo>
                <a:lnTo>
                  <a:pt x="3318" y="1200"/>
                </a:lnTo>
                <a:lnTo>
                  <a:pt x="3328" y="1293"/>
                </a:lnTo>
                <a:lnTo>
                  <a:pt x="3331" y="1388"/>
                </a:lnTo>
                <a:lnTo>
                  <a:pt x="3328" y="1410"/>
                </a:lnTo>
                <a:lnTo>
                  <a:pt x="3321" y="1431"/>
                </a:lnTo>
                <a:lnTo>
                  <a:pt x="3310" y="1449"/>
                </a:lnTo>
                <a:lnTo>
                  <a:pt x="3294" y="1464"/>
                </a:lnTo>
                <a:lnTo>
                  <a:pt x="3276" y="1477"/>
                </a:lnTo>
                <a:lnTo>
                  <a:pt x="3256" y="1484"/>
                </a:lnTo>
                <a:lnTo>
                  <a:pt x="3232" y="1486"/>
                </a:lnTo>
                <a:lnTo>
                  <a:pt x="1943" y="1486"/>
                </a:lnTo>
                <a:lnTo>
                  <a:pt x="1920" y="1484"/>
                </a:lnTo>
                <a:lnTo>
                  <a:pt x="1899" y="1477"/>
                </a:lnTo>
                <a:lnTo>
                  <a:pt x="1881" y="1464"/>
                </a:lnTo>
                <a:lnTo>
                  <a:pt x="1866" y="1449"/>
                </a:lnTo>
                <a:lnTo>
                  <a:pt x="1854" y="1431"/>
                </a:lnTo>
                <a:lnTo>
                  <a:pt x="1847" y="1410"/>
                </a:lnTo>
                <a:lnTo>
                  <a:pt x="1844" y="1388"/>
                </a:lnTo>
                <a:lnTo>
                  <a:pt x="1844" y="98"/>
                </a:lnTo>
                <a:lnTo>
                  <a:pt x="1847" y="75"/>
                </a:lnTo>
                <a:lnTo>
                  <a:pt x="1854" y="55"/>
                </a:lnTo>
                <a:lnTo>
                  <a:pt x="1866" y="37"/>
                </a:lnTo>
                <a:lnTo>
                  <a:pt x="1881" y="22"/>
                </a:lnTo>
                <a:lnTo>
                  <a:pt x="1899" y="10"/>
                </a:lnTo>
                <a:lnTo>
                  <a:pt x="1920" y="3"/>
                </a:lnTo>
                <a:lnTo>
                  <a:pt x="1943" y="0"/>
                </a:lnTo>
                <a:lnTo>
                  <a:pt x="194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defTabSz="725759" fontAlgn="base">
              <a:spcBef>
                <a:spcPct val="0"/>
              </a:spcBef>
              <a:spcAft>
                <a:spcPct val="0"/>
              </a:spcAft>
            </a:pPr>
            <a:endParaRPr lang="en-US" sz="1429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3" name="Inhaltsplatzhalter 4"/>
          <p:cNvSpPr txBox="1">
            <a:spLocks/>
          </p:cNvSpPr>
          <p:nvPr/>
        </p:nvSpPr>
        <p:spPr>
          <a:xfrm>
            <a:off x="6861980" y="1798853"/>
            <a:ext cx="3572802" cy="46410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25543" fontAlgn="base">
              <a:lnSpc>
                <a:spcPct val="100000"/>
              </a:lnSpc>
              <a:spcAft>
                <a:spcPts val="952"/>
              </a:spcAft>
              <a:buNone/>
            </a:pPr>
            <a:r>
              <a:rPr lang="en-US" sz="1270" b="1" dirty="0">
                <a:solidFill>
                  <a:srgbClr val="226BAB"/>
                </a:solidFill>
                <a:latin typeface="Calibri"/>
              </a:rPr>
              <a:t>TITLE GOES HERE</a:t>
            </a:r>
            <a:br>
              <a:rPr lang="en-US" sz="1111" b="1" dirty="0">
                <a:solidFill>
                  <a:srgbClr val="FFFFFF">
                    <a:lumMod val="50000"/>
                  </a:srgbClr>
                </a:solidFill>
                <a:latin typeface="Calibri"/>
              </a:rPr>
            </a:br>
            <a:r>
              <a:rPr lang="en-US" sz="873" dirty="0">
                <a:solidFill>
                  <a:srgbClr val="FFFFFF">
                    <a:lumMod val="50000"/>
                  </a:srgbClr>
                </a:solidFill>
                <a:latin typeface="Calibri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34" name="Inhaltsplatzhalter 4"/>
          <p:cNvSpPr txBox="1">
            <a:spLocks/>
          </p:cNvSpPr>
          <p:nvPr/>
        </p:nvSpPr>
        <p:spPr>
          <a:xfrm>
            <a:off x="5980253" y="1811067"/>
            <a:ext cx="702599" cy="43967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25543" fontAlgn="base">
              <a:lnSpc>
                <a:spcPct val="100000"/>
              </a:lnSpc>
              <a:spcAft>
                <a:spcPts val="952"/>
              </a:spcAft>
              <a:buNone/>
            </a:pPr>
            <a:r>
              <a:rPr lang="en-US" sz="2857" b="1" dirty="0">
                <a:solidFill>
                  <a:srgbClr val="226BAB"/>
                </a:solidFill>
                <a:latin typeface="Calibri"/>
              </a:rPr>
              <a:t>40%</a:t>
            </a:r>
            <a:endParaRPr lang="en-US" sz="2222" dirty="0">
              <a:solidFill>
                <a:srgbClr val="226BAB"/>
              </a:solidFill>
              <a:latin typeface="Calibri"/>
            </a:endParaRPr>
          </a:p>
        </p:txBody>
      </p:sp>
      <p:sp>
        <p:nvSpPr>
          <p:cNvPr id="35" name="Inhaltsplatzhalter 4"/>
          <p:cNvSpPr txBox="1">
            <a:spLocks/>
          </p:cNvSpPr>
          <p:nvPr/>
        </p:nvSpPr>
        <p:spPr>
          <a:xfrm>
            <a:off x="6848902" y="2733423"/>
            <a:ext cx="3572802" cy="46410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25543" fontAlgn="base">
              <a:lnSpc>
                <a:spcPct val="100000"/>
              </a:lnSpc>
              <a:spcAft>
                <a:spcPts val="952"/>
              </a:spcAft>
              <a:buNone/>
            </a:pPr>
            <a:r>
              <a:rPr lang="en-US" sz="1270" b="1" dirty="0">
                <a:solidFill>
                  <a:srgbClr val="2E9273"/>
                </a:solidFill>
                <a:latin typeface="Calibri"/>
              </a:rPr>
              <a:t>TITLE GOES HERE</a:t>
            </a:r>
            <a:br>
              <a:rPr lang="en-US" sz="1111" b="1" dirty="0">
                <a:solidFill>
                  <a:srgbClr val="FFFFFF">
                    <a:lumMod val="50000"/>
                  </a:srgbClr>
                </a:solidFill>
                <a:latin typeface="Calibri"/>
              </a:rPr>
            </a:br>
            <a:r>
              <a:rPr lang="en-US" sz="873" dirty="0">
                <a:solidFill>
                  <a:srgbClr val="FFFFFF">
                    <a:lumMod val="50000"/>
                  </a:srgbClr>
                </a:solidFill>
                <a:latin typeface="Calibri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36" name="Inhaltsplatzhalter 4"/>
          <p:cNvSpPr txBox="1">
            <a:spLocks/>
          </p:cNvSpPr>
          <p:nvPr/>
        </p:nvSpPr>
        <p:spPr>
          <a:xfrm>
            <a:off x="5967175" y="2745636"/>
            <a:ext cx="702599" cy="43967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25543" fontAlgn="base">
              <a:lnSpc>
                <a:spcPct val="100000"/>
              </a:lnSpc>
              <a:spcAft>
                <a:spcPts val="952"/>
              </a:spcAft>
              <a:buNone/>
            </a:pPr>
            <a:r>
              <a:rPr lang="en-US" sz="2857" b="1" dirty="0">
                <a:solidFill>
                  <a:srgbClr val="2E9273"/>
                </a:solidFill>
                <a:latin typeface="Calibri"/>
              </a:rPr>
              <a:t>50%</a:t>
            </a:r>
            <a:endParaRPr lang="en-US" sz="2222" dirty="0">
              <a:solidFill>
                <a:srgbClr val="2E9273"/>
              </a:solidFill>
              <a:latin typeface="Calibri"/>
            </a:endParaRPr>
          </a:p>
        </p:txBody>
      </p:sp>
      <p:sp>
        <p:nvSpPr>
          <p:cNvPr id="37" name="Inhaltsplatzhalter 4"/>
          <p:cNvSpPr txBox="1">
            <a:spLocks/>
          </p:cNvSpPr>
          <p:nvPr/>
        </p:nvSpPr>
        <p:spPr>
          <a:xfrm>
            <a:off x="6848902" y="3667992"/>
            <a:ext cx="3572802" cy="46410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25543" fontAlgn="base">
              <a:lnSpc>
                <a:spcPct val="100000"/>
              </a:lnSpc>
              <a:spcAft>
                <a:spcPts val="952"/>
              </a:spcAft>
              <a:buNone/>
            </a:pPr>
            <a:r>
              <a:rPr lang="en-US" sz="1270" b="1" dirty="0">
                <a:solidFill>
                  <a:srgbClr val="83AC3F"/>
                </a:solidFill>
                <a:latin typeface="Calibri"/>
              </a:rPr>
              <a:t>TITLE GOES HERE</a:t>
            </a:r>
            <a:br>
              <a:rPr lang="en-US" sz="1111" b="1" dirty="0">
                <a:solidFill>
                  <a:srgbClr val="FFFFFF">
                    <a:lumMod val="50000"/>
                  </a:srgbClr>
                </a:solidFill>
                <a:latin typeface="Calibri"/>
              </a:rPr>
            </a:br>
            <a:r>
              <a:rPr lang="en-US" sz="873" dirty="0">
                <a:solidFill>
                  <a:srgbClr val="FFFFFF">
                    <a:lumMod val="50000"/>
                  </a:srgbClr>
                </a:solidFill>
                <a:latin typeface="Calibri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38" name="Inhaltsplatzhalter 4"/>
          <p:cNvSpPr txBox="1">
            <a:spLocks/>
          </p:cNvSpPr>
          <p:nvPr/>
        </p:nvSpPr>
        <p:spPr>
          <a:xfrm>
            <a:off x="5967175" y="3680206"/>
            <a:ext cx="702599" cy="43967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25543" fontAlgn="base">
              <a:lnSpc>
                <a:spcPct val="100000"/>
              </a:lnSpc>
              <a:spcAft>
                <a:spcPts val="952"/>
              </a:spcAft>
              <a:buNone/>
            </a:pPr>
            <a:r>
              <a:rPr lang="en-US" sz="2857" b="1" dirty="0">
                <a:solidFill>
                  <a:srgbClr val="83AC3F"/>
                </a:solidFill>
                <a:latin typeface="Calibri"/>
              </a:rPr>
              <a:t>70%</a:t>
            </a:r>
            <a:endParaRPr lang="en-US" sz="2222" dirty="0">
              <a:solidFill>
                <a:srgbClr val="83AC3F"/>
              </a:solidFill>
              <a:latin typeface="Calibri"/>
            </a:endParaRPr>
          </a:p>
        </p:txBody>
      </p:sp>
      <p:sp>
        <p:nvSpPr>
          <p:cNvPr id="39" name="Inhaltsplatzhalter 4"/>
          <p:cNvSpPr txBox="1">
            <a:spLocks/>
          </p:cNvSpPr>
          <p:nvPr/>
        </p:nvSpPr>
        <p:spPr>
          <a:xfrm>
            <a:off x="6848902" y="4602560"/>
            <a:ext cx="3572802" cy="46410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25543" fontAlgn="base">
              <a:lnSpc>
                <a:spcPct val="100000"/>
              </a:lnSpc>
              <a:spcAft>
                <a:spcPts val="952"/>
              </a:spcAft>
              <a:buNone/>
            </a:pPr>
            <a:r>
              <a:rPr lang="en-US" sz="1270" b="1" dirty="0">
                <a:solidFill>
                  <a:srgbClr val="EE852A"/>
                </a:solidFill>
                <a:latin typeface="Calibri"/>
              </a:rPr>
              <a:t>TITLE GOES HERE</a:t>
            </a:r>
            <a:br>
              <a:rPr lang="en-US" sz="1111" b="1" dirty="0">
                <a:solidFill>
                  <a:srgbClr val="FFFFFF">
                    <a:lumMod val="50000"/>
                  </a:srgbClr>
                </a:solidFill>
                <a:latin typeface="Calibri"/>
              </a:rPr>
            </a:br>
            <a:r>
              <a:rPr lang="en-US" sz="873" dirty="0">
                <a:solidFill>
                  <a:srgbClr val="FFFFFF">
                    <a:lumMod val="50000"/>
                  </a:srgbClr>
                </a:solidFill>
                <a:latin typeface="Calibri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40" name="Inhaltsplatzhalter 4"/>
          <p:cNvSpPr txBox="1">
            <a:spLocks/>
          </p:cNvSpPr>
          <p:nvPr/>
        </p:nvSpPr>
        <p:spPr>
          <a:xfrm>
            <a:off x="5967175" y="4614774"/>
            <a:ext cx="702599" cy="43967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25543" fontAlgn="base">
              <a:lnSpc>
                <a:spcPct val="100000"/>
              </a:lnSpc>
              <a:spcAft>
                <a:spcPts val="952"/>
              </a:spcAft>
              <a:buNone/>
            </a:pPr>
            <a:r>
              <a:rPr lang="en-US" sz="2857" b="1" dirty="0">
                <a:solidFill>
                  <a:srgbClr val="EE852A"/>
                </a:solidFill>
                <a:latin typeface="Calibri"/>
              </a:rPr>
              <a:t>50%</a:t>
            </a:r>
            <a:endParaRPr lang="en-US" sz="2222" dirty="0">
              <a:solidFill>
                <a:srgbClr val="EE852A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658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2" presetClass="entr" presetSubtype="4" accel="20000" decel="6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accel="20000" decel="6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" presetID="2" presetClass="entr" presetSubtype="4" accel="20000" decel="6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2" accel="20000" decel="6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00"/>
                            </p:stCondLst>
                            <p:childTnLst>
                              <p:par>
                                <p:cTn id="113" presetID="2" presetClass="entr" presetSubtype="4" accel="20000" decel="6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accel="20000" decel="6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000"/>
                            </p:stCondLst>
                            <p:childTnLst>
                              <p:par>
                                <p:cTn id="122" presetID="2" presetClass="entr" presetSubtype="4" accel="20000" decel="6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accel="20000" decel="6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8" grpId="0" animBg="1"/>
      <p:bldP spid="32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93615"/>
            <a:ext cx="10972801" cy="555072"/>
          </a:xfrm>
        </p:spPr>
        <p:txBody>
          <a:bodyPr/>
          <a:lstStyle/>
          <a:p>
            <a:r>
              <a:rPr lang="en-US" dirty="0"/>
              <a:t>Dreamer GTK Process Improvement - Scope &amp; Objective</a:t>
            </a:r>
            <a:endParaRPr lang="en-GB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55F03A3-CCDF-44D5-B42D-7395F27597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456520"/>
              </p:ext>
            </p:extLst>
          </p:nvPr>
        </p:nvGraphicFramePr>
        <p:xfrm>
          <a:off x="370958" y="1132513"/>
          <a:ext cx="11450084" cy="5008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C37E9CA-7613-4C1E-B3CF-571DEBC1DB31}"/>
              </a:ext>
            </a:extLst>
          </p:cNvPr>
          <p:cNvSpPr/>
          <p:nvPr/>
        </p:nvSpPr>
        <p:spPr>
          <a:xfrm>
            <a:off x="8580300" y="229519"/>
            <a:ext cx="3401568" cy="341632"/>
          </a:xfrm>
          <a:prstGeom prst="roundRect">
            <a:avLst/>
          </a:prstGeom>
          <a:solidFill>
            <a:srgbClr val="D9EFF9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ysClr val="windowText" lastClr="000000"/>
                </a:solidFill>
              </a:rPr>
              <a:t>Dreamer – Scope and Objective</a:t>
            </a:r>
          </a:p>
        </p:txBody>
      </p:sp>
    </p:spTree>
    <p:extLst>
      <p:ext uri="{BB962C8B-B14F-4D97-AF65-F5344CB8AC3E}">
        <p14:creationId xmlns:p14="http://schemas.microsoft.com/office/powerpoint/2010/main" val="291386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488FB-0DAF-411C-9307-28C8D1F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51E502-4F4A-4A23-8208-35FCF21B7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Everest Process Documentation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28E1D-63B2-452F-86F1-83B9FEBD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9E0952-93D0-4891-BE88-702BA92C9EF2}"/>
              </a:ext>
            </a:extLst>
          </p:cNvPr>
          <p:cNvGrpSpPr/>
          <p:nvPr/>
        </p:nvGrpSpPr>
        <p:grpSpPr>
          <a:xfrm>
            <a:off x="7947344" y="1673247"/>
            <a:ext cx="4244656" cy="4259499"/>
            <a:chOff x="3737897" y="1566746"/>
            <a:chExt cx="4244656" cy="4259499"/>
          </a:xfrm>
        </p:grpSpPr>
        <p:sp>
          <p:nvSpPr>
            <p:cNvPr id="6" name="任意形状 4">
              <a:extLst>
                <a:ext uri="{FF2B5EF4-FFF2-40B4-BE49-F238E27FC236}">
                  <a16:creationId xmlns:a16="http://schemas.microsoft.com/office/drawing/2014/main" id="{B631F99E-A681-4D36-A0D6-64EF4F23D37D}"/>
                </a:ext>
              </a:extLst>
            </p:cNvPr>
            <p:cNvSpPr/>
            <p:nvPr/>
          </p:nvSpPr>
          <p:spPr>
            <a:xfrm>
              <a:off x="5147835" y="2976683"/>
              <a:ext cx="1424781" cy="1424781"/>
            </a:xfrm>
            <a:custGeom>
              <a:avLst/>
              <a:gdLst>
                <a:gd name="connsiteX0" fmla="*/ 0 w 1424781"/>
                <a:gd name="connsiteY0" fmla="*/ 712391 h 1424781"/>
                <a:gd name="connsiteX1" fmla="*/ 712391 w 1424781"/>
                <a:gd name="connsiteY1" fmla="*/ 0 h 1424781"/>
                <a:gd name="connsiteX2" fmla="*/ 1424782 w 1424781"/>
                <a:gd name="connsiteY2" fmla="*/ 712391 h 1424781"/>
                <a:gd name="connsiteX3" fmla="*/ 712391 w 1424781"/>
                <a:gd name="connsiteY3" fmla="*/ 1424782 h 1424781"/>
                <a:gd name="connsiteX4" fmla="*/ 0 w 1424781"/>
                <a:gd name="connsiteY4" fmla="*/ 712391 h 142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781" h="1424781">
                  <a:moveTo>
                    <a:pt x="0" y="712391"/>
                  </a:moveTo>
                  <a:cubicBezTo>
                    <a:pt x="0" y="318948"/>
                    <a:pt x="318948" y="0"/>
                    <a:pt x="712391" y="0"/>
                  </a:cubicBezTo>
                  <a:cubicBezTo>
                    <a:pt x="1105834" y="0"/>
                    <a:pt x="1424782" y="318948"/>
                    <a:pt x="1424782" y="712391"/>
                  </a:cubicBezTo>
                  <a:cubicBezTo>
                    <a:pt x="1424782" y="1105834"/>
                    <a:pt x="1105834" y="1424782"/>
                    <a:pt x="712391" y="1424782"/>
                  </a:cubicBezTo>
                  <a:cubicBezTo>
                    <a:pt x="318948" y="1424782"/>
                    <a:pt x="0" y="1105834"/>
                    <a:pt x="0" y="712391"/>
                  </a:cubicBezTo>
                  <a:close/>
                </a:path>
              </a:pathLst>
            </a:custGeom>
            <a:solidFill>
              <a:srgbClr val="59BBE4"/>
            </a:solidFill>
            <a:ln w="12700" cap="flat" cmpd="sng" algn="ctr">
              <a:solidFill>
                <a:srgbClr val="226BAB"/>
              </a:solidFill>
              <a:prstDash val="solid"/>
              <a:miter lim="800000"/>
            </a:ln>
            <a:effectLst/>
          </p:spPr>
          <p:txBody>
            <a:bodyPr spcFirstLastPara="0" vert="horz" wrap="square" lIns="248024" tIns="248024" rIns="248024" bIns="248024" numCol="1" spcCol="1270" anchor="ctr" anchorCtr="0">
              <a:noAutofit/>
            </a:bodyPr>
            <a:lstStyle/>
            <a:p>
              <a:pPr marL="0" marR="0" lvl="0" indent="0" algn="ctr" defTabSz="13779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+mn-cs"/>
                <a:sym typeface="+mn-lt"/>
              </a:endParaRPr>
            </a:p>
          </p:txBody>
        </p:sp>
        <p:sp>
          <p:nvSpPr>
            <p:cNvPr id="7" name="任意形状 6">
              <a:extLst>
                <a:ext uri="{FF2B5EF4-FFF2-40B4-BE49-F238E27FC236}">
                  <a16:creationId xmlns:a16="http://schemas.microsoft.com/office/drawing/2014/main" id="{AE420AB5-BEBF-4C79-8B7B-0EA962719946}"/>
                </a:ext>
              </a:extLst>
            </p:cNvPr>
            <p:cNvSpPr/>
            <p:nvPr/>
          </p:nvSpPr>
          <p:spPr>
            <a:xfrm>
              <a:off x="6557772" y="1566746"/>
              <a:ext cx="1424781" cy="1424781"/>
            </a:xfrm>
            <a:custGeom>
              <a:avLst/>
              <a:gdLst>
                <a:gd name="connsiteX0" fmla="*/ 0 w 1424781"/>
                <a:gd name="connsiteY0" fmla="*/ 712391 h 1424781"/>
                <a:gd name="connsiteX1" fmla="*/ 712391 w 1424781"/>
                <a:gd name="connsiteY1" fmla="*/ 0 h 1424781"/>
                <a:gd name="connsiteX2" fmla="*/ 1424782 w 1424781"/>
                <a:gd name="connsiteY2" fmla="*/ 712391 h 1424781"/>
                <a:gd name="connsiteX3" fmla="*/ 712391 w 1424781"/>
                <a:gd name="connsiteY3" fmla="*/ 1424782 h 1424781"/>
                <a:gd name="connsiteX4" fmla="*/ 0 w 1424781"/>
                <a:gd name="connsiteY4" fmla="*/ 712391 h 142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781" h="1424781">
                  <a:moveTo>
                    <a:pt x="0" y="712391"/>
                  </a:moveTo>
                  <a:cubicBezTo>
                    <a:pt x="0" y="318948"/>
                    <a:pt x="318948" y="0"/>
                    <a:pt x="712391" y="0"/>
                  </a:cubicBezTo>
                  <a:cubicBezTo>
                    <a:pt x="1105834" y="0"/>
                    <a:pt x="1424782" y="318948"/>
                    <a:pt x="1424782" y="712391"/>
                  </a:cubicBezTo>
                  <a:cubicBezTo>
                    <a:pt x="1424782" y="1105834"/>
                    <a:pt x="1105834" y="1424782"/>
                    <a:pt x="712391" y="1424782"/>
                  </a:cubicBezTo>
                  <a:cubicBezTo>
                    <a:pt x="318948" y="1424782"/>
                    <a:pt x="0" y="1105834"/>
                    <a:pt x="0" y="712391"/>
                  </a:cubicBezTo>
                  <a:close/>
                </a:path>
              </a:pathLst>
            </a:custGeom>
            <a:solidFill>
              <a:srgbClr val="226BAB"/>
            </a:solidFill>
            <a:ln w="12700" cap="flat" cmpd="sng" algn="ctr">
              <a:solidFill>
                <a:srgbClr val="59BBE4"/>
              </a:solidFill>
              <a:prstDash val="solid"/>
              <a:miter lim="800000"/>
            </a:ln>
            <a:effectLst/>
          </p:spPr>
          <p:txBody>
            <a:bodyPr spcFirstLastPara="0" vert="horz" wrap="square" lIns="248024" tIns="248024" rIns="248024" bIns="248024" numCol="1" spcCol="1270" anchor="ctr" anchorCtr="0">
              <a:noAutofit/>
            </a:bodyPr>
            <a:lstStyle/>
            <a:p>
              <a:pPr marL="0" marR="0" lvl="0" indent="0" algn="ctr" defTabSz="13779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+mn-cs"/>
                <a:sym typeface="+mn-lt"/>
              </a:endParaRPr>
            </a:p>
          </p:txBody>
        </p:sp>
        <p:sp>
          <p:nvSpPr>
            <p:cNvPr id="8" name="任意形状 8">
              <a:extLst>
                <a:ext uri="{FF2B5EF4-FFF2-40B4-BE49-F238E27FC236}">
                  <a16:creationId xmlns:a16="http://schemas.microsoft.com/office/drawing/2014/main" id="{E2658357-655A-44C6-899E-B691E550CF68}"/>
                </a:ext>
              </a:extLst>
            </p:cNvPr>
            <p:cNvSpPr/>
            <p:nvPr/>
          </p:nvSpPr>
          <p:spPr>
            <a:xfrm>
              <a:off x="6557772" y="4386620"/>
              <a:ext cx="1424781" cy="1424781"/>
            </a:xfrm>
            <a:custGeom>
              <a:avLst/>
              <a:gdLst>
                <a:gd name="connsiteX0" fmla="*/ 0 w 1424781"/>
                <a:gd name="connsiteY0" fmla="*/ 712391 h 1424781"/>
                <a:gd name="connsiteX1" fmla="*/ 712391 w 1424781"/>
                <a:gd name="connsiteY1" fmla="*/ 0 h 1424781"/>
                <a:gd name="connsiteX2" fmla="*/ 1424782 w 1424781"/>
                <a:gd name="connsiteY2" fmla="*/ 712391 h 1424781"/>
                <a:gd name="connsiteX3" fmla="*/ 712391 w 1424781"/>
                <a:gd name="connsiteY3" fmla="*/ 1424782 h 1424781"/>
                <a:gd name="connsiteX4" fmla="*/ 0 w 1424781"/>
                <a:gd name="connsiteY4" fmla="*/ 712391 h 142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781" h="1424781">
                  <a:moveTo>
                    <a:pt x="0" y="712391"/>
                  </a:moveTo>
                  <a:cubicBezTo>
                    <a:pt x="0" y="318948"/>
                    <a:pt x="318948" y="0"/>
                    <a:pt x="712391" y="0"/>
                  </a:cubicBezTo>
                  <a:cubicBezTo>
                    <a:pt x="1105834" y="0"/>
                    <a:pt x="1424782" y="318948"/>
                    <a:pt x="1424782" y="712391"/>
                  </a:cubicBezTo>
                  <a:cubicBezTo>
                    <a:pt x="1424782" y="1105834"/>
                    <a:pt x="1105834" y="1424782"/>
                    <a:pt x="712391" y="1424782"/>
                  </a:cubicBezTo>
                  <a:cubicBezTo>
                    <a:pt x="318948" y="1424782"/>
                    <a:pt x="0" y="1105834"/>
                    <a:pt x="0" y="712391"/>
                  </a:cubicBezTo>
                  <a:close/>
                </a:path>
              </a:pathLst>
            </a:custGeom>
            <a:solidFill>
              <a:srgbClr val="30CED4"/>
            </a:solidFill>
            <a:ln w="12700" cap="flat" cmpd="sng" algn="ctr">
              <a:solidFill>
                <a:srgbClr val="59BBE4"/>
              </a:solidFill>
              <a:prstDash val="solid"/>
              <a:miter lim="800000"/>
            </a:ln>
            <a:effectLst/>
          </p:spPr>
          <p:txBody>
            <a:bodyPr spcFirstLastPara="0" vert="horz" wrap="square" lIns="248024" tIns="248024" rIns="248024" bIns="248024" numCol="1" spcCol="1270" anchor="ctr" anchorCtr="0">
              <a:noAutofit/>
            </a:bodyPr>
            <a:lstStyle/>
            <a:p>
              <a:pPr marL="0" marR="0" lvl="0" indent="0" algn="ctr" defTabSz="13779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+mn-cs"/>
                <a:sym typeface="+mn-lt"/>
              </a:endParaRPr>
            </a:p>
          </p:txBody>
        </p:sp>
        <p:sp>
          <p:nvSpPr>
            <p:cNvPr id="9" name="任意形状 10">
              <a:extLst>
                <a:ext uri="{FF2B5EF4-FFF2-40B4-BE49-F238E27FC236}">
                  <a16:creationId xmlns:a16="http://schemas.microsoft.com/office/drawing/2014/main" id="{001A157F-841E-47DB-B702-60B13DBD52EF}"/>
                </a:ext>
              </a:extLst>
            </p:cNvPr>
            <p:cNvSpPr/>
            <p:nvPr/>
          </p:nvSpPr>
          <p:spPr>
            <a:xfrm>
              <a:off x="3737897" y="4401464"/>
              <a:ext cx="1424781" cy="1424781"/>
            </a:xfrm>
            <a:custGeom>
              <a:avLst/>
              <a:gdLst>
                <a:gd name="connsiteX0" fmla="*/ 0 w 1424781"/>
                <a:gd name="connsiteY0" fmla="*/ 712391 h 1424781"/>
                <a:gd name="connsiteX1" fmla="*/ 712391 w 1424781"/>
                <a:gd name="connsiteY1" fmla="*/ 0 h 1424781"/>
                <a:gd name="connsiteX2" fmla="*/ 1424782 w 1424781"/>
                <a:gd name="connsiteY2" fmla="*/ 712391 h 1424781"/>
                <a:gd name="connsiteX3" fmla="*/ 712391 w 1424781"/>
                <a:gd name="connsiteY3" fmla="*/ 1424782 h 1424781"/>
                <a:gd name="connsiteX4" fmla="*/ 0 w 1424781"/>
                <a:gd name="connsiteY4" fmla="*/ 712391 h 142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781" h="1424781">
                  <a:moveTo>
                    <a:pt x="0" y="712391"/>
                  </a:moveTo>
                  <a:cubicBezTo>
                    <a:pt x="0" y="318948"/>
                    <a:pt x="318948" y="0"/>
                    <a:pt x="712391" y="0"/>
                  </a:cubicBezTo>
                  <a:cubicBezTo>
                    <a:pt x="1105834" y="0"/>
                    <a:pt x="1424782" y="318948"/>
                    <a:pt x="1424782" y="712391"/>
                  </a:cubicBezTo>
                  <a:cubicBezTo>
                    <a:pt x="1424782" y="1105834"/>
                    <a:pt x="1105834" y="1424782"/>
                    <a:pt x="712391" y="1424782"/>
                  </a:cubicBezTo>
                  <a:cubicBezTo>
                    <a:pt x="318948" y="1424782"/>
                    <a:pt x="0" y="1105834"/>
                    <a:pt x="0" y="712391"/>
                  </a:cubicBezTo>
                  <a:close/>
                </a:path>
              </a:pathLst>
            </a:custGeom>
            <a:solidFill>
              <a:srgbClr val="2E9273"/>
            </a:solidFill>
            <a:ln w="12700" cap="flat" cmpd="sng" algn="ctr">
              <a:solidFill>
                <a:srgbClr val="83AC3F"/>
              </a:solidFill>
              <a:prstDash val="solid"/>
              <a:miter lim="800000"/>
            </a:ln>
            <a:effectLst/>
          </p:spPr>
          <p:txBody>
            <a:bodyPr spcFirstLastPara="0" vert="horz" wrap="square" lIns="248024" tIns="248024" rIns="248024" bIns="248024" numCol="1" spcCol="1270" anchor="ctr" anchorCtr="0">
              <a:noAutofit/>
            </a:bodyPr>
            <a:lstStyle/>
            <a:p>
              <a:pPr marL="0" marR="0" lvl="0" indent="0" algn="ctr" defTabSz="13779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+mn-cs"/>
                <a:sym typeface="+mn-lt"/>
              </a:endParaRPr>
            </a:p>
          </p:txBody>
        </p:sp>
        <p:sp>
          <p:nvSpPr>
            <p:cNvPr id="10" name="任意形状 12">
              <a:extLst>
                <a:ext uri="{FF2B5EF4-FFF2-40B4-BE49-F238E27FC236}">
                  <a16:creationId xmlns:a16="http://schemas.microsoft.com/office/drawing/2014/main" id="{A51693DF-6C85-4C86-923A-2DA36C68D69E}"/>
                </a:ext>
              </a:extLst>
            </p:cNvPr>
            <p:cNvSpPr/>
            <p:nvPr/>
          </p:nvSpPr>
          <p:spPr>
            <a:xfrm>
              <a:off x="3737898" y="1566746"/>
              <a:ext cx="1424781" cy="1424781"/>
            </a:xfrm>
            <a:custGeom>
              <a:avLst/>
              <a:gdLst>
                <a:gd name="connsiteX0" fmla="*/ 0 w 1424781"/>
                <a:gd name="connsiteY0" fmla="*/ 712391 h 1424781"/>
                <a:gd name="connsiteX1" fmla="*/ 712391 w 1424781"/>
                <a:gd name="connsiteY1" fmla="*/ 0 h 1424781"/>
                <a:gd name="connsiteX2" fmla="*/ 1424782 w 1424781"/>
                <a:gd name="connsiteY2" fmla="*/ 712391 h 1424781"/>
                <a:gd name="connsiteX3" fmla="*/ 712391 w 1424781"/>
                <a:gd name="connsiteY3" fmla="*/ 1424782 h 1424781"/>
                <a:gd name="connsiteX4" fmla="*/ 0 w 1424781"/>
                <a:gd name="connsiteY4" fmla="*/ 712391 h 142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781" h="1424781">
                  <a:moveTo>
                    <a:pt x="0" y="712391"/>
                  </a:moveTo>
                  <a:cubicBezTo>
                    <a:pt x="0" y="318948"/>
                    <a:pt x="318948" y="0"/>
                    <a:pt x="712391" y="0"/>
                  </a:cubicBezTo>
                  <a:cubicBezTo>
                    <a:pt x="1105834" y="0"/>
                    <a:pt x="1424782" y="318948"/>
                    <a:pt x="1424782" y="712391"/>
                  </a:cubicBezTo>
                  <a:cubicBezTo>
                    <a:pt x="1424782" y="1105834"/>
                    <a:pt x="1105834" y="1424782"/>
                    <a:pt x="712391" y="1424782"/>
                  </a:cubicBezTo>
                  <a:cubicBezTo>
                    <a:pt x="318948" y="1424782"/>
                    <a:pt x="0" y="1105834"/>
                    <a:pt x="0" y="712391"/>
                  </a:cubicBezTo>
                  <a:close/>
                </a:path>
              </a:pathLst>
            </a:custGeom>
            <a:solidFill>
              <a:srgbClr val="83AC3F"/>
            </a:solidFill>
            <a:ln w="12700" cap="flat" cmpd="sng" algn="ctr">
              <a:solidFill>
                <a:srgbClr val="2E9273"/>
              </a:solidFill>
              <a:prstDash val="solid"/>
              <a:miter lim="800000"/>
            </a:ln>
            <a:effectLst/>
          </p:spPr>
          <p:txBody>
            <a:bodyPr spcFirstLastPara="0" vert="horz" wrap="square" lIns="248024" tIns="248024" rIns="248024" bIns="248024" numCol="1" spcCol="1270" anchor="ctr" anchorCtr="0">
              <a:noAutofit/>
            </a:bodyPr>
            <a:lstStyle/>
            <a:p>
              <a:pPr marL="0" marR="0" lvl="0" indent="0" algn="ctr" defTabSz="13779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+mn-cs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61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08309"/>
            <a:ext cx="10972801" cy="762000"/>
          </a:xfrm>
        </p:spPr>
        <p:txBody>
          <a:bodyPr/>
          <a:lstStyle/>
          <a:p>
            <a:r>
              <a:rPr lang="en-US" dirty="0"/>
              <a:t>Contents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CF764E7-5D23-4943-BDAE-97AC5BDB425A}"/>
              </a:ext>
            </a:extLst>
          </p:cNvPr>
          <p:cNvGrpSpPr/>
          <p:nvPr/>
        </p:nvGrpSpPr>
        <p:grpSpPr>
          <a:xfrm>
            <a:off x="3166733" y="308309"/>
            <a:ext cx="5234316" cy="6311007"/>
            <a:chOff x="3366758" y="756477"/>
            <a:chExt cx="5234316" cy="6311007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9B92DBB-A41B-43E8-BC5A-50C846F42C86}"/>
                </a:ext>
              </a:extLst>
            </p:cNvPr>
            <p:cNvCxnSpPr>
              <a:cxnSpLocks/>
            </p:cNvCxnSpPr>
            <p:nvPr/>
          </p:nvCxnSpPr>
          <p:spPr>
            <a:xfrm>
              <a:off x="3671210" y="756477"/>
              <a:ext cx="0" cy="5520612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D95AAB6-6654-4D4B-B748-0982BC68BCA1}"/>
                </a:ext>
              </a:extLst>
            </p:cNvPr>
            <p:cNvCxnSpPr>
              <a:cxnSpLocks/>
            </p:cNvCxnSpPr>
            <p:nvPr/>
          </p:nvCxnSpPr>
          <p:spPr>
            <a:xfrm>
              <a:off x="3671210" y="1546872"/>
              <a:ext cx="0" cy="5520612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CBC3D2-84A2-47C2-8838-6AAACE277DFC}"/>
                </a:ext>
              </a:extLst>
            </p:cNvPr>
            <p:cNvCxnSpPr>
              <a:stCxn id="5" idx="6"/>
            </p:cNvCxnSpPr>
            <p:nvPr/>
          </p:nvCxnSpPr>
          <p:spPr>
            <a:xfrm>
              <a:off x="3915398" y="1145387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9D666E4-1AC6-475D-921E-B597C2B80DFB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8" y="1934492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04B9DC-95E6-4164-A46A-648C504B4684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8" y="2725824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4EABA7-419A-4FF6-B29A-79ACF9896F4A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8" y="3512702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538636F-8864-45DE-B8C8-F11911519019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8" y="4301080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7F52814-BF2C-4B8A-9F9B-9965924DCE78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7" y="5088730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5DBF8C7-125E-48FD-B906-8E90957CE60D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6" y="5876380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AE34D0B6-4A05-4889-9DDE-11B9FDC43761}"/>
                </a:ext>
              </a:extLst>
            </p:cNvPr>
            <p:cNvSpPr/>
            <p:nvPr/>
          </p:nvSpPr>
          <p:spPr>
            <a:xfrm>
              <a:off x="5198226" y="974571"/>
              <a:ext cx="3401568" cy="341632"/>
            </a:xfrm>
            <a:prstGeom prst="roundRect">
              <a:avLst/>
            </a:prstGeom>
            <a:solidFill>
              <a:srgbClr val="226BAB"/>
            </a:solidFill>
            <a:ln w="19050">
              <a:solidFill>
                <a:srgbClr val="59BBE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GTK Challenges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FAFF50A-3A82-41E1-88FD-7BE692B0535F}"/>
                </a:ext>
              </a:extLst>
            </p:cNvPr>
            <p:cNvSpPr/>
            <p:nvPr/>
          </p:nvSpPr>
          <p:spPr>
            <a:xfrm>
              <a:off x="5198226" y="1763676"/>
              <a:ext cx="3401568" cy="341632"/>
            </a:xfrm>
            <a:prstGeom prst="roundRect">
              <a:avLst/>
            </a:prstGeom>
            <a:solidFill>
              <a:srgbClr val="226BAB"/>
            </a:solidFill>
            <a:ln w="19050">
              <a:solidFill>
                <a:srgbClr val="59BBE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GTK Pain Points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D49F235-6D3C-4DE9-B227-9AA61671FC4B}"/>
                </a:ext>
              </a:extLst>
            </p:cNvPr>
            <p:cNvSpPr/>
            <p:nvPr/>
          </p:nvSpPr>
          <p:spPr>
            <a:xfrm>
              <a:off x="5198226" y="2566610"/>
              <a:ext cx="3401568" cy="341632"/>
            </a:xfrm>
            <a:prstGeom prst="roundRect">
              <a:avLst/>
            </a:prstGeom>
            <a:solidFill>
              <a:srgbClr val="226BAB"/>
            </a:solidFill>
            <a:ln w="19050">
              <a:solidFill>
                <a:srgbClr val="59BBE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Dreamer – Scope and Objective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D2B0173-1B07-4B0E-AB3C-223899FFB7F8}"/>
                </a:ext>
              </a:extLst>
            </p:cNvPr>
            <p:cNvSpPr/>
            <p:nvPr/>
          </p:nvSpPr>
          <p:spPr>
            <a:xfrm>
              <a:off x="5198225" y="3341886"/>
              <a:ext cx="3402849" cy="341632"/>
            </a:xfrm>
            <a:prstGeom prst="roundRect">
              <a:avLst/>
            </a:prstGeom>
            <a:solidFill>
              <a:srgbClr val="226BAB"/>
            </a:solidFill>
            <a:ln w="19050">
              <a:solidFill>
                <a:srgbClr val="59BBE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Solution Model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6F3792C-5A0D-49A4-9CEA-8F473E8DA8BA}"/>
                </a:ext>
              </a:extLst>
            </p:cNvPr>
            <p:cNvSpPr/>
            <p:nvPr/>
          </p:nvSpPr>
          <p:spPr>
            <a:xfrm>
              <a:off x="5198226" y="4130264"/>
              <a:ext cx="3401568" cy="341632"/>
            </a:xfrm>
            <a:prstGeom prst="roundRect">
              <a:avLst/>
            </a:prstGeom>
            <a:solidFill>
              <a:srgbClr val="226BAB"/>
            </a:solidFill>
            <a:ln w="19050">
              <a:solidFill>
                <a:srgbClr val="59BBE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Dependencies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F0BEBE88-B449-4AF6-99A5-666169288FFD}"/>
                </a:ext>
              </a:extLst>
            </p:cNvPr>
            <p:cNvSpPr/>
            <p:nvPr/>
          </p:nvSpPr>
          <p:spPr>
            <a:xfrm>
              <a:off x="5198226" y="4917914"/>
              <a:ext cx="3401568" cy="341632"/>
            </a:xfrm>
            <a:prstGeom prst="roundRect">
              <a:avLst/>
            </a:prstGeom>
            <a:solidFill>
              <a:srgbClr val="226BAB"/>
            </a:solidFill>
            <a:ln w="19050">
              <a:solidFill>
                <a:srgbClr val="59BBE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Detailed Tasks &amp; Time Saving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31AD30D-EA53-4B67-9C5A-F37937832F0D}"/>
                </a:ext>
              </a:extLst>
            </p:cNvPr>
            <p:cNvSpPr/>
            <p:nvPr/>
          </p:nvSpPr>
          <p:spPr>
            <a:xfrm>
              <a:off x="5198226" y="5699574"/>
              <a:ext cx="3401568" cy="341632"/>
            </a:xfrm>
            <a:prstGeom prst="roundRect">
              <a:avLst/>
            </a:prstGeom>
            <a:solidFill>
              <a:srgbClr val="226BAB"/>
            </a:solidFill>
            <a:ln w="19050">
              <a:solidFill>
                <a:srgbClr val="59BBE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Demo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61A931-B432-4789-9308-FB7E5B81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6" y="6666775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1064314-D988-4792-ADC7-F0F0E9D06DB4}"/>
                </a:ext>
              </a:extLst>
            </p:cNvPr>
            <p:cNvSpPr/>
            <p:nvPr/>
          </p:nvSpPr>
          <p:spPr>
            <a:xfrm>
              <a:off x="5198226" y="6489969"/>
              <a:ext cx="3401568" cy="341632"/>
            </a:xfrm>
            <a:prstGeom prst="roundRect">
              <a:avLst/>
            </a:prstGeom>
            <a:solidFill>
              <a:srgbClr val="226BAB"/>
            </a:solidFill>
            <a:ln w="19050">
              <a:solidFill>
                <a:srgbClr val="59BBE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Project Takeaways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00B9402-89D8-466F-BC68-4ADCC2BE672D}"/>
                </a:ext>
              </a:extLst>
            </p:cNvPr>
            <p:cNvSpPr/>
            <p:nvPr/>
          </p:nvSpPr>
          <p:spPr>
            <a:xfrm>
              <a:off x="3366758" y="871067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1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8F5ADC-0FBD-4186-8A0D-9C642C016709}"/>
                </a:ext>
              </a:extLst>
            </p:cNvPr>
            <p:cNvSpPr/>
            <p:nvPr/>
          </p:nvSpPr>
          <p:spPr>
            <a:xfrm>
              <a:off x="3366758" y="1660172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2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DFCE57A-C354-497F-8399-E144E867AF2E}"/>
                </a:ext>
              </a:extLst>
            </p:cNvPr>
            <p:cNvSpPr/>
            <p:nvPr/>
          </p:nvSpPr>
          <p:spPr>
            <a:xfrm>
              <a:off x="3366758" y="2449276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3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690F6DD-1932-4D35-A919-17B85CCE3EE6}"/>
                </a:ext>
              </a:extLst>
            </p:cNvPr>
            <p:cNvSpPr/>
            <p:nvPr/>
          </p:nvSpPr>
          <p:spPr>
            <a:xfrm>
              <a:off x="3366758" y="3238382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4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F40EF99-F180-45FC-9D8F-D54DFA45A132}"/>
                </a:ext>
              </a:extLst>
            </p:cNvPr>
            <p:cNvSpPr/>
            <p:nvPr/>
          </p:nvSpPr>
          <p:spPr>
            <a:xfrm>
              <a:off x="3366758" y="4026760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5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C81F0A2-D980-4AEB-A9B8-B0A298712370}"/>
                </a:ext>
              </a:extLst>
            </p:cNvPr>
            <p:cNvSpPr/>
            <p:nvPr/>
          </p:nvSpPr>
          <p:spPr>
            <a:xfrm>
              <a:off x="3366758" y="4814410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6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173E1FB-E40F-45E2-AA27-AE4A48DED1BD}"/>
                </a:ext>
              </a:extLst>
            </p:cNvPr>
            <p:cNvSpPr/>
            <p:nvPr/>
          </p:nvSpPr>
          <p:spPr>
            <a:xfrm>
              <a:off x="3366758" y="5602060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7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8D89686-657D-437B-B8A1-3CBC2AECA184}"/>
                </a:ext>
              </a:extLst>
            </p:cNvPr>
            <p:cNvSpPr/>
            <p:nvPr/>
          </p:nvSpPr>
          <p:spPr>
            <a:xfrm>
              <a:off x="3366758" y="6392455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8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2C36DACD-AF7C-47CF-ABAA-84CF52525F1D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84CF5051-9A85-4CB0-939A-47C1B0FBF5E5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673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858C1-88E7-4410-B8AE-7907AEBE5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-19050"/>
            <a:ext cx="10972801" cy="762000"/>
          </a:xfrm>
        </p:spPr>
        <p:txBody>
          <a:bodyPr/>
          <a:lstStyle/>
          <a:p>
            <a:r>
              <a:rPr lang="en-US" dirty="0"/>
              <a:t>Dreamer - Detailed Tasks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EE876-2A28-4AC1-AF98-E3D3BB8B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30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1295AD1-1387-4645-B76C-E31187D82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525873"/>
              </p:ext>
            </p:extLst>
          </p:nvPr>
        </p:nvGraphicFramePr>
        <p:xfrm>
          <a:off x="753595" y="1136345"/>
          <a:ext cx="10684807" cy="4810659"/>
        </p:xfrm>
        <a:graphic>
          <a:graphicData uri="http://schemas.openxmlformats.org/drawingml/2006/table">
            <a:tbl>
              <a:tblPr/>
              <a:tblGrid>
                <a:gridCol w="1932902">
                  <a:extLst>
                    <a:ext uri="{9D8B030D-6E8A-4147-A177-3AD203B41FA5}">
                      <a16:colId xmlns:a16="http://schemas.microsoft.com/office/drawing/2014/main" val="3467705759"/>
                    </a:ext>
                  </a:extLst>
                </a:gridCol>
                <a:gridCol w="3860433">
                  <a:extLst>
                    <a:ext uri="{9D8B030D-6E8A-4147-A177-3AD203B41FA5}">
                      <a16:colId xmlns:a16="http://schemas.microsoft.com/office/drawing/2014/main" val="2919988426"/>
                    </a:ext>
                  </a:extLst>
                </a:gridCol>
                <a:gridCol w="1583797">
                  <a:extLst>
                    <a:ext uri="{9D8B030D-6E8A-4147-A177-3AD203B41FA5}">
                      <a16:colId xmlns:a16="http://schemas.microsoft.com/office/drawing/2014/main" val="1445821622"/>
                    </a:ext>
                  </a:extLst>
                </a:gridCol>
                <a:gridCol w="1762668">
                  <a:extLst>
                    <a:ext uri="{9D8B030D-6E8A-4147-A177-3AD203B41FA5}">
                      <a16:colId xmlns:a16="http://schemas.microsoft.com/office/drawing/2014/main" val="688461570"/>
                    </a:ext>
                  </a:extLst>
                </a:gridCol>
                <a:gridCol w="1545007">
                  <a:extLst>
                    <a:ext uri="{9D8B030D-6E8A-4147-A177-3AD203B41FA5}">
                      <a16:colId xmlns:a16="http://schemas.microsoft.com/office/drawing/2014/main" val="2490321292"/>
                    </a:ext>
                  </a:extLst>
                </a:gridCol>
              </a:tblGrid>
              <a:tr h="26875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Commodity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Original time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No. Planners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630908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689380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DSM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391801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Supply Waterfall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By case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263108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 waterfall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00119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2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2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2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2CA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457568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2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DSM Consolidation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2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2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2C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324362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2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 NRP Waterfall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2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2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2C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765355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2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term forecast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2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2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2C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38807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2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 Shipment Report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2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2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2C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2273077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term forecast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FE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F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438214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Clickpad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Module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1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1D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1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1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63857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5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5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5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988271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 percentage comparison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968774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 Consumer WoW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520616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 Commercial WoW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95183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Thermal/Fan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term forecast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024320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Thermal/Fan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DSM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255715"/>
                  </a:ext>
                </a:extLst>
              </a:tr>
            </a:tbl>
          </a:graphicData>
        </a:graphic>
      </p:graphicFrame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B1479798-6BB5-4354-9992-087CF8B285FC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C8E3130B-9CF8-4409-A871-A1CE4DE87108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53AFB278-9D6A-40DA-AEA9-3B33F023C136}"/>
              </a:ext>
            </a:extLst>
          </p:cNvPr>
          <p:cNvSpPr>
            <a:spLocks/>
          </p:cNvSpPr>
          <p:nvPr/>
        </p:nvSpPr>
        <p:spPr bwMode="auto">
          <a:xfrm>
            <a:off x="1414309" y="5977075"/>
            <a:ext cx="938676" cy="854257"/>
          </a:xfrm>
          <a:custGeom>
            <a:avLst/>
            <a:gdLst>
              <a:gd name="T0" fmla="*/ 315 w 315"/>
              <a:gd name="T1" fmla="*/ 230 h 286"/>
              <a:gd name="T2" fmla="*/ 315 w 315"/>
              <a:gd name="T3" fmla="*/ 0 h 286"/>
              <a:gd name="T4" fmla="*/ 0 w 315"/>
              <a:gd name="T5" fmla="*/ 0 h 286"/>
              <a:gd name="T6" fmla="*/ 0 w 315"/>
              <a:gd name="T7" fmla="*/ 230 h 286"/>
              <a:gd name="T8" fmla="*/ 56 w 315"/>
              <a:gd name="T9" fmla="*/ 286 h 286"/>
              <a:gd name="T10" fmla="*/ 259 w 315"/>
              <a:gd name="T11" fmla="*/ 286 h 286"/>
              <a:gd name="T12" fmla="*/ 315 w 315"/>
              <a:gd name="T13" fmla="*/ 23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5" h="286">
                <a:moveTo>
                  <a:pt x="315" y="230"/>
                </a:moveTo>
                <a:cubicBezTo>
                  <a:pt x="315" y="0"/>
                  <a:pt x="315" y="0"/>
                  <a:pt x="31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61"/>
                  <a:pt x="25" y="286"/>
                  <a:pt x="56" y="286"/>
                </a:cubicBezTo>
                <a:cubicBezTo>
                  <a:pt x="259" y="286"/>
                  <a:pt x="259" y="286"/>
                  <a:pt x="259" y="286"/>
                </a:cubicBezTo>
                <a:cubicBezTo>
                  <a:pt x="290" y="286"/>
                  <a:pt x="315" y="261"/>
                  <a:pt x="315" y="230"/>
                </a:cubicBezTo>
                <a:close/>
              </a:path>
            </a:pathLst>
          </a:custGeom>
          <a:solidFill>
            <a:srgbClr val="59BBE4"/>
          </a:solidFill>
          <a:ln>
            <a:solidFill>
              <a:srgbClr val="226BAB"/>
            </a:solidFill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C9CA652F-66C1-4DA6-84CA-F73E313A7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309" y="5977075"/>
            <a:ext cx="938676" cy="139857"/>
          </a:xfrm>
          <a:prstGeom prst="rect">
            <a:avLst/>
          </a:prstGeom>
          <a:solidFill>
            <a:srgbClr val="226BAB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1" name="Freeform 14">
            <a:extLst>
              <a:ext uri="{FF2B5EF4-FFF2-40B4-BE49-F238E27FC236}">
                <a16:creationId xmlns:a16="http://schemas.microsoft.com/office/drawing/2014/main" id="{DBFB69EA-C39E-466F-B551-A2918756855E}"/>
              </a:ext>
            </a:extLst>
          </p:cNvPr>
          <p:cNvSpPr>
            <a:spLocks/>
          </p:cNvSpPr>
          <p:nvPr/>
        </p:nvSpPr>
        <p:spPr bwMode="auto">
          <a:xfrm>
            <a:off x="1837658" y="5994714"/>
            <a:ext cx="95758" cy="95757"/>
          </a:xfrm>
          <a:custGeom>
            <a:avLst/>
            <a:gdLst>
              <a:gd name="T0" fmla="*/ 16 w 32"/>
              <a:gd name="T1" fmla="*/ 32 h 32"/>
              <a:gd name="T2" fmla="*/ 16 w 32"/>
              <a:gd name="T3" fmla="*/ 32 h 32"/>
              <a:gd name="T4" fmla="*/ 0 w 32"/>
              <a:gd name="T5" fmla="*/ 16 h 32"/>
              <a:gd name="T6" fmla="*/ 0 w 32"/>
              <a:gd name="T7" fmla="*/ 16 h 32"/>
              <a:gd name="T8" fmla="*/ 16 w 32"/>
              <a:gd name="T9" fmla="*/ 0 h 32"/>
              <a:gd name="T10" fmla="*/ 16 w 32"/>
              <a:gd name="T11" fmla="*/ 0 h 32"/>
              <a:gd name="T12" fmla="*/ 32 w 32"/>
              <a:gd name="T13" fmla="*/ 16 h 32"/>
              <a:gd name="T14" fmla="*/ 32 w 32"/>
              <a:gd name="T15" fmla="*/ 16 h 32"/>
              <a:gd name="T16" fmla="*/ 16 w 32"/>
              <a:gd name="T17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32">
                <a:moveTo>
                  <a:pt x="1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8"/>
                  <a:pt x="7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5" y="0"/>
                  <a:pt x="32" y="8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25"/>
                  <a:pt x="25" y="32"/>
                  <a:pt x="16" y="32"/>
                </a:cubicBezTo>
                <a:close/>
              </a:path>
            </a:pathLst>
          </a:custGeom>
          <a:solidFill>
            <a:srgbClr val="59BBE4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D496BE4D-9DD1-44DA-8FCC-51FC1D07F1AB}"/>
              </a:ext>
            </a:extLst>
          </p:cNvPr>
          <p:cNvSpPr>
            <a:spLocks/>
          </p:cNvSpPr>
          <p:nvPr/>
        </p:nvSpPr>
        <p:spPr bwMode="auto">
          <a:xfrm>
            <a:off x="1861597" y="6018654"/>
            <a:ext cx="47879" cy="50399"/>
          </a:xfrm>
          <a:custGeom>
            <a:avLst/>
            <a:gdLst>
              <a:gd name="T0" fmla="*/ 8 w 16"/>
              <a:gd name="T1" fmla="*/ 17 h 17"/>
              <a:gd name="T2" fmla="*/ 8 w 16"/>
              <a:gd name="T3" fmla="*/ 17 h 17"/>
              <a:gd name="T4" fmla="*/ 0 w 16"/>
              <a:gd name="T5" fmla="*/ 8 h 17"/>
              <a:gd name="T6" fmla="*/ 0 w 16"/>
              <a:gd name="T7" fmla="*/ 8 h 17"/>
              <a:gd name="T8" fmla="*/ 8 w 16"/>
              <a:gd name="T9" fmla="*/ 0 h 17"/>
              <a:gd name="T10" fmla="*/ 8 w 16"/>
              <a:gd name="T11" fmla="*/ 0 h 17"/>
              <a:gd name="T12" fmla="*/ 16 w 16"/>
              <a:gd name="T13" fmla="*/ 8 h 17"/>
              <a:gd name="T14" fmla="*/ 16 w 16"/>
              <a:gd name="T15" fmla="*/ 8 h 17"/>
              <a:gd name="T16" fmla="*/ 8 w 16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17">
                <a:moveTo>
                  <a:pt x="8" y="17"/>
                </a:move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13"/>
                  <a:pt x="12" y="17"/>
                  <a:pt x="8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33" name="Graphic 32" descr="Customer review">
            <a:extLst>
              <a:ext uri="{FF2B5EF4-FFF2-40B4-BE49-F238E27FC236}">
                <a16:creationId xmlns:a16="http://schemas.microsoft.com/office/drawing/2014/main" id="{2BCAAD2C-6B96-482D-8F92-ECC74E717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1433" y="6153176"/>
            <a:ext cx="641905" cy="641905"/>
          </a:xfrm>
          <a:prstGeom prst="rect">
            <a:avLst/>
          </a:prstGeom>
        </p:spPr>
      </p:pic>
      <p:sp>
        <p:nvSpPr>
          <p:cNvPr id="34" name="Freeform 10">
            <a:extLst>
              <a:ext uri="{FF2B5EF4-FFF2-40B4-BE49-F238E27FC236}">
                <a16:creationId xmlns:a16="http://schemas.microsoft.com/office/drawing/2014/main" id="{226C77C2-4E28-45A3-9DD0-C862BC45B1B9}"/>
              </a:ext>
            </a:extLst>
          </p:cNvPr>
          <p:cNvSpPr>
            <a:spLocks/>
          </p:cNvSpPr>
          <p:nvPr/>
        </p:nvSpPr>
        <p:spPr bwMode="auto">
          <a:xfrm>
            <a:off x="4203869" y="5977075"/>
            <a:ext cx="938676" cy="854257"/>
          </a:xfrm>
          <a:custGeom>
            <a:avLst/>
            <a:gdLst>
              <a:gd name="T0" fmla="*/ 315 w 315"/>
              <a:gd name="T1" fmla="*/ 230 h 286"/>
              <a:gd name="T2" fmla="*/ 315 w 315"/>
              <a:gd name="T3" fmla="*/ 0 h 286"/>
              <a:gd name="T4" fmla="*/ 0 w 315"/>
              <a:gd name="T5" fmla="*/ 0 h 286"/>
              <a:gd name="T6" fmla="*/ 0 w 315"/>
              <a:gd name="T7" fmla="*/ 230 h 286"/>
              <a:gd name="T8" fmla="*/ 56 w 315"/>
              <a:gd name="T9" fmla="*/ 286 h 286"/>
              <a:gd name="T10" fmla="*/ 259 w 315"/>
              <a:gd name="T11" fmla="*/ 286 h 286"/>
              <a:gd name="T12" fmla="*/ 315 w 315"/>
              <a:gd name="T13" fmla="*/ 23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5" h="286">
                <a:moveTo>
                  <a:pt x="315" y="230"/>
                </a:moveTo>
                <a:cubicBezTo>
                  <a:pt x="315" y="0"/>
                  <a:pt x="315" y="0"/>
                  <a:pt x="31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61"/>
                  <a:pt x="25" y="286"/>
                  <a:pt x="56" y="286"/>
                </a:cubicBezTo>
                <a:cubicBezTo>
                  <a:pt x="259" y="286"/>
                  <a:pt x="259" y="286"/>
                  <a:pt x="259" y="286"/>
                </a:cubicBezTo>
                <a:cubicBezTo>
                  <a:pt x="290" y="286"/>
                  <a:pt x="315" y="261"/>
                  <a:pt x="315" y="230"/>
                </a:cubicBezTo>
                <a:close/>
              </a:path>
            </a:pathLst>
          </a:custGeom>
          <a:solidFill>
            <a:srgbClr val="2E9273"/>
          </a:solidFill>
          <a:ln>
            <a:solidFill>
              <a:srgbClr val="6ED1B2"/>
            </a:solidFill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6995DBC9-A79F-49E5-969E-78CB8F0C2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3869" y="5977075"/>
            <a:ext cx="938676" cy="139857"/>
          </a:xfrm>
          <a:prstGeom prst="rect">
            <a:avLst/>
          </a:prstGeom>
          <a:solidFill>
            <a:srgbClr val="2E9273">
              <a:lumMod val="60000"/>
              <a:lumOff val="40000"/>
            </a:srgbClr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6" name="Freeform 14">
            <a:extLst>
              <a:ext uri="{FF2B5EF4-FFF2-40B4-BE49-F238E27FC236}">
                <a16:creationId xmlns:a16="http://schemas.microsoft.com/office/drawing/2014/main" id="{CF175748-11AF-431F-9D35-2A00B69660C5}"/>
              </a:ext>
            </a:extLst>
          </p:cNvPr>
          <p:cNvSpPr>
            <a:spLocks/>
          </p:cNvSpPr>
          <p:nvPr/>
        </p:nvSpPr>
        <p:spPr bwMode="auto">
          <a:xfrm>
            <a:off x="4627218" y="5994715"/>
            <a:ext cx="95758" cy="95758"/>
          </a:xfrm>
          <a:custGeom>
            <a:avLst/>
            <a:gdLst>
              <a:gd name="T0" fmla="*/ 16 w 32"/>
              <a:gd name="T1" fmla="*/ 32 h 32"/>
              <a:gd name="T2" fmla="*/ 16 w 32"/>
              <a:gd name="T3" fmla="*/ 32 h 32"/>
              <a:gd name="T4" fmla="*/ 0 w 32"/>
              <a:gd name="T5" fmla="*/ 16 h 32"/>
              <a:gd name="T6" fmla="*/ 0 w 32"/>
              <a:gd name="T7" fmla="*/ 16 h 32"/>
              <a:gd name="T8" fmla="*/ 16 w 32"/>
              <a:gd name="T9" fmla="*/ 0 h 32"/>
              <a:gd name="T10" fmla="*/ 16 w 32"/>
              <a:gd name="T11" fmla="*/ 0 h 32"/>
              <a:gd name="T12" fmla="*/ 32 w 32"/>
              <a:gd name="T13" fmla="*/ 16 h 32"/>
              <a:gd name="T14" fmla="*/ 32 w 32"/>
              <a:gd name="T15" fmla="*/ 16 h 32"/>
              <a:gd name="T16" fmla="*/ 16 w 32"/>
              <a:gd name="T17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32">
                <a:moveTo>
                  <a:pt x="1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8"/>
                  <a:pt x="7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5" y="0"/>
                  <a:pt x="32" y="8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25"/>
                  <a:pt x="25" y="32"/>
                  <a:pt x="16" y="32"/>
                </a:cubicBezTo>
                <a:close/>
              </a:path>
            </a:pathLst>
          </a:custGeom>
          <a:solidFill>
            <a:srgbClr val="2E9273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7" name="Freeform 15">
            <a:extLst>
              <a:ext uri="{FF2B5EF4-FFF2-40B4-BE49-F238E27FC236}">
                <a16:creationId xmlns:a16="http://schemas.microsoft.com/office/drawing/2014/main" id="{038C3937-83AB-4E90-A737-42A024948334}"/>
              </a:ext>
            </a:extLst>
          </p:cNvPr>
          <p:cNvSpPr>
            <a:spLocks/>
          </p:cNvSpPr>
          <p:nvPr/>
        </p:nvSpPr>
        <p:spPr bwMode="auto">
          <a:xfrm>
            <a:off x="4651157" y="6015479"/>
            <a:ext cx="47879" cy="50399"/>
          </a:xfrm>
          <a:custGeom>
            <a:avLst/>
            <a:gdLst>
              <a:gd name="T0" fmla="*/ 8 w 16"/>
              <a:gd name="T1" fmla="*/ 17 h 17"/>
              <a:gd name="T2" fmla="*/ 8 w 16"/>
              <a:gd name="T3" fmla="*/ 17 h 17"/>
              <a:gd name="T4" fmla="*/ 0 w 16"/>
              <a:gd name="T5" fmla="*/ 8 h 17"/>
              <a:gd name="T6" fmla="*/ 0 w 16"/>
              <a:gd name="T7" fmla="*/ 8 h 17"/>
              <a:gd name="T8" fmla="*/ 8 w 16"/>
              <a:gd name="T9" fmla="*/ 0 h 17"/>
              <a:gd name="T10" fmla="*/ 8 w 16"/>
              <a:gd name="T11" fmla="*/ 0 h 17"/>
              <a:gd name="T12" fmla="*/ 16 w 16"/>
              <a:gd name="T13" fmla="*/ 8 h 17"/>
              <a:gd name="T14" fmla="*/ 16 w 16"/>
              <a:gd name="T15" fmla="*/ 8 h 17"/>
              <a:gd name="T16" fmla="*/ 8 w 16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17">
                <a:moveTo>
                  <a:pt x="8" y="17"/>
                </a:move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13"/>
                  <a:pt x="12" y="17"/>
                  <a:pt x="8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38" name="Graphic 37" descr="List">
            <a:extLst>
              <a:ext uri="{FF2B5EF4-FFF2-40B4-BE49-F238E27FC236}">
                <a16:creationId xmlns:a16="http://schemas.microsoft.com/office/drawing/2014/main" id="{8FD0F9CF-C95B-4A97-B650-1E996CE16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8456" y="6149691"/>
            <a:ext cx="644001" cy="644001"/>
          </a:xfrm>
          <a:prstGeom prst="rect">
            <a:avLst/>
          </a:prstGeom>
        </p:spPr>
      </p:pic>
      <p:sp>
        <p:nvSpPr>
          <p:cNvPr id="39" name="Freeform 10">
            <a:extLst>
              <a:ext uri="{FF2B5EF4-FFF2-40B4-BE49-F238E27FC236}">
                <a16:creationId xmlns:a16="http://schemas.microsoft.com/office/drawing/2014/main" id="{E308302A-F054-4E23-BB84-A84B78D009C3}"/>
              </a:ext>
            </a:extLst>
          </p:cNvPr>
          <p:cNvSpPr>
            <a:spLocks/>
          </p:cNvSpPr>
          <p:nvPr/>
        </p:nvSpPr>
        <p:spPr bwMode="auto">
          <a:xfrm>
            <a:off x="9575712" y="5977075"/>
            <a:ext cx="938676" cy="854257"/>
          </a:xfrm>
          <a:custGeom>
            <a:avLst/>
            <a:gdLst>
              <a:gd name="T0" fmla="*/ 315 w 315"/>
              <a:gd name="T1" fmla="*/ 230 h 286"/>
              <a:gd name="T2" fmla="*/ 315 w 315"/>
              <a:gd name="T3" fmla="*/ 0 h 286"/>
              <a:gd name="T4" fmla="*/ 0 w 315"/>
              <a:gd name="T5" fmla="*/ 0 h 286"/>
              <a:gd name="T6" fmla="*/ 0 w 315"/>
              <a:gd name="T7" fmla="*/ 230 h 286"/>
              <a:gd name="T8" fmla="*/ 56 w 315"/>
              <a:gd name="T9" fmla="*/ 286 h 286"/>
              <a:gd name="T10" fmla="*/ 259 w 315"/>
              <a:gd name="T11" fmla="*/ 286 h 286"/>
              <a:gd name="T12" fmla="*/ 315 w 315"/>
              <a:gd name="T13" fmla="*/ 23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5" h="286">
                <a:moveTo>
                  <a:pt x="315" y="230"/>
                </a:moveTo>
                <a:cubicBezTo>
                  <a:pt x="315" y="0"/>
                  <a:pt x="315" y="0"/>
                  <a:pt x="31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61"/>
                  <a:pt x="25" y="286"/>
                  <a:pt x="56" y="286"/>
                </a:cubicBezTo>
                <a:cubicBezTo>
                  <a:pt x="259" y="286"/>
                  <a:pt x="259" y="286"/>
                  <a:pt x="259" y="286"/>
                </a:cubicBezTo>
                <a:cubicBezTo>
                  <a:pt x="290" y="286"/>
                  <a:pt x="315" y="261"/>
                  <a:pt x="315" y="230"/>
                </a:cubicBezTo>
                <a:close/>
              </a:path>
            </a:pathLst>
          </a:custGeom>
          <a:solidFill>
            <a:srgbClr val="30CED4"/>
          </a:solidFill>
          <a:ln>
            <a:solidFill>
              <a:srgbClr val="239FA5"/>
            </a:solidFill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0" name="Rectangle 11">
            <a:extLst>
              <a:ext uri="{FF2B5EF4-FFF2-40B4-BE49-F238E27FC236}">
                <a16:creationId xmlns:a16="http://schemas.microsoft.com/office/drawing/2014/main" id="{A6CA5C68-6F6D-4756-812D-1A2336C6B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5712" y="5977075"/>
            <a:ext cx="938676" cy="139857"/>
          </a:xfrm>
          <a:prstGeom prst="rect">
            <a:avLst/>
          </a:prstGeom>
          <a:solidFill>
            <a:srgbClr val="239FA5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1" name="Freeform 14">
            <a:extLst>
              <a:ext uri="{FF2B5EF4-FFF2-40B4-BE49-F238E27FC236}">
                <a16:creationId xmlns:a16="http://schemas.microsoft.com/office/drawing/2014/main" id="{9DDA4289-C87D-4565-898F-D2EBA617D8D9}"/>
              </a:ext>
            </a:extLst>
          </p:cNvPr>
          <p:cNvSpPr>
            <a:spLocks/>
          </p:cNvSpPr>
          <p:nvPr/>
        </p:nvSpPr>
        <p:spPr bwMode="auto">
          <a:xfrm>
            <a:off x="9999061" y="5994714"/>
            <a:ext cx="95758" cy="95757"/>
          </a:xfrm>
          <a:custGeom>
            <a:avLst/>
            <a:gdLst>
              <a:gd name="T0" fmla="*/ 16 w 32"/>
              <a:gd name="T1" fmla="*/ 32 h 32"/>
              <a:gd name="T2" fmla="*/ 16 w 32"/>
              <a:gd name="T3" fmla="*/ 32 h 32"/>
              <a:gd name="T4" fmla="*/ 0 w 32"/>
              <a:gd name="T5" fmla="*/ 16 h 32"/>
              <a:gd name="T6" fmla="*/ 0 w 32"/>
              <a:gd name="T7" fmla="*/ 16 h 32"/>
              <a:gd name="T8" fmla="*/ 16 w 32"/>
              <a:gd name="T9" fmla="*/ 0 h 32"/>
              <a:gd name="T10" fmla="*/ 16 w 32"/>
              <a:gd name="T11" fmla="*/ 0 h 32"/>
              <a:gd name="T12" fmla="*/ 32 w 32"/>
              <a:gd name="T13" fmla="*/ 16 h 32"/>
              <a:gd name="T14" fmla="*/ 32 w 32"/>
              <a:gd name="T15" fmla="*/ 16 h 32"/>
              <a:gd name="T16" fmla="*/ 16 w 32"/>
              <a:gd name="T17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32">
                <a:moveTo>
                  <a:pt x="1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8"/>
                  <a:pt x="7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5" y="0"/>
                  <a:pt x="32" y="8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25"/>
                  <a:pt x="25" y="32"/>
                  <a:pt x="16" y="32"/>
                </a:cubicBezTo>
                <a:close/>
              </a:path>
            </a:pathLst>
          </a:custGeom>
          <a:solidFill>
            <a:srgbClr val="30CED4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2" name="Freeform 15">
            <a:extLst>
              <a:ext uri="{FF2B5EF4-FFF2-40B4-BE49-F238E27FC236}">
                <a16:creationId xmlns:a16="http://schemas.microsoft.com/office/drawing/2014/main" id="{09D486EA-EFFD-462B-A8FE-B8D5DCFCF3DD}"/>
              </a:ext>
            </a:extLst>
          </p:cNvPr>
          <p:cNvSpPr>
            <a:spLocks/>
          </p:cNvSpPr>
          <p:nvPr/>
        </p:nvSpPr>
        <p:spPr bwMode="auto">
          <a:xfrm>
            <a:off x="10023000" y="6018654"/>
            <a:ext cx="47879" cy="50399"/>
          </a:xfrm>
          <a:custGeom>
            <a:avLst/>
            <a:gdLst>
              <a:gd name="T0" fmla="*/ 8 w 16"/>
              <a:gd name="T1" fmla="*/ 17 h 17"/>
              <a:gd name="T2" fmla="*/ 8 w 16"/>
              <a:gd name="T3" fmla="*/ 17 h 17"/>
              <a:gd name="T4" fmla="*/ 0 w 16"/>
              <a:gd name="T5" fmla="*/ 8 h 17"/>
              <a:gd name="T6" fmla="*/ 0 w 16"/>
              <a:gd name="T7" fmla="*/ 8 h 17"/>
              <a:gd name="T8" fmla="*/ 8 w 16"/>
              <a:gd name="T9" fmla="*/ 0 h 17"/>
              <a:gd name="T10" fmla="*/ 8 w 16"/>
              <a:gd name="T11" fmla="*/ 0 h 17"/>
              <a:gd name="T12" fmla="*/ 16 w 16"/>
              <a:gd name="T13" fmla="*/ 8 h 17"/>
              <a:gd name="T14" fmla="*/ 16 w 16"/>
              <a:gd name="T15" fmla="*/ 8 h 17"/>
              <a:gd name="T16" fmla="*/ 8 w 16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17">
                <a:moveTo>
                  <a:pt x="8" y="17"/>
                </a:move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13"/>
                  <a:pt x="12" y="17"/>
                  <a:pt x="8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43" name="Graphic 42" descr="Employee badge">
            <a:extLst>
              <a:ext uri="{FF2B5EF4-FFF2-40B4-BE49-F238E27FC236}">
                <a16:creationId xmlns:a16="http://schemas.microsoft.com/office/drawing/2014/main" id="{77CDA4BA-FA40-4E50-9A55-13CC141D57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5151" y="6042592"/>
            <a:ext cx="745042" cy="745042"/>
          </a:xfrm>
          <a:prstGeom prst="rect">
            <a:avLst/>
          </a:prstGeom>
        </p:spPr>
      </p:pic>
      <p:sp>
        <p:nvSpPr>
          <p:cNvPr id="44" name="Freeform 10">
            <a:extLst>
              <a:ext uri="{FF2B5EF4-FFF2-40B4-BE49-F238E27FC236}">
                <a16:creationId xmlns:a16="http://schemas.microsoft.com/office/drawing/2014/main" id="{36F48CE3-3270-4834-80AF-530D9EFA708A}"/>
              </a:ext>
            </a:extLst>
          </p:cNvPr>
          <p:cNvSpPr>
            <a:spLocks/>
          </p:cNvSpPr>
          <p:nvPr/>
        </p:nvSpPr>
        <p:spPr bwMode="auto">
          <a:xfrm>
            <a:off x="6892841" y="5977075"/>
            <a:ext cx="938676" cy="854258"/>
          </a:xfrm>
          <a:custGeom>
            <a:avLst/>
            <a:gdLst>
              <a:gd name="T0" fmla="*/ 315 w 315"/>
              <a:gd name="T1" fmla="*/ 230 h 286"/>
              <a:gd name="T2" fmla="*/ 315 w 315"/>
              <a:gd name="T3" fmla="*/ 0 h 286"/>
              <a:gd name="T4" fmla="*/ 0 w 315"/>
              <a:gd name="T5" fmla="*/ 0 h 286"/>
              <a:gd name="T6" fmla="*/ 0 w 315"/>
              <a:gd name="T7" fmla="*/ 230 h 286"/>
              <a:gd name="T8" fmla="*/ 56 w 315"/>
              <a:gd name="T9" fmla="*/ 286 h 286"/>
              <a:gd name="T10" fmla="*/ 259 w 315"/>
              <a:gd name="T11" fmla="*/ 286 h 286"/>
              <a:gd name="T12" fmla="*/ 315 w 315"/>
              <a:gd name="T13" fmla="*/ 23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5" h="286">
                <a:moveTo>
                  <a:pt x="315" y="230"/>
                </a:moveTo>
                <a:cubicBezTo>
                  <a:pt x="315" y="0"/>
                  <a:pt x="315" y="0"/>
                  <a:pt x="31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61"/>
                  <a:pt x="25" y="286"/>
                  <a:pt x="56" y="286"/>
                </a:cubicBezTo>
                <a:cubicBezTo>
                  <a:pt x="259" y="286"/>
                  <a:pt x="259" y="286"/>
                  <a:pt x="259" y="286"/>
                </a:cubicBezTo>
                <a:cubicBezTo>
                  <a:pt x="290" y="286"/>
                  <a:pt x="315" y="261"/>
                  <a:pt x="315" y="230"/>
                </a:cubicBezTo>
                <a:close/>
              </a:path>
            </a:pathLst>
          </a:custGeom>
          <a:solidFill>
            <a:srgbClr val="83AC3F"/>
          </a:solidFill>
          <a:ln>
            <a:solidFill>
              <a:srgbClr val="B6D386"/>
            </a:solidFill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5" name="Rectangle 11">
            <a:extLst>
              <a:ext uri="{FF2B5EF4-FFF2-40B4-BE49-F238E27FC236}">
                <a16:creationId xmlns:a16="http://schemas.microsoft.com/office/drawing/2014/main" id="{1E5D5F90-F582-4D54-8E75-1239CBDF0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2841" y="5977075"/>
            <a:ext cx="938676" cy="139857"/>
          </a:xfrm>
          <a:prstGeom prst="rect">
            <a:avLst/>
          </a:prstGeom>
          <a:solidFill>
            <a:srgbClr val="83AC3F">
              <a:lumMod val="60000"/>
              <a:lumOff val="40000"/>
            </a:srgbClr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6" name="Freeform 14">
            <a:extLst>
              <a:ext uri="{FF2B5EF4-FFF2-40B4-BE49-F238E27FC236}">
                <a16:creationId xmlns:a16="http://schemas.microsoft.com/office/drawing/2014/main" id="{1F2A3B50-BE1B-46A7-ABC6-E7E4395FC6BF}"/>
              </a:ext>
            </a:extLst>
          </p:cNvPr>
          <p:cNvSpPr>
            <a:spLocks/>
          </p:cNvSpPr>
          <p:nvPr/>
        </p:nvSpPr>
        <p:spPr bwMode="auto">
          <a:xfrm>
            <a:off x="7316190" y="5994714"/>
            <a:ext cx="95758" cy="95757"/>
          </a:xfrm>
          <a:custGeom>
            <a:avLst/>
            <a:gdLst>
              <a:gd name="T0" fmla="*/ 16 w 32"/>
              <a:gd name="T1" fmla="*/ 32 h 32"/>
              <a:gd name="T2" fmla="*/ 16 w 32"/>
              <a:gd name="T3" fmla="*/ 32 h 32"/>
              <a:gd name="T4" fmla="*/ 0 w 32"/>
              <a:gd name="T5" fmla="*/ 16 h 32"/>
              <a:gd name="T6" fmla="*/ 0 w 32"/>
              <a:gd name="T7" fmla="*/ 16 h 32"/>
              <a:gd name="T8" fmla="*/ 16 w 32"/>
              <a:gd name="T9" fmla="*/ 0 h 32"/>
              <a:gd name="T10" fmla="*/ 16 w 32"/>
              <a:gd name="T11" fmla="*/ 0 h 32"/>
              <a:gd name="T12" fmla="*/ 32 w 32"/>
              <a:gd name="T13" fmla="*/ 16 h 32"/>
              <a:gd name="T14" fmla="*/ 32 w 32"/>
              <a:gd name="T15" fmla="*/ 16 h 32"/>
              <a:gd name="T16" fmla="*/ 16 w 32"/>
              <a:gd name="T17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32">
                <a:moveTo>
                  <a:pt x="1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8"/>
                  <a:pt x="7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5" y="0"/>
                  <a:pt x="32" y="8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25"/>
                  <a:pt x="25" y="32"/>
                  <a:pt x="16" y="32"/>
                </a:cubicBezTo>
                <a:close/>
              </a:path>
            </a:pathLst>
          </a:custGeom>
          <a:solidFill>
            <a:srgbClr val="83AC3F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" name="Freeform 15">
            <a:extLst>
              <a:ext uri="{FF2B5EF4-FFF2-40B4-BE49-F238E27FC236}">
                <a16:creationId xmlns:a16="http://schemas.microsoft.com/office/drawing/2014/main" id="{8937A0AF-7B63-4BBD-BF61-51425DBCB7EB}"/>
              </a:ext>
            </a:extLst>
          </p:cNvPr>
          <p:cNvSpPr>
            <a:spLocks/>
          </p:cNvSpPr>
          <p:nvPr/>
        </p:nvSpPr>
        <p:spPr bwMode="auto">
          <a:xfrm>
            <a:off x="7340129" y="6018654"/>
            <a:ext cx="47879" cy="50399"/>
          </a:xfrm>
          <a:custGeom>
            <a:avLst/>
            <a:gdLst>
              <a:gd name="T0" fmla="*/ 8 w 16"/>
              <a:gd name="T1" fmla="*/ 17 h 17"/>
              <a:gd name="T2" fmla="*/ 8 w 16"/>
              <a:gd name="T3" fmla="*/ 17 h 17"/>
              <a:gd name="T4" fmla="*/ 0 w 16"/>
              <a:gd name="T5" fmla="*/ 8 h 17"/>
              <a:gd name="T6" fmla="*/ 0 w 16"/>
              <a:gd name="T7" fmla="*/ 8 h 17"/>
              <a:gd name="T8" fmla="*/ 8 w 16"/>
              <a:gd name="T9" fmla="*/ 0 h 17"/>
              <a:gd name="T10" fmla="*/ 8 w 16"/>
              <a:gd name="T11" fmla="*/ 0 h 17"/>
              <a:gd name="T12" fmla="*/ 16 w 16"/>
              <a:gd name="T13" fmla="*/ 8 h 17"/>
              <a:gd name="T14" fmla="*/ 16 w 16"/>
              <a:gd name="T15" fmla="*/ 8 h 17"/>
              <a:gd name="T16" fmla="*/ 8 w 16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17">
                <a:moveTo>
                  <a:pt x="8" y="17"/>
                </a:move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13"/>
                  <a:pt x="12" y="17"/>
                  <a:pt x="8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48" name="Graphic 47" descr="Dollar">
            <a:extLst>
              <a:ext uri="{FF2B5EF4-FFF2-40B4-BE49-F238E27FC236}">
                <a16:creationId xmlns:a16="http://schemas.microsoft.com/office/drawing/2014/main" id="{984E100C-9EC6-4ABB-BF8C-7417AF40AC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8282" y="6174081"/>
            <a:ext cx="565274" cy="56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9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858C1-88E7-4410-B8AE-7907AEBE5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-19050"/>
            <a:ext cx="10972801" cy="762000"/>
          </a:xfrm>
        </p:spPr>
        <p:txBody>
          <a:bodyPr/>
          <a:lstStyle/>
          <a:p>
            <a:r>
              <a:rPr lang="en-US" dirty="0"/>
              <a:t>Dreamer - Detailed Tasks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EE876-2A28-4AC1-AF98-E3D3BB8B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31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1295AD1-1387-4645-B76C-E31187D82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248635"/>
              </p:ext>
            </p:extLst>
          </p:nvPr>
        </p:nvGraphicFramePr>
        <p:xfrm>
          <a:off x="753595" y="1136345"/>
          <a:ext cx="10684807" cy="4810659"/>
        </p:xfrm>
        <a:graphic>
          <a:graphicData uri="http://schemas.openxmlformats.org/drawingml/2006/table">
            <a:tbl>
              <a:tblPr/>
              <a:tblGrid>
                <a:gridCol w="1932902">
                  <a:extLst>
                    <a:ext uri="{9D8B030D-6E8A-4147-A177-3AD203B41FA5}">
                      <a16:colId xmlns:a16="http://schemas.microsoft.com/office/drawing/2014/main" val="3467705759"/>
                    </a:ext>
                  </a:extLst>
                </a:gridCol>
                <a:gridCol w="3860433">
                  <a:extLst>
                    <a:ext uri="{9D8B030D-6E8A-4147-A177-3AD203B41FA5}">
                      <a16:colId xmlns:a16="http://schemas.microsoft.com/office/drawing/2014/main" val="2919988426"/>
                    </a:ext>
                  </a:extLst>
                </a:gridCol>
                <a:gridCol w="1583797">
                  <a:extLst>
                    <a:ext uri="{9D8B030D-6E8A-4147-A177-3AD203B41FA5}">
                      <a16:colId xmlns:a16="http://schemas.microsoft.com/office/drawing/2014/main" val="1445821622"/>
                    </a:ext>
                  </a:extLst>
                </a:gridCol>
                <a:gridCol w="1762668">
                  <a:extLst>
                    <a:ext uri="{9D8B030D-6E8A-4147-A177-3AD203B41FA5}">
                      <a16:colId xmlns:a16="http://schemas.microsoft.com/office/drawing/2014/main" val="688461570"/>
                    </a:ext>
                  </a:extLst>
                </a:gridCol>
                <a:gridCol w="1545007">
                  <a:extLst>
                    <a:ext uri="{9D8B030D-6E8A-4147-A177-3AD203B41FA5}">
                      <a16:colId xmlns:a16="http://schemas.microsoft.com/office/drawing/2014/main" val="2490321292"/>
                    </a:ext>
                  </a:extLst>
                </a:gridCol>
              </a:tblGrid>
              <a:tr h="26875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Commodity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Original time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No. Planners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630908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689380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DSM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391801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Supply Waterfall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By case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263108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 waterfall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00119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457568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DSM Consolidation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324362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 NRP Waterfall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765355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term forecast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38807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 Shipment Report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2273077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AC3F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term forecast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AC3F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AC3F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AC3F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AC3F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438214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Clickpad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Module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CED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CED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CED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CED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CED4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63857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D1B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D1B2">
                        <a:alpha val="30196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D1B2">
                        <a:alpha val="30196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D1B2">
                        <a:alpha val="30196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D1B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988271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D1B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 percentage comparison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D1B2">
                        <a:alpha val="30196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968774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D1B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 Consumer WoW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D1B2">
                        <a:alpha val="30196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520616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D1B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 Commercial WoW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D1B2">
                        <a:alpha val="30196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95183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Thermal/Fan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FA5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term forecast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FA5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FA5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FA5">
                        <a:alpha val="30196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FA5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024320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Thermal/Fan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FA5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DSM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FA5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FA5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FA5">
                        <a:alpha val="30196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255715"/>
                  </a:ext>
                </a:extLst>
              </a:tr>
            </a:tbl>
          </a:graphicData>
        </a:graphic>
      </p:graphicFrame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B1479798-6BB5-4354-9992-087CF8B285FC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C8E3130B-9CF8-4409-A871-A1CE4DE87108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53AFB278-9D6A-40DA-AEA9-3B33F023C136}"/>
              </a:ext>
            </a:extLst>
          </p:cNvPr>
          <p:cNvSpPr>
            <a:spLocks/>
          </p:cNvSpPr>
          <p:nvPr/>
        </p:nvSpPr>
        <p:spPr bwMode="auto">
          <a:xfrm>
            <a:off x="1414309" y="5977075"/>
            <a:ext cx="938676" cy="854257"/>
          </a:xfrm>
          <a:custGeom>
            <a:avLst/>
            <a:gdLst>
              <a:gd name="T0" fmla="*/ 315 w 315"/>
              <a:gd name="T1" fmla="*/ 230 h 286"/>
              <a:gd name="T2" fmla="*/ 315 w 315"/>
              <a:gd name="T3" fmla="*/ 0 h 286"/>
              <a:gd name="T4" fmla="*/ 0 w 315"/>
              <a:gd name="T5" fmla="*/ 0 h 286"/>
              <a:gd name="T6" fmla="*/ 0 w 315"/>
              <a:gd name="T7" fmla="*/ 230 h 286"/>
              <a:gd name="T8" fmla="*/ 56 w 315"/>
              <a:gd name="T9" fmla="*/ 286 h 286"/>
              <a:gd name="T10" fmla="*/ 259 w 315"/>
              <a:gd name="T11" fmla="*/ 286 h 286"/>
              <a:gd name="T12" fmla="*/ 315 w 315"/>
              <a:gd name="T13" fmla="*/ 23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5" h="286">
                <a:moveTo>
                  <a:pt x="315" y="230"/>
                </a:moveTo>
                <a:cubicBezTo>
                  <a:pt x="315" y="0"/>
                  <a:pt x="315" y="0"/>
                  <a:pt x="31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61"/>
                  <a:pt x="25" y="286"/>
                  <a:pt x="56" y="286"/>
                </a:cubicBezTo>
                <a:cubicBezTo>
                  <a:pt x="259" y="286"/>
                  <a:pt x="259" y="286"/>
                  <a:pt x="259" y="286"/>
                </a:cubicBezTo>
                <a:cubicBezTo>
                  <a:pt x="290" y="286"/>
                  <a:pt x="315" y="261"/>
                  <a:pt x="315" y="230"/>
                </a:cubicBezTo>
                <a:close/>
              </a:path>
            </a:pathLst>
          </a:custGeom>
          <a:solidFill>
            <a:srgbClr val="59BBE4"/>
          </a:solidFill>
          <a:ln>
            <a:solidFill>
              <a:srgbClr val="226BAB"/>
            </a:solidFill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C9CA652F-66C1-4DA6-84CA-F73E313A7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309" y="5977075"/>
            <a:ext cx="938676" cy="139857"/>
          </a:xfrm>
          <a:prstGeom prst="rect">
            <a:avLst/>
          </a:prstGeom>
          <a:solidFill>
            <a:srgbClr val="226BAB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1" name="Freeform 14">
            <a:extLst>
              <a:ext uri="{FF2B5EF4-FFF2-40B4-BE49-F238E27FC236}">
                <a16:creationId xmlns:a16="http://schemas.microsoft.com/office/drawing/2014/main" id="{DBFB69EA-C39E-466F-B551-A2918756855E}"/>
              </a:ext>
            </a:extLst>
          </p:cNvPr>
          <p:cNvSpPr>
            <a:spLocks/>
          </p:cNvSpPr>
          <p:nvPr/>
        </p:nvSpPr>
        <p:spPr bwMode="auto">
          <a:xfrm>
            <a:off x="1837658" y="5994714"/>
            <a:ext cx="95758" cy="95757"/>
          </a:xfrm>
          <a:custGeom>
            <a:avLst/>
            <a:gdLst>
              <a:gd name="T0" fmla="*/ 16 w 32"/>
              <a:gd name="T1" fmla="*/ 32 h 32"/>
              <a:gd name="T2" fmla="*/ 16 w 32"/>
              <a:gd name="T3" fmla="*/ 32 h 32"/>
              <a:gd name="T4" fmla="*/ 0 w 32"/>
              <a:gd name="T5" fmla="*/ 16 h 32"/>
              <a:gd name="T6" fmla="*/ 0 w 32"/>
              <a:gd name="T7" fmla="*/ 16 h 32"/>
              <a:gd name="T8" fmla="*/ 16 w 32"/>
              <a:gd name="T9" fmla="*/ 0 h 32"/>
              <a:gd name="T10" fmla="*/ 16 w 32"/>
              <a:gd name="T11" fmla="*/ 0 h 32"/>
              <a:gd name="T12" fmla="*/ 32 w 32"/>
              <a:gd name="T13" fmla="*/ 16 h 32"/>
              <a:gd name="T14" fmla="*/ 32 w 32"/>
              <a:gd name="T15" fmla="*/ 16 h 32"/>
              <a:gd name="T16" fmla="*/ 16 w 32"/>
              <a:gd name="T17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32">
                <a:moveTo>
                  <a:pt x="1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8"/>
                  <a:pt x="7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5" y="0"/>
                  <a:pt x="32" y="8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25"/>
                  <a:pt x="25" y="32"/>
                  <a:pt x="16" y="32"/>
                </a:cubicBezTo>
                <a:close/>
              </a:path>
            </a:pathLst>
          </a:custGeom>
          <a:solidFill>
            <a:srgbClr val="59BBE4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D496BE4D-9DD1-44DA-8FCC-51FC1D07F1AB}"/>
              </a:ext>
            </a:extLst>
          </p:cNvPr>
          <p:cNvSpPr>
            <a:spLocks/>
          </p:cNvSpPr>
          <p:nvPr/>
        </p:nvSpPr>
        <p:spPr bwMode="auto">
          <a:xfrm>
            <a:off x="1861597" y="6018654"/>
            <a:ext cx="47879" cy="50399"/>
          </a:xfrm>
          <a:custGeom>
            <a:avLst/>
            <a:gdLst>
              <a:gd name="T0" fmla="*/ 8 w 16"/>
              <a:gd name="T1" fmla="*/ 17 h 17"/>
              <a:gd name="T2" fmla="*/ 8 w 16"/>
              <a:gd name="T3" fmla="*/ 17 h 17"/>
              <a:gd name="T4" fmla="*/ 0 w 16"/>
              <a:gd name="T5" fmla="*/ 8 h 17"/>
              <a:gd name="T6" fmla="*/ 0 w 16"/>
              <a:gd name="T7" fmla="*/ 8 h 17"/>
              <a:gd name="T8" fmla="*/ 8 w 16"/>
              <a:gd name="T9" fmla="*/ 0 h 17"/>
              <a:gd name="T10" fmla="*/ 8 w 16"/>
              <a:gd name="T11" fmla="*/ 0 h 17"/>
              <a:gd name="T12" fmla="*/ 16 w 16"/>
              <a:gd name="T13" fmla="*/ 8 h 17"/>
              <a:gd name="T14" fmla="*/ 16 w 16"/>
              <a:gd name="T15" fmla="*/ 8 h 17"/>
              <a:gd name="T16" fmla="*/ 8 w 16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17">
                <a:moveTo>
                  <a:pt x="8" y="17"/>
                </a:move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13"/>
                  <a:pt x="12" y="17"/>
                  <a:pt x="8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33" name="Graphic 32" descr="Customer review">
            <a:extLst>
              <a:ext uri="{FF2B5EF4-FFF2-40B4-BE49-F238E27FC236}">
                <a16:creationId xmlns:a16="http://schemas.microsoft.com/office/drawing/2014/main" id="{2BCAAD2C-6B96-482D-8F92-ECC74E717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1433" y="6153176"/>
            <a:ext cx="641905" cy="641905"/>
          </a:xfrm>
          <a:prstGeom prst="rect">
            <a:avLst/>
          </a:prstGeom>
        </p:spPr>
      </p:pic>
      <p:sp>
        <p:nvSpPr>
          <p:cNvPr id="34" name="Freeform 10">
            <a:extLst>
              <a:ext uri="{FF2B5EF4-FFF2-40B4-BE49-F238E27FC236}">
                <a16:creationId xmlns:a16="http://schemas.microsoft.com/office/drawing/2014/main" id="{226C77C2-4E28-45A3-9DD0-C862BC45B1B9}"/>
              </a:ext>
            </a:extLst>
          </p:cNvPr>
          <p:cNvSpPr>
            <a:spLocks/>
          </p:cNvSpPr>
          <p:nvPr/>
        </p:nvSpPr>
        <p:spPr bwMode="auto">
          <a:xfrm>
            <a:off x="4203869" y="5977075"/>
            <a:ext cx="938676" cy="854257"/>
          </a:xfrm>
          <a:custGeom>
            <a:avLst/>
            <a:gdLst>
              <a:gd name="T0" fmla="*/ 315 w 315"/>
              <a:gd name="T1" fmla="*/ 230 h 286"/>
              <a:gd name="T2" fmla="*/ 315 w 315"/>
              <a:gd name="T3" fmla="*/ 0 h 286"/>
              <a:gd name="T4" fmla="*/ 0 w 315"/>
              <a:gd name="T5" fmla="*/ 0 h 286"/>
              <a:gd name="T6" fmla="*/ 0 w 315"/>
              <a:gd name="T7" fmla="*/ 230 h 286"/>
              <a:gd name="T8" fmla="*/ 56 w 315"/>
              <a:gd name="T9" fmla="*/ 286 h 286"/>
              <a:gd name="T10" fmla="*/ 259 w 315"/>
              <a:gd name="T11" fmla="*/ 286 h 286"/>
              <a:gd name="T12" fmla="*/ 315 w 315"/>
              <a:gd name="T13" fmla="*/ 23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5" h="286">
                <a:moveTo>
                  <a:pt x="315" y="230"/>
                </a:moveTo>
                <a:cubicBezTo>
                  <a:pt x="315" y="0"/>
                  <a:pt x="315" y="0"/>
                  <a:pt x="31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61"/>
                  <a:pt x="25" y="286"/>
                  <a:pt x="56" y="286"/>
                </a:cubicBezTo>
                <a:cubicBezTo>
                  <a:pt x="259" y="286"/>
                  <a:pt x="259" y="286"/>
                  <a:pt x="259" y="286"/>
                </a:cubicBezTo>
                <a:cubicBezTo>
                  <a:pt x="290" y="286"/>
                  <a:pt x="315" y="261"/>
                  <a:pt x="315" y="230"/>
                </a:cubicBezTo>
                <a:close/>
              </a:path>
            </a:pathLst>
          </a:custGeom>
          <a:solidFill>
            <a:srgbClr val="2E9273"/>
          </a:solidFill>
          <a:ln>
            <a:solidFill>
              <a:srgbClr val="6ED1B2"/>
            </a:solidFill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6995DBC9-A79F-49E5-969E-78CB8F0C2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3869" y="5977075"/>
            <a:ext cx="938676" cy="139857"/>
          </a:xfrm>
          <a:prstGeom prst="rect">
            <a:avLst/>
          </a:prstGeom>
          <a:solidFill>
            <a:srgbClr val="2E9273">
              <a:lumMod val="60000"/>
              <a:lumOff val="40000"/>
            </a:srgbClr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6" name="Freeform 14">
            <a:extLst>
              <a:ext uri="{FF2B5EF4-FFF2-40B4-BE49-F238E27FC236}">
                <a16:creationId xmlns:a16="http://schemas.microsoft.com/office/drawing/2014/main" id="{CF175748-11AF-431F-9D35-2A00B69660C5}"/>
              </a:ext>
            </a:extLst>
          </p:cNvPr>
          <p:cNvSpPr>
            <a:spLocks/>
          </p:cNvSpPr>
          <p:nvPr/>
        </p:nvSpPr>
        <p:spPr bwMode="auto">
          <a:xfrm>
            <a:off x="4627218" y="5994715"/>
            <a:ext cx="95758" cy="95758"/>
          </a:xfrm>
          <a:custGeom>
            <a:avLst/>
            <a:gdLst>
              <a:gd name="T0" fmla="*/ 16 w 32"/>
              <a:gd name="T1" fmla="*/ 32 h 32"/>
              <a:gd name="T2" fmla="*/ 16 w 32"/>
              <a:gd name="T3" fmla="*/ 32 h 32"/>
              <a:gd name="T4" fmla="*/ 0 w 32"/>
              <a:gd name="T5" fmla="*/ 16 h 32"/>
              <a:gd name="T6" fmla="*/ 0 w 32"/>
              <a:gd name="T7" fmla="*/ 16 h 32"/>
              <a:gd name="T8" fmla="*/ 16 w 32"/>
              <a:gd name="T9" fmla="*/ 0 h 32"/>
              <a:gd name="T10" fmla="*/ 16 w 32"/>
              <a:gd name="T11" fmla="*/ 0 h 32"/>
              <a:gd name="T12" fmla="*/ 32 w 32"/>
              <a:gd name="T13" fmla="*/ 16 h 32"/>
              <a:gd name="T14" fmla="*/ 32 w 32"/>
              <a:gd name="T15" fmla="*/ 16 h 32"/>
              <a:gd name="T16" fmla="*/ 16 w 32"/>
              <a:gd name="T17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32">
                <a:moveTo>
                  <a:pt x="1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8"/>
                  <a:pt x="7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5" y="0"/>
                  <a:pt x="32" y="8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25"/>
                  <a:pt x="25" y="32"/>
                  <a:pt x="16" y="32"/>
                </a:cubicBezTo>
                <a:close/>
              </a:path>
            </a:pathLst>
          </a:custGeom>
          <a:solidFill>
            <a:srgbClr val="2E9273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7" name="Freeform 15">
            <a:extLst>
              <a:ext uri="{FF2B5EF4-FFF2-40B4-BE49-F238E27FC236}">
                <a16:creationId xmlns:a16="http://schemas.microsoft.com/office/drawing/2014/main" id="{038C3937-83AB-4E90-A737-42A024948334}"/>
              </a:ext>
            </a:extLst>
          </p:cNvPr>
          <p:cNvSpPr>
            <a:spLocks/>
          </p:cNvSpPr>
          <p:nvPr/>
        </p:nvSpPr>
        <p:spPr bwMode="auto">
          <a:xfrm>
            <a:off x="4651157" y="6015479"/>
            <a:ext cx="47879" cy="50399"/>
          </a:xfrm>
          <a:custGeom>
            <a:avLst/>
            <a:gdLst>
              <a:gd name="T0" fmla="*/ 8 w 16"/>
              <a:gd name="T1" fmla="*/ 17 h 17"/>
              <a:gd name="T2" fmla="*/ 8 w 16"/>
              <a:gd name="T3" fmla="*/ 17 h 17"/>
              <a:gd name="T4" fmla="*/ 0 w 16"/>
              <a:gd name="T5" fmla="*/ 8 h 17"/>
              <a:gd name="T6" fmla="*/ 0 w 16"/>
              <a:gd name="T7" fmla="*/ 8 h 17"/>
              <a:gd name="T8" fmla="*/ 8 w 16"/>
              <a:gd name="T9" fmla="*/ 0 h 17"/>
              <a:gd name="T10" fmla="*/ 8 w 16"/>
              <a:gd name="T11" fmla="*/ 0 h 17"/>
              <a:gd name="T12" fmla="*/ 16 w 16"/>
              <a:gd name="T13" fmla="*/ 8 h 17"/>
              <a:gd name="T14" fmla="*/ 16 w 16"/>
              <a:gd name="T15" fmla="*/ 8 h 17"/>
              <a:gd name="T16" fmla="*/ 8 w 16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17">
                <a:moveTo>
                  <a:pt x="8" y="17"/>
                </a:move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13"/>
                  <a:pt x="12" y="17"/>
                  <a:pt x="8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38" name="Graphic 37" descr="List">
            <a:extLst>
              <a:ext uri="{FF2B5EF4-FFF2-40B4-BE49-F238E27FC236}">
                <a16:creationId xmlns:a16="http://schemas.microsoft.com/office/drawing/2014/main" id="{8FD0F9CF-C95B-4A97-B650-1E996CE16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8456" y="6149691"/>
            <a:ext cx="644001" cy="644001"/>
          </a:xfrm>
          <a:prstGeom prst="rect">
            <a:avLst/>
          </a:prstGeom>
        </p:spPr>
      </p:pic>
      <p:sp>
        <p:nvSpPr>
          <p:cNvPr id="39" name="Freeform 10">
            <a:extLst>
              <a:ext uri="{FF2B5EF4-FFF2-40B4-BE49-F238E27FC236}">
                <a16:creationId xmlns:a16="http://schemas.microsoft.com/office/drawing/2014/main" id="{E308302A-F054-4E23-BB84-A84B78D009C3}"/>
              </a:ext>
            </a:extLst>
          </p:cNvPr>
          <p:cNvSpPr>
            <a:spLocks/>
          </p:cNvSpPr>
          <p:nvPr/>
        </p:nvSpPr>
        <p:spPr bwMode="auto">
          <a:xfrm>
            <a:off x="9575712" y="5977075"/>
            <a:ext cx="938676" cy="854257"/>
          </a:xfrm>
          <a:custGeom>
            <a:avLst/>
            <a:gdLst>
              <a:gd name="T0" fmla="*/ 315 w 315"/>
              <a:gd name="T1" fmla="*/ 230 h 286"/>
              <a:gd name="T2" fmla="*/ 315 w 315"/>
              <a:gd name="T3" fmla="*/ 0 h 286"/>
              <a:gd name="T4" fmla="*/ 0 w 315"/>
              <a:gd name="T5" fmla="*/ 0 h 286"/>
              <a:gd name="T6" fmla="*/ 0 w 315"/>
              <a:gd name="T7" fmla="*/ 230 h 286"/>
              <a:gd name="T8" fmla="*/ 56 w 315"/>
              <a:gd name="T9" fmla="*/ 286 h 286"/>
              <a:gd name="T10" fmla="*/ 259 w 315"/>
              <a:gd name="T11" fmla="*/ 286 h 286"/>
              <a:gd name="T12" fmla="*/ 315 w 315"/>
              <a:gd name="T13" fmla="*/ 23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5" h="286">
                <a:moveTo>
                  <a:pt x="315" y="230"/>
                </a:moveTo>
                <a:cubicBezTo>
                  <a:pt x="315" y="0"/>
                  <a:pt x="315" y="0"/>
                  <a:pt x="31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61"/>
                  <a:pt x="25" y="286"/>
                  <a:pt x="56" y="286"/>
                </a:cubicBezTo>
                <a:cubicBezTo>
                  <a:pt x="259" y="286"/>
                  <a:pt x="259" y="286"/>
                  <a:pt x="259" y="286"/>
                </a:cubicBezTo>
                <a:cubicBezTo>
                  <a:pt x="290" y="286"/>
                  <a:pt x="315" y="261"/>
                  <a:pt x="315" y="230"/>
                </a:cubicBezTo>
                <a:close/>
              </a:path>
            </a:pathLst>
          </a:custGeom>
          <a:solidFill>
            <a:srgbClr val="30CED4"/>
          </a:solidFill>
          <a:ln>
            <a:solidFill>
              <a:srgbClr val="239FA5"/>
            </a:solidFill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0" name="Rectangle 11">
            <a:extLst>
              <a:ext uri="{FF2B5EF4-FFF2-40B4-BE49-F238E27FC236}">
                <a16:creationId xmlns:a16="http://schemas.microsoft.com/office/drawing/2014/main" id="{A6CA5C68-6F6D-4756-812D-1A2336C6B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5712" y="5977075"/>
            <a:ext cx="938676" cy="139857"/>
          </a:xfrm>
          <a:prstGeom prst="rect">
            <a:avLst/>
          </a:prstGeom>
          <a:solidFill>
            <a:srgbClr val="239FA5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1" name="Freeform 14">
            <a:extLst>
              <a:ext uri="{FF2B5EF4-FFF2-40B4-BE49-F238E27FC236}">
                <a16:creationId xmlns:a16="http://schemas.microsoft.com/office/drawing/2014/main" id="{9DDA4289-C87D-4565-898F-D2EBA617D8D9}"/>
              </a:ext>
            </a:extLst>
          </p:cNvPr>
          <p:cNvSpPr>
            <a:spLocks/>
          </p:cNvSpPr>
          <p:nvPr/>
        </p:nvSpPr>
        <p:spPr bwMode="auto">
          <a:xfrm>
            <a:off x="9999061" y="5994714"/>
            <a:ext cx="95758" cy="95757"/>
          </a:xfrm>
          <a:custGeom>
            <a:avLst/>
            <a:gdLst>
              <a:gd name="T0" fmla="*/ 16 w 32"/>
              <a:gd name="T1" fmla="*/ 32 h 32"/>
              <a:gd name="T2" fmla="*/ 16 w 32"/>
              <a:gd name="T3" fmla="*/ 32 h 32"/>
              <a:gd name="T4" fmla="*/ 0 w 32"/>
              <a:gd name="T5" fmla="*/ 16 h 32"/>
              <a:gd name="T6" fmla="*/ 0 w 32"/>
              <a:gd name="T7" fmla="*/ 16 h 32"/>
              <a:gd name="T8" fmla="*/ 16 w 32"/>
              <a:gd name="T9" fmla="*/ 0 h 32"/>
              <a:gd name="T10" fmla="*/ 16 w 32"/>
              <a:gd name="T11" fmla="*/ 0 h 32"/>
              <a:gd name="T12" fmla="*/ 32 w 32"/>
              <a:gd name="T13" fmla="*/ 16 h 32"/>
              <a:gd name="T14" fmla="*/ 32 w 32"/>
              <a:gd name="T15" fmla="*/ 16 h 32"/>
              <a:gd name="T16" fmla="*/ 16 w 32"/>
              <a:gd name="T17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32">
                <a:moveTo>
                  <a:pt x="1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8"/>
                  <a:pt x="7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5" y="0"/>
                  <a:pt x="32" y="8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25"/>
                  <a:pt x="25" y="32"/>
                  <a:pt x="16" y="32"/>
                </a:cubicBezTo>
                <a:close/>
              </a:path>
            </a:pathLst>
          </a:custGeom>
          <a:solidFill>
            <a:srgbClr val="30CED4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2" name="Freeform 15">
            <a:extLst>
              <a:ext uri="{FF2B5EF4-FFF2-40B4-BE49-F238E27FC236}">
                <a16:creationId xmlns:a16="http://schemas.microsoft.com/office/drawing/2014/main" id="{09D486EA-EFFD-462B-A8FE-B8D5DCFCF3DD}"/>
              </a:ext>
            </a:extLst>
          </p:cNvPr>
          <p:cNvSpPr>
            <a:spLocks/>
          </p:cNvSpPr>
          <p:nvPr/>
        </p:nvSpPr>
        <p:spPr bwMode="auto">
          <a:xfrm>
            <a:off x="10023000" y="6018654"/>
            <a:ext cx="47879" cy="50399"/>
          </a:xfrm>
          <a:custGeom>
            <a:avLst/>
            <a:gdLst>
              <a:gd name="T0" fmla="*/ 8 w 16"/>
              <a:gd name="T1" fmla="*/ 17 h 17"/>
              <a:gd name="T2" fmla="*/ 8 w 16"/>
              <a:gd name="T3" fmla="*/ 17 h 17"/>
              <a:gd name="T4" fmla="*/ 0 w 16"/>
              <a:gd name="T5" fmla="*/ 8 h 17"/>
              <a:gd name="T6" fmla="*/ 0 w 16"/>
              <a:gd name="T7" fmla="*/ 8 h 17"/>
              <a:gd name="T8" fmla="*/ 8 w 16"/>
              <a:gd name="T9" fmla="*/ 0 h 17"/>
              <a:gd name="T10" fmla="*/ 8 w 16"/>
              <a:gd name="T11" fmla="*/ 0 h 17"/>
              <a:gd name="T12" fmla="*/ 16 w 16"/>
              <a:gd name="T13" fmla="*/ 8 h 17"/>
              <a:gd name="T14" fmla="*/ 16 w 16"/>
              <a:gd name="T15" fmla="*/ 8 h 17"/>
              <a:gd name="T16" fmla="*/ 8 w 16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17">
                <a:moveTo>
                  <a:pt x="8" y="17"/>
                </a:move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13"/>
                  <a:pt x="12" y="17"/>
                  <a:pt x="8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43" name="Graphic 42" descr="Employee badge">
            <a:extLst>
              <a:ext uri="{FF2B5EF4-FFF2-40B4-BE49-F238E27FC236}">
                <a16:creationId xmlns:a16="http://schemas.microsoft.com/office/drawing/2014/main" id="{77CDA4BA-FA40-4E50-9A55-13CC141D57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5151" y="6042592"/>
            <a:ext cx="745042" cy="745042"/>
          </a:xfrm>
          <a:prstGeom prst="rect">
            <a:avLst/>
          </a:prstGeom>
        </p:spPr>
      </p:pic>
      <p:sp>
        <p:nvSpPr>
          <p:cNvPr id="44" name="Freeform 10">
            <a:extLst>
              <a:ext uri="{FF2B5EF4-FFF2-40B4-BE49-F238E27FC236}">
                <a16:creationId xmlns:a16="http://schemas.microsoft.com/office/drawing/2014/main" id="{36F48CE3-3270-4834-80AF-530D9EFA708A}"/>
              </a:ext>
            </a:extLst>
          </p:cNvPr>
          <p:cNvSpPr>
            <a:spLocks/>
          </p:cNvSpPr>
          <p:nvPr/>
        </p:nvSpPr>
        <p:spPr bwMode="auto">
          <a:xfrm>
            <a:off x="6892841" y="5977075"/>
            <a:ext cx="938676" cy="854258"/>
          </a:xfrm>
          <a:custGeom>
            <a:avLst/>
            <a:gdLst>
              <a:gd name="T0" fmla="*/ 315 w 315"/>
              <a:gd name="T1" fmla="*/ 230 h 286"/>
              <a:gd name="T2" fmla="*/ 315 w 315"/>
              <a:gd name="T3" fmla="*/ 0 h 286"/>
              <a:gd name="T4" fmla="*/ 0 w 315"/>
              <a:gd name="T5" fmla="*/ 0 h 286"/>
              <a:gd name="T6" fmla="*/ 0 w 315"/>
              <a:gd name="T7" fmla="*/ 230 h 286"/>
              <a:gd name="T8" fmla="*/ 56 w 315"/>
              <a:gd name="T9" fmla="*/ 286 h 286"/>
              <a:gd name="T10" fmla="*/ 259 w 315"/>
              <a:gd name="T11" fmla="*/ 286 h 286"/>
              <a:gd name="T12" fmla="*/ 315 w 315"/>
              <a:gd name="T13" fmla="*/ 23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5" h="286">
                <a:moveTo>
                  <a:pt x="315" y="230"/>
                </a:moveTo>
                <a:cubicBezTo>
                  <a:pt x="315" y="0"/>
                  <a:pt x="315" y="0"/>
                  <a:pt x="31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61"/>
                  <a:pt x="25" y="286"/>
                  <a:pt x="56" y="286"/>
                </a:cubicBezTo>
                <a:cubicBezTo>
                  <a:pt x="259" y="286"/>
                  <a:pt x="259" y="286"/>
                  <a:pt x="259" y="286"/>
                </a:cubicBezTo>
                <a:cubicBezTo>
                  <a:pt x="290" y="286"/>
                  <a:pt x="315" y="261"/>
                  <a:pt x="315" y="230"/>
                </a:cubicBezTo>
                <a:close/>
              </a:path>
            </a:pathLst>
          </a:custGeom>
          <a:solidFill>
            <a:srgbClr val="83AC3F"/>
          </a:solidFill>
          <a:ln>
            <a:solidFill>
              <a:srgbClr val="B6D386"/>
            </a:solidFill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5" name="Rectangle 11">
            <a:extLst>
              <a:ext uri="{FF2B5EF4-FFF2-40B4-BE49-F238E27FC236}">
                <a16:creationId xmlns:a16="http://schemas.microsoft.com/office/drawing/2014/main" id="{1E5D5F90-F582-4D54-8E75-1239CBDF0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2841" y="5977075"/>
            <a:ext cx="938676" cy="139857"/>
          </a:xfrm>
          <a:prstGeom prst="rect">
            <a:avLst/>
          </a:prstGeom>
          <a:solidFill>
            <a:srgbClr val="83AC3F">
              <a:lumMod val="60000"/>
              <a:lumOff val="40000"/>
            </a:srgbClr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6" name="Freeform 14">
            <a:extLst>
              <a:ext uri="{FF2B5EF4-FFF2-40B4-BE49-F238E27FC236}">
                <a16:creationId xmlns:a16="http://schemas.microsoft.com/office/drawing/2014/main" id="{1F2A3B50-BE1B-46A7-ABC6-E7E4395FC6BF}"/>
              </a:ext>
            </a:extLst>
          </p:cNvPr>
          <p:cNvSpPr>
            <a:spLocks/>
          </p:cNvSpPr>
          <p:nvPr/>
        </p:nvSpPr>
        <p:spPr bwMode="auto">
          <a:xfrm>
            <a:off x="7316190" y="5994714"/>
            <a:ext cx="95758" cy="95757"/>
          </a:xfrm>
          <a:custGeom>
            <a:avLst/>
            <a:gdLst>
              <a:gd name="T0" fmla="*/ 16 w 32"/>
              <a:gd name="T1" fmla="*/ 32 h 32"/>
              <a:gd name="T2" fmla="*/ 16 w 32"/>
              <a:gd name="T3" fmla="*/ 32 h 32"/>
              <a:gd name="T4" fmla="*/ 0 w 32"/>
              <a:gd name="T5" fmla="*/ 16 h 32"/>
              <a:gd name="T6" fmla="*/ 0 w 32"/>
              <a:gd name="T7" fmla="*/ 16 h 32"/>
              <a:gd name="T8" fmla="*/ 16 w 32"/>
              <a:gd name="T9" fmla="*/ 0 h 32"/>
              <a:gd name="T10" fmla="*/ 16 w 32"/>
              <a:gd name="T11" fmla="*/ 0 h 32"/>
              <a:gd name="T12" fmla="*/ 32 w 32"/>
              <a:gd name="T13" fmla="*/ 16 h 32"/>
              <a:gd name="T14" fmla="*/ 32 w 32"/>
              <a:gd name="T15" fmla="*/ 16 h 32"/>
              <a:gd name="T16" fmla="*/ 16 w 32"/>
              <a:gd name="T17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32">
                <a:moveTo>
                  <a:pt x="1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8"/>
                  <a:pt x="7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5" y="0"/>
                  <a:pt x="32" y="8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25"/>
                  <a:pt x="25" y="32"/>
                  <a:pt x="16" y="32"/>
                </a:cubicBezTo>
                <a:close/>
              </a:path>
            </a:pathLst>
          </a:custGeom>
          <a:solidFill>
            <a:srgbClr val="83AC3F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" name="Freeform 15">
            <a:extLst>
              <a:ext uri="{FF2B5EF4-FFF2-40B4-BE49-F238E27FC236}">
                <a16:creationId xmlns:a16="http://schemas.microsoft.com/office/drawing/2014/main" id="{8937A0AF-7B63-4BBD-BF61-51425DBCB7EB}"/>
              </a:ext>
            </a:extLst>
          </p:cNvPr>
          <p:cNvSpPr>
            <a:spLocks/>
          </p:cNvSpPr>
          <p:nvPr/>
        </p:nvSpPr>
        <p:spPr bwMode="auto">
          <a:xfrm>
            <a:off x="7340129" y="6018654"/>
            <a:ext cx="47879" cy="50399"/>
          </a:xfrm>
          <a:custGeom>
            <a:avLst/>
            <a:gdLst>
              <a:gd name="T0" fmla="*/ 8 w 16"/>
              <a:gd name="T1" fmla="*/ 17 h 17"/>
              <a:gd name="T2" fmla="*/ 8 w 16"/>
              <a:gd name="T3" fmla="*/ 17 h 17"/>
              <a:gd name="T4" fmla="*/ 0 w 16"/>
              <a:gd name="T5" fmla="*/ 8 h 17"/>
              <a:gd name="T6" fmla="*/ 0 w 16"/>
              <a:gd name="T7" fmla="*/ 8 h 17"/>
              <a:gd name="T8" fmla="*/ 8 w 16"/>
              <a:gd name="T9" fmla="*/ 0 h 17"/>
              <a:gd name="T10" fmla="*/ 8 w 16"/>
              <a:gd name="T11" fmla="*/ 0 h 17"/>
              <a:gd name="T12" fmla="*/ 16 w 16"/>
              <a:gd name="T13" fmla="*/ 8 h 17"/>
              <a:gd name="T14" fmla="*/ 16 w 16"/>
              <a:gd name="T15" fmla="*/ 8 h 17"/>
              <a:gd name="T16" fmla="*/ 8 w 16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17">
                <a:moveTo>
                  <a:pt x="8" y="17"/>
                </a:move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13"/>
                  <a:pt x="12" y="17"/>
                  <a:pt x="8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48" name="Graphic 47" descr="Dollar">
            <a:extLst>
              <a:ext uri="{FF2B5EF4-FFF2-40B4-BE49-F238E27FC236}">
                <a16:creationId xmlns:a16="http://schemas.microsoft.com/office/drawing/2014/main" id="{984E100C-9EC6-4ABB-BF8C-7417AF40AC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8282" y="6174081"/>
            <a:ext cx="565274" cy="56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9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858C1-88E7-4410-B8AE-7907AEBE5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-19050"/>
            <a:ext cx="10972801" cy="762000"/>
          </a:xfrm>
        </p:spPr>
        <p:txBody>
          <a:bodyPr/>
          <a:lstStyle/>
          <a:p>
            <a:r>
              <a:rPr lang="en-US" dirty="0"/>
              <a:t>Dreamer - Detailed Tasks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EE876-2A28-4AC1-AF98-E3D3BB8B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32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1295AD1-1387-4645-B76C-E31187D82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413238"/>
              </p:ext>
            </p:extLst>
          </p:nvPr>
        </p:nvGraphicFramePr>
        <p:xfrm>
          <a:off x="753595" y="1136345"/>
          <a:ext cx="10684807" cy="4810659"/>
        </p:xfrm>
        <a:graphic>
          <a:graphicData uri="http://schemas.openxmlformats.org/drawingml/2006/table">
            <a:tbl>
              <a:tblPr/>
              <a:tblGrid>
                <a:gridCol w="1932902">
                  <a:extLst>
                    <a:ext uri="{9D8B030D-6E8A-4147-A177-3AD203B41FA5}">
                      <a16:colId xmlns:a16="http://schemas.microsoft.com/office/drawing/2014/main" val="3467705759"/>
                    </a:ext>
                  </a:extLst>
                </a:gridCol>
                <a:gridCol w="3860433">
                  <a:extLst>
                    <a:ext uri="{9D8B030D-6E8A-4147-A177-3AD203B41FA5}">
                      <a16:colId xmlns:a16="http://schemas.microsoft.com/office/drawing/2014/main" val="2919988426"/>
                    </a:ext>
                  </a:extLst>
                </a:gridCol>
                <a:gridCol w="1583797">
                  <a:extLst>
                    <a:ext uri="{9D8B030D-6E8A-4147-A177-3AD203B41FA5}">
                      <a16:colId xmlns:a16="http://schemas.microsoft.com/office/drawing/2014/main" val="1445821622"/>
                    </a:ext>
                  </a:extLst>
                </a:gridCol>
                <a:gridCol w="1762668">
                  <a:extLst>
                    <a:ext uri="{9D8B030D-6E8A-4147-A177-3AD203B41FA5}">
                      <a16:colId xmlns:a16="http://schemas.microsoft.com/office/drawing/2014/main" val="688461570"/>
                    </a:ext>
                  </a:extLst>
                </a:gridCol>
                <a:gridCol w="1545007">
                  <a:extLst>
                    <a:ext uri="{9D8B030D-6E8A-4147-A177-3AD203B41FA5}">
                      <a16:colId xmlns:a16="http://schemas.microsoft.com/office/drawing/2014/main" val="2490321292"/>
                    </a:ext>
                  </a:extLst>
                </a:gridCol>
              </a:tblGrid>
              <a:tr h="26875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Commodity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Original time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No. Planners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630908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689380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DSM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391801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Supply Waterfall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By case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263108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 waterfall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BBE4">
                        <a:alpha val="30196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00119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457568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DSM Consolidation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324362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 NRP Waterfall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765355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term forecast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38807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 Shipment Report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30196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2273077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term forecast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A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438214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Clickpad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Module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63857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AF7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AF7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AF7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988271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 percentage comparison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A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968774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 Consumer WoW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A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520616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A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 Commercial WoW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A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95183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Thermal/Fan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term forecast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024320"/>
                  </a:ext>
                </a:extLst>
              </a:tr>
              <a:tr h="2687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Thermal/Fan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DSM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255715"/>
                  </a:ext>
                </a:extLst>
              </a:tr>
            </a:tbl>
          </a:graphicData>
        </a:graphic>
      </p:graphicFrame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B1479798-6BB5-4354-9992-087CF8B285FC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C8E3130B-9CF8-4409-A871-A1CE4DE87108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53AFB278-9D6A-40DA-AEA9-3B33F023C136}"/>
              </a:ext>
            </a:extLst>
          </p:cNvPr>
          <p:cNvSpPr>
            <a:spLocks/>
          </p:cNvSpPr>
          <p:nvPr/>
        </p:nvSpPr>
        <p:spPr bwMode="auto">
          <a:xfrm>
            <a:off x="1414309" y="5977075"/>
            <a:ext cx="938676" cy="854257"/>
          </a:xfrm>
          <a:custGeom>
            <a:avLst/>
            <a:gdLst>
              <a:gd name="T0" fmla="*/ 315 w 315"/>
              <a:gd name="T1" fmla="*/ 230 h 286"/>
              <a:gd name="T2" fmla="*/ 315 w 315"/>
              <a:gd name="T3" fmla="*/ 0 h 286"/>
              <a:gd name="T4" fmla="*/ 0 w 315"/>
              <a:gd name="T5" fmla="*/ 0 h 286"/>
              <a:gd name="T6" fmla="*/ 0 w 315"/>
              <a:gd name="T7" fmla="*/ 230 h 286"/>
              <a:gd name="T8" fmla="*/ 56 w 315"/>
              <a:gd name="T9" fmla="*/ 286 h 286"/>
              <a:gd name="T10" fmla="*/ 259 w 315"/>
              <a:gd name="T11" fmla="*/ 286 h 286"/>
              <a:gd name="T12" fmla="*/ 315 w 315"/>
              <a:gd name="T13" fmla="*/ 23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5" h="286">
                <a:moveTo>
                  <a:pt x="315" y="230"/>
                </a:moveTo>
                <a:cubicBezTo>
                  <a:pt x="315" y="0"/>
                  <a:pt x="315" y="0"/>
                  <a:pt x="31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61"/>
                  <a:pt x="25" y="286"/>
                  <a:pt x="56" y="286"/>
                </a:cubicBezTo>
                <a:cubicBezTo>
                  <a:pt x="259" y="286"/>
                  <a:pt x="259" y="286"/>
                  <a:pt x="259" y="286"/>
                </a:cubicBezTo>
                <a:cubicBezTo>
                  <a:pt x="290" y="286"/>
                  <a:pt x="315" y="261"/>
                  <a:pt x="315" y="230"/>
                </a:cubicBezTo>
                <a:close/>
              </a:path>
            </a:pathLst>
          </a:custGeom>
          <a:solidFill>
            <a:srgbClr val="59BBE4"/>
          </a:solidFill>
          <a:ln>
            <a:solidFill>
              <a:srgbClr val="226BAB"/>
            </a:solidFill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C9CA652F-66C1-4DA6-84CA-F73E313A7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309" y="5977075"/>
            <a:ext cx="938676" cy="139857"/>
          </a:xfrm>
          <a:prstGeom prst="rect">
            <a:avLst/>
          </a:prstGeom>
          <a:solidFill>
            <a:srgbClr val="226BAB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1" name="Freeform 14">
            <a:extLst>
              <a:ext uri="{FF2B5EF4-FFF2-40B4-BE49-F238E27FC236}">
                <a16:creationId xmlns:a16="http://schemas.microsoft.com/office/drawing/2014/main" id="{DBFB69EA-C39E-466F-B551-A2918756855E}"/>
              </a:ext>
            </a:extLst>
          </p:cNvPr>
          <p:cNvSpPr>
            <a:spLocks/>
          </p:cNvSpPr>
          <p:nvPr/>
        </p:nvSpPr>
        <p:spPr bwMode="auto">
          <a:xfrm>
            <a:off x="1837658" y="5994714"/>
            <a:ext cx="95758" cy="95757"/>
          </a:xfrm>
          <a:custGeom>
            <a:avLst/>
            <a:gdLst>
              <a:gd name="T0" fmla="*/ 16 w 32"/>
              <a:gd name="T1" fmla="*/ 32 h 32"/>
              <a:gd name="T2" fmla="*/ 16 w 32"/>
              <a:gd name="T3" fmla="*/ 32 h 32"/>
              <a:gd name="T4" fmla="*/ 0 w 32"/>
              <a:gd name="T5" fmla="*/ 16 h 32"/>
              <a:gd name="T6" fmla="*/ 0 w 32"/>
              <a:gd name="T7" fmla="*/ 16 h 32"/>
              <a:gd name="T8" fmla="*/ 16 w 32"/>
              <a:gd name="T9" fmla="*/ 0 h 32"/>
              <a:gd name="T10" fmla="*/ 16 w 32"/>
              <a:gd name="T11" fmla="*/ 0 h 32"/>
              <a:gd name="T12" fmla="*/ 32 w 32"/>
              <a:gd name="T13" fmla="*/ 16 h 32"/>
              <a:gd name="T14" fmla="*/ 32 w 32"/>
              <a:gd name="T15" fmla="*/ 16 h 32"/>
              <a:gd name="T16" fmla="*/ 16 w 32"/>
              <a:gd name="T17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32">
                <a:moveTo>
                  <a:pt x="1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8"/>
                  <a:pt x="7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5" y="0"/>
                  <a:pt x="32" y="8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25"/>
                  <a:pt x="25" y="32"/>
                  <a:pt x="16" y="32"/>
                </a:cubicBezTo>
                <a:close/>
              </a:path>
            </a:pathLst>
          </a:custGeom>
          <a:solidFill>
            <a:srgbClr val="59BBE4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D496BE4D-9DD1-44DA-8FCC-51FC1D07F1AB}"/>
              </a:ext>
            </a:extLst>
          </p:cNvPr>
          <p:cNvSpPr>
            <a:spLocks/>
          </p:cNvSpPr>
          <p:nvPr/>
        </p:nvSpPr>
        <p:spPr bwMode="auto">
          <a:xfrm>
            <a:off x="1861597" y="6018654"/>
            <a:ext cx="47879" cy="50399"/>
          </a:xfrm>
          <a:custGeom>
            <a:avLst/>
            <a:gdLst>
              <a:gd name="T0" fmla="*/ 8 w 16"/>
              <a:gd name="T1" fmla="*/ 17 h 17"/>
              <a:gd name="T2" fmla="*/ 8 w 16"/>
              <a:gd name="T3" fmla="*/ 17 h 17"/>
              <a:gd name="T4" fmla="*/ 0 w 16"/>
              <a:gd name="T5" fmla="*/ 8 h 17"/>
              <a:gd name="T6" fmla="*/ 0 w 16"/>
              <a:gd name="T7" fmla="*/ 8 h 17"/>
              <a:gd name="T8" fmla="*/ 8 w 16"/>
              <a:gd name="T9" fmla="*/ 0 h 17"/>
              <a:gd name="T10" fmla="*/ 8 w 16"/>
              <a:gd name="T11" fmla="*/ 0 h 17"/>
              <a:gd name="T12" fmla="*/ 16 w 16"/>
              <a:gd name="T13" fmla="*/ 8 h 17"/>
              <a:gd name="T14" fmla="*/ 16 w 16"/>
              <a:gd name="T15" fmla="*/ 8 h 17"/>
              <a:gd name="T16" fmla="*/ 8 w 16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17">
                <a:moveTo>
                  <a:pt x="8" y="17"/>
                </a:move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13"/>
                  <a:pt x="12" y="17"/>
                  <a:pt x="8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33" name="Graphic 32" descr="Customer review">
            <a:extLst>
              <a:ext uri="{FF2B5EF4-FFF2-40B4-BE49-F238E27FC236}">
                <a16:creationId xmlns:a16="http://schemas.microsoft.com/office/drawing/2014/main" id="{2BCAAD2C-6B96-482D-8F92-ECC74E717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1433" y="6153176"/>
            <a:ext cx="641905" cy="641905"/>
          </a:xfrm>
          <a:prstGeom prst="rect">
            <a:avLst/>
          </a:prstGeom>
        </p:spPr>
      </p:pic>
      <p:sp>
        <p:nvSpPr>
          <p:cNvPr id="34" name="Freeform 10">
            <a:extLst>
              <a:ext uri="{FF2B5EF4-FFF2-40B4-BE49-F238E27FC236}">
                <a16:creationId xmlns:a16="http://schemas.microsoft.com/office/drawing/2014/main" id="{226C77C2-4E28-45A3-9DD0-C862BC45B1B9}"/>
              </a:ext>
            </a:extLst>
          </p:cNvPr>
          <p:cNvSpPr>
            <a:spLocks/>
          </p:cNvSpPr>
          <p:nvPr/>
        </p:nvSpPr>
        <p:spPr bwMode="auto">
          <a:xfrm>
            <a:off x="4203869" y="5977075"/>
            <a:ext cx="938676" cy="854257"/>
          </a:xfrm>
          <a:custGeom>
            <a:avLst/>
            <a:gdLst>
              <a:gd name="T0" fmla="*/ 315 w 315"/>
              <a:gd name="T1" fmla="*/ 230 h 286"/>
              <a:gd name="T2" fmla="*/ 315 w 315"/>
              <a:gd name="T3" fmla="*/ 0 h 286"/>
              <a:gd name="T4" fmla="*/ 0 w 315"/>
              <a:gd name="T5" fmla="*/ 0 h 286"/>
              <a:gd name="T6" fmla="*/ 0 w 315"/>
              <a:gd name="T7" fmla="*/ 230 h 286"/>
              <a:gd name="T8" fmla="*/ 56 w 315"/>
              <a:gd name="T9" fmla="*/ 286 h 286"/>
              <a:gd name="T10" fmla="*/ 259 w 315"/>
              <a:gd name="T11" fmla="*/ 286 h 286"/>
              <a:gd name="T12" fmla="*/ 315 w 315"/>
              <a:gd name="T13" fmla="*/ 23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5" h="286">
                <a:moveTo>
                  <a:pt x="315" y="230"/>
                </a:moveTo>
                <a:cubicBezTo>
                  <a:pt x="315" y="0"/>
                  <a:pt x="315" y="0"/>
                  <a:pt x="31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61"/>
                  <a:pt x="25" y="286"/>
                  <a:pt x="56" y="286"/>
                </a:cubicBezTo>
                <a:cubicBezTo>
                  <a:pt x="259" y="286"/>
                  <a:pt x="259" y="286"/>
                  <a:pt x="259" y="286"/>
                </a:cubicBezTo>
                <a:cubicBezTo>
                  <a:pt x="290" y="286"/>
                  <a:pt x="315" y="261"/>
                  <a:pt x="315" y="230"/>
                </a:cubicBezTo>
                <a:close/>
              </a:path>
            </a:pathLst>
          </a:custGeom>
          <a:solidFill>
            <a:srgbClr val="2E9273"/>
          </a:solidFill>
          <a:ln>
            <a:solidFill>
              <a:srgbClr val="6ED1B2"/>
            </a:solidFill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6995DBC9-A79F-49E5-969E-78CB8F0C2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3869" y="5977075"/>
            <a:ext cx="938676" cy="139857"/>
          </a:xfrm>
          <a:prstGeom prst="rect">
            <a:avLst/>
          </a:prstGeom>
          <a:solidFill>
            <a:srgbClr val="2E9273">
              <a:lumMod val="60000"/>
              <a:lumOff val="40000"/>
            </a:srgbClr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6" name="Freeform 14">
            <a:extLst>
              <a:ext uri="{FF2B5EF4-FFF2-40B4-BE49-F238E27FC236}">
                <a16:creationId xmlns:a16="http://schemas.microsoft.com/office/drawing/2014/main" id="{CF175748-11AF-431F-9D35-2A00B69660C5}"/>
              </a:ext>
            </a:extLst>
          </p:cNvPr>
          <p:cNvSpPr>
            <a:spLocks/>
          </p:cNvSpPr>
          <p:nvPr/>
        </p:nvSpPr>
        <p:spPr bwMode="auto">
          <a:xfrm>
            <a:off x="4627218" y="5994715"/>
            <a:ext cx="95758" cy="95758"/>
          </a:xfrm>
          <a:custGeom>
            <a:avLst/>
            <a:gdLst>
              <a:gd name="T0" fmla="*/ 16 w 32"/>
              <a:gd name="T1" fmla="*/ 32 h 32"/>
              <a:gd name="T2" fmla="*/ 16 w 32"/>
              <a:gd name="T3" fmla="*/ 32 h 32"/>
              <a:gd name="T4" fmla="*/ 0 w 32"/>
              <a:gd name="T5" fmla="*/ 16 h 32"/>
              <a:gd name="T6" fmla="*/ 0 w 32"/>
              <a:gd name="T7" fmla="*/ 16 h 32"/>
              <a:gd name="T8" fmla="*/ 16 w 32"/>
              <a:gd name="T9" fmla="*/ 0 h 32"/>
              <a:gd name="T10" fmla="*/ 16 w 32"/>
              <a:gd name="T11" fmla="*/ 0 h 32"/>
              <a:gd name="T12" fmla="*/ 32 w 32"/>
              <a:gd name="T13" fmla="*/ 16 h 32"/>
              <a:gd name="T14" fmla="*/ 32 w 32"/>
              <a:gd name="T15" fmla="*/ 16 h 32"/>
              <a:gd name="T16" fmla="*/ 16 w 32"/>
              <a:gd name="T17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32">
                <a:moveTo>
                  <a:pt x="1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8"/>
                  <a:pt x="7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5" y="0"/>
                  <a:pt x="32" y="8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25"/>
                  <a:pt x="25" y="32"/>
                  <a:pt x="16" y="32"/>
                </a:cubicBezTo>
                <a:close/>
              </a:path>
            </a:pathLst>
          </a:custGeom>
          <a:solidFill>
            <a:srgbClr val="2E9273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7" name="Freeform 15">
            <a:extLst>
              <a:ext uri="{FF2B5EF4-FFF2-40B4-BE49-F238E27FC236}">
                <a16:creationId xmlns:a16="http://schemas.microsoft.com/office/drawing/2014/main" id="{038C3937-83AB-4E90-A737-42A024948334}"/>
              </a:ext>
            </a:extLst>
          </p:cNvPr>
          <p:cNvSpPr>
            <a:spLocks/>
          </p:cNvSpPr>
          <p:nvPr/>
        </p:nvSpPr>
        <p:spPr bwMode="auto">
          <a:xfrm>
            <a:off x="4651157" y="6015479"/>
            <a:ext cx="47879" cy="50399"/>
          </a:xfrm>
          <a:custGeom>
            <a:avLst/>
            <a:gdLst>
              <a:gd name="T0" fmla="*/ 8 w 16"/>
              <a:gd name="T1" fmla="*/ 17 h 17"/>
              <a:gd name="T2" fmla="*/ 8 w 16"/>
              <a:gd name="T3" fmla="*/ 17 h 17"/>
              <a:gd name="T4" fmla="*/ 0 w 16"/>
              <a:gd name="T5" fmla="*/ 8 h 17"/>
              <a:gd name="T6" fmla="*/ 0 w 16"/>
              <a:gd name="T7" fmla="*/ 8 h 17"/>
              <a:gd name="T8" fmla="*/ 8 w 16"/>
              <a:gd name="T9" fmla="*/ 0 h 17"/>
              <a:gd name="T10" fmla="*/ 8 w 16"/>
              <a:gd name="T11" fmla="*/ 0 h 17"/>
              <a:gd name="T12" fmla="*/ 16 w 16"/>
              <a:gd name="T13" fmla="*/ 8 h 17"/>
              <a:gd name="T14" fmla="*/ 16 w 16"/>
              <a:gd name="T15" fmla="*/ 8 h 17"/>
              <a:gd name="T16" fmla="*/ 8 w 16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17">
                <a:moveTo>
                  <a:pt x="8" y="17"/>
                </a:move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13"/>
                  <a:pt x="12" y="17"/>
                  <a:pt x="8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38" name="Graphic 37" descr="List">
            <a:extLst>
              <a:ext uri="{FF2B5EF4-FFF2-40B4-BE49-F238E27FC236}">
                <a16:creationId xmlns:a16="http://schemas.microsoft.com/office/drawing/2014/main" id="{8FD0F9CF-C95B-4A97-B650-1E996CE16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8456" y="6149691"/>
            <a:ext cx="644001" cy="644001"/>
          </a:xfrm>
          <a:prstGeom prst="rect">
            <a:avLst/>
          </a:prstGeom>
        </p:spPr>
      </p:pic>
      <p:sp>
        <p:nvSpPr>
          <p:cNvPr id="39" name="Freeform 10">
            <a:extLst>
              <a:ext uri="{FF2B5EF4-FFF2-40B4-BE49-F238E27FC236}">
                <a16:creationId xmlns:a16="http://schemas.microsoft.com/office/drawing/2014/main" id="{E308302A-F054-4E23-BB84-A84B78D009C3}"/>
              </a:ext>
            </a:extLst>
          </p:cNvPr>
          <p:cNvSpPr>
            <a:spLocks/>
          </p:cNvSpPr>
          <p:nvPr/>
        </p:nvSpPr>
        <p:spPr bwMode="auto">
          <a:xfrm>
            <a:off x="9575712" y="5977075"/>
            <a:ext cx="938676" cy="854257"/>
          </a:xfrm>
          <a:custGeom>
            <a:avLst/>
            <a:gdLst>
              <a:gd name="T0" fmla="*/ 315 w 315"/>
              <a:gd name="T1" fmla="*/ 230 h 286"/>
              <a:gd name="T2" fmla="*/ 315 w 315"/>
              <a:gd name="T3" fmla="*/ 0 h 286"/>
              <a:gd name="T4" fmla="*/ 0 w 315"/>
              <a:gd name="T5" fmla="*/ 0 h 286"/>
              <a:gd name="T6" fmla="*/ 0 w 315"/>
              <a:gd name="T7" fmla="*/ 230 h 286"/>
              <a:gd name="T8" fmla="*/ 56 w 315"/>
              <a:gd name="T9" fmla="*/ 286 h 286"/>
              <a:gd name="T10" fmla="*/ 259 w 315"/>
              <a:gd name="T11" fmla="*/ 286 h 286"/>
              <a:gd name="T12" fmla="*/ 315 w 315"/>
              <a:gd name="T13" fmla="*/ 23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5" h="286">
                <a:moveTo>
                  <a:pt x="315" y="230"/>
                </a:moveTo>
                <a:cubicBezTo>
                  <a:pt x="315" y="0"/>
                  <a:pt x="315" y="0"/>
                  <a:pt x="31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61"/>
                  <a:pt x="25" y="286"/>
                  <a:pt x="56" y="286"/>
                </a:cubicBezTo>
                <a:cubicBezTo>
                  <a:pt x="259" y="286"/>
                  <a:pt x="259" y="286"/>
                  <a:pt x="259" y="286"/>
                </a:cubicBezTo>
                <a:cubicBezTo>
                  <a:pt x="290" y="286"/>
                  <a:pt x="315" y="261"/>
                  <a:pt x="315" y="230"/>
                </a:cubicBezTo>
                <a:close/>
              </a:path>
            </a:pathLst>
          </a:custGeom>
          <a:solidFill>
            <a:srgbClr val="30CED4"/>
          </a:solidFill>
          <a:ln>
            <a:solidFill>
              <a:srgbClr val="239FA5"/>
            </a:solidFill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0" name="Rectangle 11">
            <a:extLst>
              <a:ext uri="{FF2B5EF4-FFF2-40B4-BE49-F238E27FC236}">
                <a16:creationId xmlns:a16="http://schemas.microsoft.com/office/drawing/2014/main" id="{A6CA5C68-6F6D-4756-812D-1A2336C6B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5712" y="5977075"/>
            <a:ext cx="938676" cy="139857"/>
          </a:xfrm>
          <a:prstGeom prst="rect">
            <a:avLst/>
          </a:prstGeom>
          <a:solidFill>
            <a:srgbClr val="239FA5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1" name="Freeform 14">
            <a:extLst>
              <a:ext uri="{FF2B5EF4-FFF2-40B4-BE49-F238E27FC236}">
                <a16:creationId xmlns:a16="http://schemas.microsoft.com/office/drawing/2014/main" id="{9DDA4289-C87D-4565-898F-D2EBA617D8D9}"/>
              </a:ext>
            </a:extLst>
          </p:cNvPr>
          <p:cNvSpPr>
            <a:spLocks/>
          </p:cNvSpPr>
          <p:nvPr/>
        </p:nvSpPr>
        <p:spPr bwMode="auto">
          <a:xfrm>
            <a:off x="9999061" y="5994714"/>
            <a:ext cx="95758" cy="95757"/>
          </a:xfrm>
          <a:custGeom>
            <a:avLst/>
            <a:gdLst>
              <a:gd name="T0" fmla="*/ 16 w 32"/>
              <a:gd name="T1" fmla="*/ 32 h 32"/>
              <a:gd name="T2" fmla="*/ 16 w 32"/>
              <a:gd name="T3" fmla="*/ 32 h 32"/>
              <a:gd name="T4" fmla="*/ 0 w 32"/>
              <a:gd name="T5" fmla="*/ 16 h 32"/>
              <a:gd name="T6" fmla="*/ 0 w 32"/>
              <a:gd name="T7" fmla="*/ 16 h 32"/>
              <a:gd name="T8" fmla="*/ 16 w 32"/>
              <a:gd name="T9" fmla="*/ 0 h 32"/>
              <a:gd name="T10" fmla="*/ 16 w 32"/>
              <a:gd name="T11" fmla="*/ 0 h 32"/>
              <a:gd name="T12" fmla="*/ 32 w 32"/>
              <a:gd name="T13" fmla="*/ 16 h 32"/>
              <a:gd name="T14" fmla="*/ 32 w 32"/>
              <a:gd name="T15" fmla="*/ 16 h 32"/>
              <a:gd name="T16" fmla="*/ 16 w 32"/>
              <a:gd name="T17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32">
                <a:moveTo>
                  <a:pt x="1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8"/>
                  <a:pt x="7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5" y="0"/>
                  <a:pt x="32" y="8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25"/>
                  <a:pt x="25" y="32"/>
                  <a:pt x="16" y="32"/>
                </a:cubicBezTo>
                <a:close/>
              </a:path>
            </a:pathLst>
          </a:custGeom>
          <a:solidFill>
            <a:srgbClr val="30CED4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2" name="Freeform 15">
            <a:extLst>
              <a:ext uri="{FF2B5EF4-FFF2-40B4-BE49-F238E27FC236}">
                <a16:creationId xmlns:a16="http://schemas.microsoft.com/office/drawing/2014/main" id="{09D486EA-EFFD-462B-A8FE-B8D5DCFCF3DD}"/>
              </a:ext>
            </a:extLst>
          </p:cNvPr>
          <p:cNvSpPr>
            <a:spLocks/>
          </p:cNvSpPr>
          <p:nvPr/>
        </p:nvSpPr>
        <p:spPr bwMode="auto">
          <a:xfrm>
            <a:off x="10023000" y="6018654"/>
            <a:ext cx="47879" cy="50399"/>
          </a:xfrm>
          <a:custGeom>
            <a:avLst/>
            <a:gdLst>
              <a:gd name="T0" fmla="*/ 8 w 16"/>
              <a:gd name="T1" fmla="*/ 17 h 17"/>
              <a:gd name="T2" fmla="*/ 8 w 16"/>
              <a:gd name="T3" fmla="*/ 17 h 17"/>
              <a:gd name="T4" fmla="*/ 0 w 16"/>
              <a:gd name="T5" fmla="*/ 8 h 17"/>
              <a:gd name="T6" fmla="*/ 0 w 16"/>
              <a:gd name="T7" fmla="*/ 8 h 17"/>
              <a:gd name="T8" fmla="*/ 8 w 16"/>
              <a:gd name="T9" fmla="*/ 0 h 17"/>
              <a:gd name="T10" fmla="*/ 8 w 16"/>
              <a:gd name="T11" fmla="*/ 0 h 17"/>
              <a:gd name="T12" fmla="*/ 16 w 16"/>
              <a:gd name="T13" fmla="*/ 8 h 17"/>
              <a:gd name="T14" fmla="*/ 16 w 16"/>
              <a:gd name="T15" fmla="*/ 8 h 17"/>
              <a:gd name="T16" fmla="*/ 8 w 16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17">
                <a:moveTo>
                  <a:pt x="8" y="17"/>
                </a:move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13"/>
                  <a:pt x="12" y="17"/>
                  <a:pt x="8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43" name="Graphic 42" descr="Employee badge">
            <a:extLst>
              <a:ext uri="{FF2B5EF4-FFF2-40B4-BE49-F238E27FC236}">
                <a16:creationId xmlns:a16="http://schemas.microsoft.com/office/drawing/2014/main" id="{77CDA4BA-FA40-4E50-9A55-13CC141D57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5151" y="6042592"/>
            <a:ext cx="745042" cy="745042"/>
          </a:xfrm>
          <a:prstGeom prst="rect">
            <a:avLst/>
          </a:prstGeom>
        </p:spPr>
      </p:pic>
      <p:sp>
        <p:nvSpPr>
          <p:cNvPr id="44" name="Freeform 10">
            <a:extLst>
              <a:ext uri="{FF2B5EF4-FFF2-40B4-BE49-F238E27FC236}">
                <a16:creationId xmlns:a16="http://schemas.microsoft.com/office/drawing/2014/main" id="{36F48CE3-3270-4834-80AF-530D9EFA708A}"/>
              </a:ext>
            </a:extLst>
          </p:cNvPr>
          <p:cNvSpPr>
            <a:spLocks/>
          </p:cNvSpPr>
          <p:nvPr/>
        </p:nvSpPr>
        <p:spPr bwMode="auto">
          <a:xfrm>
            <a:off x="6892841" y="5977075"/>
            <a:ext cx="938676" cy="854258"/>
          </a:xfrm>
          <a:custGeom>
            <a:avLst/>
            <a:gdLst>
              <a:gd name="T0" fmla="*/ 315 w 315"/>
              <a:gd name="T1" fmla="*/ 230 h 286"/>
              <a:gd name="T2" fmla="*/ 315 w 315"/>
              <a:gd name="T3" fmla="*/ 0 h 286"/>
              <a:gd name="T4" fmla="*/ 0 w 315"/>
              <a:gd name="T5" fmla="*/ 0 h 286"/>
              <a:gd name="T6" fmla="*/ 0 w 315"/>
              <a:gd name="T7" fmla="*/ 230 h 286"/>
              <a:gd name="T8" fmla="*/ 56 w 315"/>
              <a:gd name="T9" fmla="*/ 286 h 286"/>
              <a:gd name="T10" fmla="*/ 259 w 315"/>
              <a:gd name="T11" fmla="*/ 286 h 286"/>
              <a:gd name="T12" fmla="*/ 315 w 315"/>
              <a:gd name="T13" fmla="*/ 23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5" h="286">
                <a:moveTo>
                  <a:pt x="315" y="230"/>
                </a:moveTo>
                <a:cubicBezTo>
                  <a:pt x="315" y="0"/>
                  <a:pt x="315" y="0"/>
                  <a:pt x="31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61"/>
                  <a:pt x="25" y="286"/>
                  <a:pt x="56" y="286"/>
                </a:cubicBezTo>
                <a:cubicBezTo>
                  <a:pt x="259" y="286"/>
                  <a:pt x="259" y="286"/>
                  <a:pt x="259" y="286"/>
                </a:cubicBezTo>
                <a:cubicBezTo>
                  <a:pt x="290" y="286"/>
                  <a:pt x="315" y="261"/>
                  <a:pt x="315" y="230"/>
                </a:cubicBezTo>
                <a:close/>
              </a:path>
            </a:pathLst>
          </a:custGeom>
          <a:solidFill>
            <a:srgbClr val="83AC3F"/>
          </a:solidFill>
          <a:ln>
            <a:solidFill>
              <a:srgbClr val="B6D386"/>
            </a:solidFill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5" name="Rectangle 11">
            <a:extLst>
              <a:ext uri="{FF2B5EF4-FFF2-40B4-BE49-F238E27FC236}">
                <a16:creationId xmlns:a16="http://schemas.microsoft.com/office/drawing/2014/main" id="{1E5D5F90-F582-4D54-8E75-1239CBDF0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2841" y="5977075"/>
            <a:ext cx="938676" cy="139857"/>
          </a:xfrm>
          <a:prstGeom prst="rect">
            <a:avLst/>
          </a:prstGeom>
          <a:solidFill>
            <a:srgbClr val="83AC3F">
              <a:lumMod val="60000"/>
              <a:lumOff val="40000"/>
            </a:srgbClr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6" name="Freeform 14">
            <a:extLst>
              <a:ext uri="{FF2B5EF4-FFF2-40B4-BE49-F238E27FC236}">
                <a16:creationId xmlns:a16="http://schemas.microsoft.com/office/drawing/2014/main" id="{1F2A3B50-BE1B-46A7-ABC6-E7E4395FC6BF}"/>
              </a:ext>
            </a:extLst>
          </p:cNvPr>
          <p:cNvSpPr>
            <a:spLocks/>
          </p:cNvSpPr>
          <p:nvPr/>
        </p:nvSpPr>
        <p:spPr bwMode="auto">
          <a:xfrm>
            <a:off x="7316190" y="5994714"/>
            <a:ext cx="95758" cy="95757"/>
          </a:xfrm>
          <a:custGeom>
            <a:avLst/>
            <a:gdLst>
              <a:gd name="T0" fmla="*/ 16 w 32"/>
              <a:gd name="T1" fmla="*/ 32 h 32"/>
              <a:gd name="T2" fmla="*/ 16 w 32"/>
              <a:gd name="T3" fmla="*/ 32 h 32"/>
              <a:gd name="T4" fmla="*/ 0 w 32"/>
              <a:gd name="T5" fmla="*/ 16 h 32"/>
              <a:gd name="T6" fmla="*/ 0 w 32"/>
              <a:gd name="T7" fmla="*/ 16 h 32"/>
              <a:gd name="T8" fmla="*/ 16 w 32"/>
              <a:gd name="T9" fmla="*/ 0 h 32"/>
              <a:gd name="T10" fmla="*/ 16 w 32"/>
              <a:gd name="T11" fmla="*/ 0 h 32"/>
              <a:gd name="T12" fmla="*/ 32 w 32"/>
              <a:gd name="T13" fmla="*/ 16 h 32"/>
              <a:gd name="T14" fmla="*/ 32 w 32"/>
              <a:gd name="T15" fmla="*/ 16 h 32"/>
              <a:gd name="T16" fmla="*/ 16 w 32"/>
              <a:gd name="T17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32">
                <a:moveTo>
                  <a:pt x="1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8"/>
                  <a:pt x="7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5" y="0"/>
                  <a:pt x="32" y="8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25"/>
                  <a:pt x="25" y="32"/>
                  <a:pt x="16" y="32"/>
                </a:cubicBezTo>
                <a:close/>
              </a:path>
            </a:pathLst>
          </a:custGeom>
          <a:solidFill>
            <a:srgbClr val="83AC3F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" name="Freeform 15">
            <a:extLst>
              <a:ext uri="{FF2B5EF4-FFF2-40B4-BE49-F238E27FC236}">
                <a16:creationId xmlns:a16="http://schemas.microsoft.com/office/drawing/2014/main" id="{8937A0AF-7B63-4BBD-BF61-51425DBCB7EB}"/>
              </a:ext>
            </a:extLst>
          </p:cNvPr>
          <p:cNvSpPr>
            <a:spLocks/>
          </p:cNvSpPr>
          <p:nvPr/>
        </p:nvSpPr>
        <p:spPr bwMode="auto">
          <a:xfrm>
            <a:off x="7340129" y="6018654"/>
            <a:ext cx="47879" cy="50399"/>
          </a:xfrm>
          <a:custGeom>
            <a:avLst/>
            <a:gdLst>
              <a:gd name="T0" fmla="*/ 8 w 16"/>
              <a:gd name="T1" fmla="*/ 17 h 17"/>
              <a:gd name="T2" fmla="*/ 8 w 16"/>
              <a:gd name="T3" fmla="*/ 17 h 17"/>
              <a:gd name="T4" fmla="*/ 0 w 16"/>
              <a:gd name="T5" fmla="*/ 8 h 17"/>
              <a:gd name="T6" fmla="*/ 0 w 16"/>
              <a:gd name="T7" fmla="*/ 8 h 17"/>
              <a:gd name="T8" fmla="*/ 8 w 16"/>
              <a:gd name="T9" fmla="*/ 0 h 17"/>
              <a:gd name="T10" fmla="*/ 8 w 16"/>
              <a:gd name="T11" fmla="*/ 0 h 17"/>
              <a:gd name="T12" fmla="*/ 16 w 16"/>
              <a:gd name="T13" fmla="*/ 8 h 17"/>
              <a:gd name="T14" fmla="*/ 16 w 16"/>
              <a:gd name="T15" fmla="*/ 8 h 17"/>
              <a:gd name="T16" fmla="*/ 8 w 16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17">
                <a:moveTo>
                  <a:pt x="8" y="17"/>
                </a:move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13"/>
                  <a:pt x="12" y="17"/>
                  <a:pt x="8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48" name="Graphic 47" descr="Dollar">
            <a:extLst>
              <a:ext uri="{FF2B5EF4-FFF2-40B4-BE49-F238E27FC236}">
                <a16:creationId xmlns:a16="http://schemas.microsoft.com/office/drawing/2014/main" id="{984E100C-9EC6-4ABB-BF8C-7417AF40AC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8282" y="6174081"/>
            <a:ext cx="565274" cy="56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9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43315"/>
            <a:ext cx="10972801" cy="762000"/>
          </a:xfrm>
        </p:spPr>
        <p:txBody>
          <a:bodyPr/>
          <a:lstStyle/>
          <a:p>
            <a:r>
              <a:rPr lang="en-US" dirty="0"/>
              <a:t>Results - Estimated time saving</a:t>
            </a:r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6297BD1-5354-4548-B541-288DAC774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074154"/>
              </p:ext>
            </p:extLst>
          </p:nvPr>
        </p:nvGraphicFramePr>
        <p:xfrm>
          <a:off x="914400" y="2465225"/>
          <a:ext cx="10430313" cy="3938979"/>
        </p:xfrm>
        <a:graphic>
          <a:graphicData uri="http://schemas.openxmlformats.org/drawingml/2006/table">
            <a:tbl>
              <a:tblPr/>
              <a:tblGrid>
                <a:gridCol w="2088474">
                  <a:extLst>
                    <a:ext uri="{9D8B030D-6E8A-4147-A177-3AD203B41FA5}">
                      <a16:colId xmlns:a16="http://schemas.microsoft.com/office/drawing/2014/main" val="484566732"/>
                    </a:ext>
                  </a:extLst>
                </a:gridCol>
                <a:gridCol w="3227709">
                  <a:extLst>
                    <a:ext uri="{9D8B030D-6E8A-4147-A177-3AD203B41FA5}">
                      <a16:colId xmlns:a16="http://schemas.microsoft.com/office/drawing/2014/main" val="523351423"/>
                    </a:ext>
                  </a:extLst>
                </a:gridCol>
                <a:gridCol w="1008582">
                  <a:extLst>
                    <a:ext uri="{9D8B030D-6E8A-4147-A177-3AD203B41FA5}">
                      <a16:colId xmlns:a16="http://schemas.microsoft.com/office/drawing/2014/main" val="1354283058"/>
                    </a:ext>
                  </a:extLst>
                </a:gridCol>
                <a:gridCol w="946060">
                  <a:extLst>
                    <a:ext uri="{9D8B030D-6E8A-4147-A177-3AD203B41FA5}">
                      <a16:colId xmlns:a16="http://schemas.microsoft.com/office/drawing/2014/main" val="716658052"/>
                    </a:ext>
                  </a:extLst>
                </a:gridCol>
                <a:gridCol w="1035313">
                  <a:extLst>
                    <a:ext uri="{9D8B030D-6E8A-4147-A177-3AD203B41FA5}">
                      <a16:colId xmlns:a16="http://schemas.microsoft.com/office/drawing/2014/main" val="817126527"/>
                    </a:ext>
                  </a:extLst>
                </a:gridCol>
                <a:gridCol w="963912">
                  <a:extLst>
                    <a:ext uri="{9D8B030D-6E8A-4147-A177-3AD203B41FA5}">
                      <a16:colId xmlns:a16="http://schemas.microsoft.com/office/drawing/2014/main" val="1912833499"/>
                    </a:ext>
                  </a:extLst>
                </a:gridCol>
                <a:gridCol w="1160263">
                  <a:extLst>
                    <a:ext uri="{9D8B030D-6E8A-4147-A177-3AD203B41FA5}">
                      <a16:colId xmlns:a16="http://schemas.microsoft.com/office/drawing/2014/main" val="1640867252"/>
                    </a:ext>
                  </a:extLst>
                </a:gridCol>
              </a:tblGrid>
              <a:tr h="22005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Original time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 after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 saved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No. Planners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863099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022529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DSM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088224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Supply Waterfall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By case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484399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 waterfall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139678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754664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DSM Consolidation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695801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 NRP Waterfall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858553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term forecast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61416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 Shipment Report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96366567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term forecast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982505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Clickpad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Module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697006"/>
                  </a:ext>
                </a:extLst>
              </a:tr>
              <a:tr h="21271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502291"/>
                  </a:ext>
                </a:extLst>
              </a:tr>
              <a:tr h="21271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 percentage comparison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842952"/>
                  </a:ext>
                </a:extLst>
              </a:tr>
              <a:tr h="21271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 Consumer WoW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810917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 Commercial WoW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51037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Thermal/Fan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term forecast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02610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Thermal/Fan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DSM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665596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32F82E-492A-4812-8E25-9B75B1A10DC1}"/>
              </a:ext>
            </a:extLst>
          </p:cNvPr>
          <p:cNvSpPr/>
          <p:nvPr/>
        </p:nvSpPr>
        <p:spPr>
          <a:xfrm>
            <a:off x="2121587" y="1048628"/>
            <a:ext cx="2603383" cy="111223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26BAB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ysClr val="windowText" lastClr="000000"/>
                </a:solidFill>
              </a:rPr>
              <a:t>Weekly Tasks:</a:t>
            </a:r>
          </a:p>
          <a:p>
            <a:pPr algn="ctr">
              <a:lnSpc>
                <a:spcPct val="90000"/>
              </a:lnSpc>
            </a:pPr>
            <a:endParaRPr lang="en-US" sz="2000" dirty="0">
              <a:solidFill>
                <a:sysClr val="windowText" lastClr="000000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ysClr val="windowText" lastClr="000000"/>
                </a:solidFill>
              </a:rPr>
              <a:t>28.5 hours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27DB0D-2C2B-4265-AA52-D502271E6ED1}"/>
              </a:ext>
            </a:extLst>
          </p:cNvPr>
          <p:cNvSpPr/>
          <p:nvPr/>
        </p:nvSpPr>
        <p:spPr>
          <a:xfrm>
            <a:off x="6399548" y="1048627"/>
            <a:ext cx="2606040" cy="111223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E927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ysClr val="windowText" lastClr="000000"/>
                </a:solidFill>
              </a:rPr>
              <a:t>Monthly Tasks:</a:t>
            </a:r>
          </a:p>
          <a:p>
            <a:pPr algn="ctr">
              <a:lnSpc>
                <a:spcPct val="90000"/>
              </a:lnSpc>
            </a:pPr>
            <a:endParaRPr lang="en-US" sz="2000" dirty="0">
              <a:solidFill>
                <a:sysClr val="windowText" lastClr="000000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ysClr val="windowText" lastClr="000000"/>
                </a:solidFill>
              </a:rPr>
              <a:t>11 hours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EE682232-5CAD-48A4-9256-8E4F2B469F94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421E9EEF-1B27-4F23-AD70-7A0881C99691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58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43315"/>
            <a:ext cx="10972801" cy="762000"/>
          </a:xfrm>
        </p:spPr>
        <p:txBody>
          <a:bodyPr/>
          <a:lstStyle/>
          <a:p>
            <a:r>
              <a:rPr lang="en-US" dirty="0"/>
              <a:t>Results - Estimated time saving</a:t>
            </a:r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6297BD1-5354-4548-B541-288DAC774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269057"/>
              </p:ext>
            </p:extLst>
          </p:nvPr>
        </p:nvGraphicFramePr>
        <p:xfrm>
          <a:off x="914400" y="2465225"/>
          <a:ext cx="10430313" cy="3938979"/>
        </p:xfrm>
        <a:graphic>
          <a:graphicData uri="http://schemas.openxmlformats.org/drawingml/2006/table">
            <a:tbl>
              <a:tblPr/>
              <a:tblGrid>
                <a:gridCol w="2088474">
                  <a:extLst>
                    <a:ext uri="{9D8B030D-6E8A-4147-A177-3AD203B41FA5}">
                      <a16:colId xmlns:a16="http://schemas.microsoft.com/office/drawing/2014/main" val="484566732"/>
                    </a:ext>
                  </a:extLst>
                </a:gridCol>
                <a:gridCol w="3227709">
                  <a:extLst>
                    <a:ext uri="{9D8B030D-6E8A-4147-A177-3AD203B41FA5}">
                      <a16:colId xmlns:a16="http://schemas.microsoft.com/office/drawing/2014/main" val="523351423"/>
                    </a:ext>
                  </a:extLst>
                </a:gridCol>
                <a:gridCol w="1008582">
                  <a:extLst>
                    <a:ext uri="{9D8B030D-6E8A-4147-A177-3AD203B41FA5}">
                      <a16:colId xmlns:a16="http://schemas.microsoft.com/office/drawing/2014/main" val="1354283058"/>
                    </a:ext>
                  </a:extLst>
                </a:gridCol>
                <a:gridCol w="946060">
                  <a:extLst>
                    <a:ext uri="{9D8B030D-6E8A-4147-A177-3AD203B41FA5}">
                      <a16:colId xmlns:a16="http://schemas.microsoft.com/office/drawing/2014/main" val="716658052"/>
                    </a:ext>
                  </a:extLst>
                </a:gridCol>
                <a:gridCol w="1035313">
                  <a:extLst>
                    <a:ext uri="{9D8B030D-6E8A-4147-A177-3AD203B41FA5}">
                      <a16:colId xmlns:a16="http://schemas.microsoft.com/office/drawing/2014/main" val="817126527"/>
                    </a:ext>
                  </a:extLst>
                </a:gridCol>
                <a:gridCol w="963912">
                  <a:extLst>
                    <a:ext uri="{9D8B030D-6E8A-4147-A177-3AD203B41FA5}">
                      <a16:colId xmlns:a16="http://schemas.microsoft.com/office/drawing/2014/main" val="1912833499"/>
                    </a:ext>
                  </a:extLst>
                </a:gridCol>
                <a:gridCol w="1160263">
                  <a:extLst>
                    <a:ext uri="{9D8B030D-6E8A-4147-A177-3AD203B41FA5}">
                      <a16:colId xmlns:a16="http://schemas.microsoft.com/office/drawing/2014/main" val="1640867252"/>
                    </a:ext>
                  </a:extLst>
                </a:gridCol>
              </a:tblGrid>
              <a:tr h="22005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Original time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 after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 saved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No. Planners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863099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022529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DSM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088224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Supply Waterfall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484399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 waterfall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139678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754664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DSM Consolidation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695801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 NRP Waterfall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858553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term forecast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61416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NB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 Shipment Report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96366567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 Keyboard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term forecast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982505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Clickpad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Module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697006"/>
                  </a:ext>
                </a:extLst>
              </a:tr>
              <a:tr h="21271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502291"/>
                  </a:ext>
                </a:extLst>
              </a:tr>
              <a:tr h="21271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 percentage comparison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842952"/>
                  </a:ext>
                </a:extLst>
              </a:tr>
              <a:tr h="21271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 Consumer WoW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810917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IMR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Demand Commercial WoW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FF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51037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Thermal/Fan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term forecast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02610"/>
                  </a:ext>
                </a:extLst>
              </a:tr>
              <a:tr h="22005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Thermal/Fan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DSM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4h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 min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</a:t>
                      </a:r>
                    </a:p>
                  </a:txBody>
                  <a:tcPr marL="4572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2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665596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32F82E-492A-4812-8E25-9B75B1A10DC1}"/>
              </a:ext>
            </a:extLst>
          </p:cNvPr>
          <p:cNvSpPr/>
          <p:nvPr/>
        </p:nvSpPr>
        <p:spPr>
          <a:xfrm>
            <a:off x="2620308" y="1080820"/>
            <a:ext cx="2603383" cy="1112239"/>
          </a:xfrm>
          <a:prstGeom prst="roundRect">
            <a:avLst/>
          </a:prstGeom>
          <a:solidFill>
            <a:schemeClr val="bg1"/>
          </a:solidFill>
          <a:ln w="285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4472C4"/>
                </a:solidFill>
              </a:rPr>
              <a:t>Weekly Tasks:</a:t>
            </a:r>
          </a:p>
          <a:p>
            <a:pPr algn="ctr">
              <a:lnSpc>
                <a:spcPct val="90000"/>
              </a:lnSpc>
            </a:pPr>
            <a:endParaRPr lang="en-US" sz="2000" dirty="0">
              <a:solidFill>
                <a:sysClr val="windowText" lastClr="000000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ysClr val="windowText" lastClr="000000"/>
                </a:solidFill>
              </a:rPr>
              <a:t>28.5 hours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27DB0D-2C2B-4265-AA52-D502271E6ED1}"/>
              </a:ext>
            </a:extLst>
          </p:cNvPr>
          <p:cNvSpPr/>
          <p:nvPr/>
        </p:nvSpPr>
        <p:spPr>
          <a:xfrm>
            <a:off x="7599174" y="1067386"/>
            <a:ext cx="2606040" cy="1112239"/>
          </a:xfrm>
          <a:prstGeom prst="roundRect">
            <a:avLst/>
          </a:prstGeom>
          <a:solidFill>
            <a:schemeClr val="bg1"/>
          </a:solidFill>
          <a:ln w="285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2E9273"/>
                </a:solidFill>
              </a:rPr>
              <a:t>Monthly Tasks:</a:t>
            </a:r>
          </a:p>
          <a:p>
            <a:pPr algn="ctr">
              <a:lnSpc>
                <a:spcPct val="90000"/>
              </a:lnSpc>
            </a:pPr>
            <a:endParaRPr lang="en-US" sz="2000" dirty="0">
              <a:solidFill>
                <a:sysClr val="windowText" lastClr="000000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ysClr val="windowText" lastClr="000000"/>
                </a:solidFill>
              </a:rPr>
              <a:t>11 hours</a:t>
            </a:r>
            <a:endParaRPr lang="en-GB" sz="2000" dirty="0">
              <a:solidFill>
                <a:sysClr val="windowText" lastClr="000000"/>
              </a:solidFill>
            </a:endParaRP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EE682232-5CAD-48A4-9256-8E4F2B469F94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421E9EEF-1B27-4F23-AD70-7A0881C99691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20" name="MH_SubTitle_3">
            <a:extLst>
              <a:ext uri="{FF2B5EF4-FFF2-40B4-BE49-F238E27FC236}">
                <a16:creationId xmlns:a16="http://schemas.microsoft.com/office/drawing/2014/main" id="{AC7517E7-398A-4445-B6C3-2AC8575E9B1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1401676" y="905315"/>
            <a:ext cx="1442191" cy="1463253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gradFill flip="none" rotWithShape="1">
            <a:gsLst>
              <a:gs pos="0">
                <a:srgbClr val="4472C4">
                  <a:shade val="30000"/>
                  <a:satMod val="115000"/>
                </a:srgbClr>
              </a:gs>
              <a:gs pos="50000">
                <a:srgbClr val="4472C4">
                  <a:shade val="67500"/>
                  <a:satMod val="115000"/>
                </a:srgbClr>
              </a:gs>
              <a:gs pos="100000">
                <a:srgbClr val="4472C4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anchor="ctr">
            <a:norm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21" name="MH_SubTitle_3">
            <a:extLst>
              <a:ext uri="{FF2B5EF4-FFF2-40B4-BE49-F238E27FC236}">
                <a16:creationId xmlns:a16="http://schemas.microsoft.com/office/drawing/2014/main" id="{8253ADD7-6100-4922-9B10-96A6A8721E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5991852" y="905314"/>
            <a:ext cx="1442191" cy="1463253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gradFill flip="none" rotWithShape="1">
            <a:gsLst>
              <a:gs pos="0">
                <a:srgbClr val="2E9273">
                  <a:shade val="30000"/>
                  <a:satMod val="115000"/>
                </a:srgbClr>
              </a:gs>
              <a:gs pos="50000">
                <a:srgbClr val="2E9273">
                  <a:shade val="67500"/>
                  <a:satMod val="115000"/>
                </a:srgbClr>
              </a:gs>
              <a:gs pos="100000">
                <a:srgbClr val="2E9273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anchor="ctr">
            <a:norm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2A2464-229F-4D61-A07A-BBFB7DA058FF}"/>
              </a:ext>
            </a:extLst>
          </p:cNvPr>
          <p:cNvSpPr/>
          <p:nvPr/>
        </p:nvSpPr>
        <p:spPr>
          <a:xfrm>
            <a:off x="1777644" y="1438840"/>
            <a:ext cx="690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Week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E6E496-4905-49A6-9767-59D4CCE84F38}"/>
              </a:ext>
            </a:extLst>
          </p:cNvPr>
          <p:cNvSpPr/>
          <p:nvPr/>
        </p:nvSpPr>
        <p:spPr>
          <a:xfrm>
            <a:off x="6319249" y="1459866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E9273"/>
                </a:solidFill>
              </a:rPr>
              <a:t>Month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034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20" y="226502"/>
            <a:ext cx="10972801" cy="362125"/>
          </a:xfrm>
        </p:spPr>
        <p:txBody>
          <a:bodyPr/>
          <a:lstStyle/>
          <a:p>
            <a:r>
              <a:rPr lang="en-US" dirty="0"/>
              <a:t>Example: - Metal Demand/DSM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09BB3-0434-4D55-86A8-09B75F3E9922}"/>
              </a:ext>
            </a:extLst>
          </p:cNvPr>
          <p:cNvSpPr txBox="1"/>
          <p:nvPr/>
        </p:nvSpPr>
        <p:spPr>
          <a:xfrm>
            <a:off x="441820" y="2224480"/>
            <a:ext cx="3162346" cy="13660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What planner needs to do: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Refresh NRP from IBP on Monday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Maintain mapping table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Upload Supplier/ODM data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Press buttons to run macro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16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1228C0-4FEC-4C53-94B0-3EB9F1939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070" y="1174459"/>
            <a:ext cx="8079121" cy="51899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7071B8AE-639C-417A-A4D5-F09C4E4F6F94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E05F636-6FB5-4B34-B35D-D3B1E1A6E368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38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20" y="226502"/>
            <a:ext cx="10972801" cy="362125"/>
          </a:xfrm>
        </p:spPr>
        <p:txBody>
          <a:bodyPr/>
          <a:lstStyle/>
          <a:p>
            <a:r>
              <a:rPr lang="en-US" dirty="0"/>
              <a:t>Example: - Metal Demand/DSM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09BB3-0434-4D55-86A8-09B75F3E9922}"/>
              </a:ext>
            </a:extLst>
          </p:cNvPr>
          <p:cNvSpPr txBox="1"/>
          <p:nvPr/>
        </p:nvSpPr>
        <p:spPr>
          <a:xfrm>
            <a:off x="1663643" y="2222836"/>
            <a:ext cx="3162346" cy="13660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What planner needs to do: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Refresh NRP from IBP on Monday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Maintain mapping table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Upload Supplier/ODM data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Press buttons to run macro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1600" dirty="0" err="1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071B8AE-639C-417A-A4D5-F09C4E4F6F94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E05F636-6FB5-4B34-B35D-D3B1E1A6E368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C3AD29-7EBF-4432-96E6-A80DB0E1076A}"/>
              </a:ext>
            </a:extLst>
          </p:cNvPr>
          <p:cNvGrpSpPr/>
          <p:nvPr/>
        </p:nvGrpSpPr>
        <p:grpSpPr>
          <a:xfrm>
            <a:off x="196698" y="741600"/>
            <a:ext cx="1222319" cy="5486862"/>
            <a:chOff x="536505" y="815128"/>
            <a:chExt cx="1222319" cy="5486862"/>
          </a:xfrm>
        </p:grpSpPr>
        <p:sp>
          <p:nvSpPr>
            <p:cNvPr id="78" name="Freeform 96">
              <a:extLst>
                <a:ext uri="{FF2B5EF4-FFF2-40B4-BE49-F238E27FC236}">
                  <a16:creationId xmlns:a16="http://schemas.microsoft.com/office/drawing/2014/main" id="{6CB87A22-976C-40F6-9C15-F11243B0C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56" y="2008269"/>
              <a:ext cx="1043668" cy="306883"/>
            </a:xfrm>
            <a:custGeom>
              <a:avLst/>
              <a:gdLst>
                <a:gd name="T0" fmla="*/ 789 w 789"/>
                <a:gd name="T1" fmla="*/ 115 h 232"/>
                <a:gd name="T2" fmla="*/ 394 w 789"/>
                <a:gd name="T3" fmla="*/ 0 h 232"/>
                <a:gd name="T4" fmla="*/ 0 w 789"/>
                <a:gd name="T5" fmla="*/ 115 h 232"/>
                <a:gd name="T6" fmla="*/ 394 w 789"/>
                <a:gd name="T7" fmla="*/ 232 h 232"/>
                <a:gd name="T8" fmla="*/ 789 w 789"/>
                <a:gd name="T9" fmla="*/ 11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232">
                  <a:moveTo>
                    <a:pt x="789" y="115"/>
                  </a:moveTo>
                  <a:lnTo>
                    <a:pt x="394" y="0"/>
                  </a:lnTo>
                  <a:lnTo>
                    <a:pt x="0" y="115"/>
                  </a:lnTo>
                  <a:lnTo>
                    <a:pt x="394" y="232"/>
                  </a:lnTo>
                  <a:lnTo>
                    <a:pt x="789" y="11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7">
              <a:extLst>
                <a:ext uri="{FF2B5EF4-FFF2-40B4-BE49-F238E27FC236}">
                  <a16:creationId xmlns:a16="http://schemas.microsoft.com/office/drawing/2014/main" id="{F8A44339-3DEC-4FD9-B080-433FE7B7A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56" y="2008269"/>
              <a:ext cx="1043668" cy="306883"/>
            </a:xfrm>
            <a:custGeom>
              <a:avLst/>
              <a:gdLst>
                <a:gd name="T0" fmla="*/ 789 w 789"/>
                <a:gd name="T1" fmla="*/ 115 h 232"/>
                <a:gd name="T2" fmla="*/ 394 w 789"/>
                <a:gd name="T3" fmla="*/ 0 h 232"/>
                <a:gd name="T4" fmla="*/ 0 w 789"/>
                <a:gd name="T5" fmla="*/ 115 h 232"/>
                <a:gd name="T6" fmla="*/ 394 w 789"/>
                <a:gd name="T7" fmla="*/ 232 h 232"/>
                <a:gd name="T8" fmla="*/ 789 w 789"/>
                <a:gd name="T9" fmla="*/ 11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232">
                  <a:moveTo>
                    <a:pt x="789" y="115"/>
                  </a:moveTo>
                  <a:lnTo>
                    <a:pt x="394" y="0"/>
                  </a:lnTo>
                  <a:lnTo>
                    <a:pt x="0" y="115"/>
                  </a:lnTo>
                  <a:lnTo>
                    <a:pt x="394" y="232"/>
                  </a:lnTo>
                  <a:lnTo>
                    <a:pt x="789" y="1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98">
              <a:extLst>
                <a:ext uri="{FF2B5EF4-FFF2-40B4-BE49-F238E27FC236}">
                  <a16:creationId xmlns:a16="http://schemas.microsoft.com/office/drawing/2014/main" id="{1261CA3D-6FA0-4578-9172-B3E377418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56" y="3012253"/>
              <a:ext cx="1043668" cy="305560"/>
            </a:xfrm>
            <a:custGeom>
              <a:avLst/>
              <a:gdLst>
                <a:gd name="T0" fmla="*/ 789 w 789"/>
                <a:gd name="T1" fmla="*/ 115 h 231"/>
                <a:gd name="T2" fmla="*/ 394 w 789"/>
                <a:gd name="T3" fmla="*/ 0 h 231"/>
                <a:gd name="T4" fmla="*/ 0 w 789"/>
                <a:gd name="T5" fmla="*/ 115 h 231"/>
                <a:gd name="T6" fmla="*/ 394 w 789"/>
                <a:gd name="T7" fmla="*/ 231 h 231"/>
                <a:gd name="T8" fmla="*/ 789 w 789"/>
                <a:gd name="T9" fmla="*/ 11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231">
                  <a:moveTo>
                    <a:pt x="789" y="115"/>
                  </a:moveTo>
                  <a:lnTo>
                    <a:pt x="394" y="0"/>
                  </a:lnTo>
                  <a:lnTo>
                    <a:pt x="0" y="115"/>
                  </a:lnTo>
                  <a:lnTo>
                    <a:pt x="394" y="231"/>
                  </a:lnTo>
                  <a:lnTo>
                    <a:pt x="789" y="115"/>
                  </a:lnTo>
                  <a:close/>
                </a:path>
              </a:pathLst>
            </a:custGeom>
            <a:solidFill>
              <a:srgbClr val="1B7EA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9">
              <a:extLst>
                <a:ext uri="{FF2B5EF4-FFF2-40B4-BE49-F238E27FC236}">
                  <a16:creationId xmlns:a16="http://schemas.microsoft.com/office/drawing/2014/main" id="{A301A9C5-F401-4E7B-A2AC-607F8B9D0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56" y="3012253"/>
              <a:ext cx="1043668" cy="305560"/>
            </a:xfrm>
            <a:custGeom>
              <a:avLst/>
              <a:gdLst>
                <a:gd name="T0" fmla="*/ 789 w 789"/>
                <a:gd name="T1" fmla="*/ 115 h 231"/>
                <a:gd name="T2" fmla="*/ 394 w 789"/>
                <a:gd name="T3" fmla="*/ 0 h 231"/>
                <a:gd name="T4" fmla="*/ 0 w 789"/>
                <a:gd name="T5" fmla="*/ 115 h 231"/>
                <a:gd name="T6" fmla="*/ 394 w 789"/>
                <a:gd name="T7" fmla="*/ 231 h 231"/>
                <a:gd name="T8" fmla="*/ 789 w 789"/>
                <a:gd name="T9" fmla="*/ 11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231">
                  <a:moveTo>
                    <a:pt x="789" y="115"/>
                  </a:moveTo>
                  <a:lnTo>
                    <a:pt x="394" y="0"/>
                  </a:lnTo>
                  <a:lnTo>
                    <a:pt x="0" y="115"/>
                  </a:lnTo>
                  <a:lnTo>
                    <a:pt x="394" y="231"/>
                  </a:lnTo>
                  <a:lnTo>
                    <a:pt x="789" y="1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0">
              <a:extLst>
                <a:ext uri="{FF2B5EF4-FFF2-40B4-BE49-F238E27FC236}">
                  <a16:creationId xmlns:a16="http://schemas.microsoft.com/office/drawing/2014/main" id="{CB159EA4-586B-42EC-8945-D397F0A6A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56" y="4014915"/>
              <a:ext cx="1043668" cy="306883"/>
            </a:xfrm>
            <a:custGeom>
              <a:avLst/>
              <a:gdLst>
                <a:gd name="T0" fmla="*/ 789 w 789"/>
                <a:gd name="T1" fmla="*/ 115 h 232"/>
                <a:gd name="T2" fmla="*/ 394 w 789"/>
                <a:gd name="T3" fmla="*/ 0 h 232"/>
                <a:gd name="T4" fmla="*/ 0 w 789"/>
                <a:gd name="T5" fmla="*/ 115 h 232"/>
                <a:gd name="T6" fmla="*/ 394 w 789"/>
                <a:gd name="T7" fmla="*/ 232 h 232"/>
                <a:gd name="T8" fmla="*/ 789 w 789"/>
                <a:gd name="T9" fmla="*/ 11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232">
                  <a:moveTo>
                    <a:pt x="789" y="115"/>
                  </a:moveTo>
                  <a:lnTo>
                    <a:pt x="394" y="0"/>
                  </a:lnTo>
                  <a:lnTo>
                    <a:pt x="0" y="115"/>
                  </a:lnTo>
                  <a:lnTo>
                    <a:pt x="394" y="232"/>
                  </a:lnTo>
                  <a:lnTo>
                    <a:pt x="789" y="115"/>
                  </a:lnTo>
                  <a:close/>
                </a:path>
              </a:pathLst>
            </a:custGeom>
            <a:solidFill>
              <a:srgbClr val="5B782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1">
              <a:extLst>
                <a:ext uri="{FF2B5EF4-FFF2-40B4-BE49-F238E27FC236}">
                  <a16:creationId xmlns:a16="http://schemas.microsoft.com/office/drawing/2014/main" id="{BC66370A-9045-42EE-94D3-04028ABB2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56" y="4014915"/>
              <a:ext cx="1043668" cy="306883"/>
            </a:xfrm>
            <a:custGeom>
              <a:avLst/>
              <a:gdLst>
                <a:gd name="T0" fmla="*/ 789 w 789"/>
                <a:gd name="T1" fmla="*/ 115 h 232"/>
                <a:gd name="T2" fmla="*/ 394 w 789"/>
                <a:gd name="T3" fmla="*/ 0 h 232"/>
                <a:gd name="T4" fmla="*/ 0 w 789"/>
                <a:gd name="T5" fmla="*/ 115 h 232"/>
                <a:gd name="T6" fmla="*/ 394 w 789"/>
                <a:gd name="T7" fmla="*/ 232 h 232"/>
                <a:gd name="T8" fmla="*/ 789 w 789"/>
                <a:gd name="T9" fmla="*/ 11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232">
                  <a:moveTo>
                    <a:pt x="789" y="115"/>
                  </a:moveTo>
                  <a:lnTo>
                    <a:pt x="394" y="0"/>
                  </a:lnTo>
                  <a:lnTo>
                    <a:pt x="0" y="115"/>
                  </a:lnTo>
                  <a:lnTo>
                    <a:pt x="394" y="232"/>
                  </a:lnTo>
                  <a:lnTo>
                    <a:pt x="789" y="1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2">
              <a:extLst>
                <a:ext uri="{FF2B5EF4-FFF2-40B4-BE49-F238E27FC236}">
                  <a16:creationId xmlns:a16="http://schemas.microsoft.com/office/drawing/2014/main" id="{B3D2E646-3629-40F5-B4E8-B2306CFC5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56" y="5018900"/>
              <a:ext cx="1043668" cy="306883"/>
            </a:xfrm>
            <a:custGeom>
              <a:avLst/>
              <a:gdLst>
                <a:gd name="T0" fmla="*/ 789 w 789"/>
                <a:gd name="T1" fmla="*/ 115 h 232"/>
                <a:gd name="T2" fmla="*/ 394 w 789"/>
                <a:gd name="T3" fmla="*/ 0 h 232"/>
                <a:gd name="T4" fmla="*/ 0 w 789"/>
                <a:gd name="T5" fmla="*/ 115 h 232"/>
                <a:gd name="T6" fmla="*/ 394 w 789"/>
                <a:gd name="T7" fmla="*/ 232 h 232"/>
                <a:gd name="T8" fmla="*/ 789 w 789"/>
                <a:gd name="T9" fmla="*/ 11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232">
                  <a:moveTo>
                    <a:pt x="789" y="115"/>
                  </a:moveTo>
                  <a:lnTo>
                    <a:pt x="394" y="0"/>
                  </a:lnTo>
                  <a:lnTo>
                    <a:pt x="0" y="115"/>
                  </a:lnTo>
                  <a:lnTo>
                    <a:pt x="394" y="232"/>
                  </a:lnTo>
                  <a:lnTo>
                    <a:pt x="789" y="115"/>
                  </a:lnTo>
                  <a:close/>
                </a:path>
              </a:pathLst>
            </a:custGeom>
            <a:solidFill>
              <a:srgbClr val="1C818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03">
              <a:extLst>
                <a:ext uri="{FF2B5EF4-FFF2-40B4-BE49-F238E27FC236}">
                  <a16:creationId xmlns:a16="http://schemas.microsoft.com/office/drawing/2014/main" id="{AF8F5CD5-7366-4E74-96F7-57155305C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56" y="5018900"/>
              <a:ext cx="1043668" cy="306883"/>
            </a:xfrm>
            <a:custGeom>
              <a:avLst/>
              <a:gdLst>
                <a:gd name="T0" fmla="*/ 789 w 789"/>
                <a:gd name="T1" fmla="*/ 115 h 232"/>
                <a:gd name="T2" fmla="*/ 394 w 789"/>
                <a:gd name="T3" fmla="*/ 0 h 232"/>
                <a:gd name="T4" fmla="*/ 0 w 789"/>
                <a:gd name="T5" fmla="*/ 115 h 232"/>
                <a:gd name="T6" fmla="*/ 394 w 789"/>
                <a:gd name="T7" fmla="*/ 232 h 232"/>
                <a:gd name="T8" fmla="*/ 789 w 789"/>
                <a:gd name="T9" fmla="*/ 11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232">
                  <a:moveTo>
                    <a:pt x="789" y="115"/>
                  </a:moveTo>
                  <a:lnTo>
                    <a:pt x="394" y="0"/>
                  </a:lnTo>
                  <a:lnTo>
                    <a:pt x="0" y="115"/>
                  </a:lnTo>
                  <a:lnTo>
                    <a:pt x="394" y="232"/>
                  </a:lnTo>
                  <a:lnTo>
                    <a:pt x="789" y="1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04">
              <a:extLst>
                <a:ext uri="{FF2B5EF4-FFF2-40B4-BE49-F238E27FC236}">
                  <a16:creationId xmlns:a16="http://schemas.microsoft.com/office/drawing/2014/main" id="{3A127BB7-60AD-4F4C-B5CF-4537E11DB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56" y="1004284"/>
              <a:ext cx="1043668" cy="306883"/>
            </a:xfrm>
            <a:custGeom>
              <a:avLst/>
              <a:gdLst>
                <a:gd name="T0" fmla="*/ 789 w 789"/>
                <a:gd name="T1" fmla="*/ 114 h 232"/>
                <a:gd name="T2" fmla="*/ 394 w 789"/>
                <a:gd name="T3" fmla="*/ 0 h 232"/>
                <a:gd name="T4" fmla="*/ 0 w 789"/>
                <a:gd name="T5" fmla="*/ 114 h 232"/>
                <a:gd name="T6" fmla="*/ 394 w 789"/>
                <a:gd name="T7" fmla="*/ 232 h 232"/>
                <a:gd name="T8" fmla="*/ 789 w 789"/>
                <a:gd name="T9" fmla="*/ 11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232">
                  <a:moveTo>
                    <a:pt x="789" y="114"/>
                  </a:moveTo>
                  <a:lnTo>
                    <a:pt x="394" y="0"/>
                  </a:lnTo>
                  <a:lnTo>
                    <a:pt x="0" y="114"/>
                  </a:lnTo>
                  <a:lnTo>
                    <a:pt x="394" y="232"/>
                  </a:lnTo>
                  <a:lnTo>
                    <a:pt x="789" y="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05">
              <a:extLst>
                <a:ext uri="{FF2B5EF4-FFF2-40B4-BE49-F238E27FC236}">
                  <a16:creationId xmlns:a16="http://schemas.microsoft.com/office/drawing/2014/main" id="{115022CE-8BD6-43A0-A37A-05C543410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56" y="1004284"/>
              <a:ext cx="1043668" cy="306883"/>
            </a:xfrm>
            <a:custGeom>
              <a:avLst/>
              <a:gdLst>
                <a:gd name="T0" fmla="*/ 789 w 789"/>
                <a:gd name="T1" fmla="*/ 114 h 232"/>
                <a:gd name="T2" fmla="*/ 394 w 789"/>
                <a:gd name="T3" fmla="*/ 0 h 232"/>
                <a:gd name="T4" fmla="*/ 0 w 789"/>
                <a:gd name="T5" fmla="*/ 114 h 232"/>
                <a:gd name="T6" fmla="*/ 394 w 789"/>
                <a:gd name="T7" fmla="*/ 232 h 232"/>
                <a:gd name="T8" fmla="*/ 789 w 789"/>
                <a:gd name="T9" fmla="*/ 11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232">
                  <a:moveTo>
                    <a:pt x="789" y="114"/>
                  </a:moveTo>
                  <a:lnTo>
                    <a:pt x="394" y="0"/>
                  </a:lnTo>
                  <a:lnTo>
                    <a:pt x="0" y="114"/>
                  </a:lnTo>
                  <a:lnTo>
                    <a:pt x="394" y="232"/>
                  </a:lnTo>
                  <a:lnTo>
                    <a:pt x="789" y="1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07">
              <a:extLst>
                <a:ext uri="{FF2B5EF4-FFF2-40B4-BE49-F238E27FC236}">
                  <a16:creationId xmlns:a16="http://schemas.microsoft.com/office/drawing/2014/main" id="{3BEF5AD1-5951-45DB-A497-3E448EC3AF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5156" y="2099540"/>
              <a:ext cx="1043668" cy="123017"/>
            </a:xfrm>
            <a:custGeom>
              <a:avLst/>
              <a:gdLst>
                <a:gd name="T0" fmla="*/ 156 w 789"/>
                <a:gd name="T1" fmla="*/ 0 h 93"/>
                <a:gd name="T2" fmla="*/ 0 w 789"/>
                <a:gd name="T3" fmla="*/ 46 h 93"/>
                <a:gd name="T4" fmla="*/ 156 w 789"/>
                <a:gd name="T5" fmla="*/ 93 h 93"/>
                <a:gd name="T6" fmla="*/ 156 w 789"/>
                <a:gd name="T7" fmla="*/ 0 h 93"/>
                <a:gd name="T8" fmla="*/ 633 w 789"/>
                <a:gd name="T9" fmla="*/ 0 h 93"/>
                <a:gd name="T10" fmla="*/ 633 w 789"/>
                <a:gd name="T11" fmla="*/ 93 h 93"/>
                <a:gd name="T12" fmla="*/ 789 w 789"/>
                <a:gd name="T13" fmla="*/ 46 h 93"/>
                <a:gd name="T14" fmla="*/ 633 w 789"/>
                <a:gd name="T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9" h="93">
                  <a:moveTo>
                    <a:pt x="156" y="0"/>
                  </a:moveTo>
                  <a:lnTo>
                    <a:pt x="0" y="46"/>
                  </a:lnTo>
                  <a:lnTo>
                    <a:pt x="156" y="93"/>
                  </a:lnTo>
                  <a:lnTo>
                    <a:pt x="156" y="0"/>
                  </a:lnTo>
                  <a:moveTo>
                    <a:pt x="633" y="0"/>
                  </a:moveTo>
                  <a:lnTo>
                    <a:pt x="633" y="93"/>
                  </a:lnTo>
                  <a:lnTo>
                    <a:pt x="789" y="46"/>
                  </a:lnTo>
                  <a:lnTo>
                    <a:pt x="633" y="0"/>
                  </a:lnTo>
                </a:path>
              </a:pathLst>
            </a:custGeom>
            <a:solidFill>
              <a:srgbClr val="1749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09">
              <a:extLst>
                <a:ext uri="{FF2B5EF4-FFF2-40B4-BE49-F238E27FC236}">
                  <a16:creationId xmlns:a16="http://schemas.microsoft.com/office/drawing/2014/main" id="{3F8C34F8-AF10-4830-B642-30E37D5010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5156" y="3103525"/>
              <a:ext cx="1043668" cy="120372"/>
            </a:xfrm>
            <a:custGeom>
              <a:avLst/>
              <a:gdLst>
                <a:gd name="T0" fmla="*/ 156 w 789"/>
                <a:gd name="T1" fmla="*/ 0 h 91"/>
                <a:gd name="T2" fmla="*/ 0 w 789"/>
                <a:gd name="T3" fmla="*/ 46 h 91"/>
                <a:gd name="T4" fmla="*/ 156 w 789"/>
                <a:gd name="T5" fmla="*/ 91 h 91"/>
                <a:gd name="T6" fmla="*/ 156 w 789"/>
                <a:gd name="T7" fmla="*/ 0 h 91"/>
                <a:gd name="T8" fmla="*/ 633 w 789"/>
                <a:gd name="T9" fmla="*/ 0 h 91"/>
                <a:gd name="T10" fmla="*/ 633 w 789"/>
                <a:gd name="T11" fmla="*/ 91 h 91"/>
                <a:gd name="T12" fmla="*/ 789 w 789"/>
                <a:gd name="T13" fmla="*/ 46 h 91"/>
                <a:gd name="T14" fmla="*/ 633 w 789"/>
                <a:gd name="T1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9" h="91">
                  <a:moveTo>
                    <a:pt x="156" y="0"/>
                  </a:moveTo>
                  <a:lnTo>
                    <a:pt x="0" y="46"/>
                  </a:lnTo>
                  <a:lnTo>
                    <a:pt x="156" y="91"/>
                  </a:lnTo>
                  <a:lnTo>
                    <a:pt x="156" y="0"/>
                  </a:lnTo>
                  <a:moveTo>
                    <a:pt x="633" y="0"/>
                  </a:moveTo>
                  <a:lnTo>
                    <a:pt x="633" y="91"/>
                  </a:lnTo>
                  <a:lnTo>
                    <a:pt x="789" y="46"/>
                  </a:lnTo>
                  <a:lnTo>
                    <a:pt x="6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11">
              <a:extLst>
                <a:ext uri="{FF2B5EF4-FFF2-40B4-BE49-F238E27FC236}">
                  <a16:creationId xmlns:a16="http://schemas.microsoft.com/office/drawing/2014/main" id="{290A7DA1-A638-4A18-95C9-19FDD9EC74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5156" y="4107509"/>
              <a:ext cx="1043668" cy="121695"/>
            </a:xfrm>
            <a:custGeom>
              <a:avLst/>
              <a:gdLst>
                <a:gd name="T0" fmla="*/ 156 w 789"/>
                <a:gd name="T1" fmla="*/ 0 h 92"/>
                <a:gd name="T2" fmla="*/ 0 w 789"/>
                <a:gd name="T3" fmla="*/ 45 h 92"/>
                <a:gd name="T4" fmla="*/ 156 w 789"/>
                <a:gd name="T5" fmla="*/ 92 h 92"/>
                <a:gd name="T6" fmla="*/ 156 w 789"/>
                <a:gd name="T7" fmla="*/ 0 h 92"/>
                <a:gd name="T8" fmla="*/ 633 w 789"/>
                <a:gd name="T9" fmla="*/ 0 h 92"/>
                <a:gd name="T10" fmla="*/ 633 w 789"/>
                <a:gd name="T11" fmla="*/ 92 h 92"/>
                <a:gd name="T12" fmla="*/ 789 w 789"/>
                <a:gd name="T13" fmla="*/ 45 h 92"/>
                <a:gd name="T14" fmla="*/ 633 w 789"/>
                <a:gd name="T1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9" h="92">
                  <a:moveTo>
                    <a:pt x="156" y="0"/>
                  </a:moveTo>
                  <a:lnTo>
                    <a:pt x="0" y="45"/>
                  </a:lnTo>
                  <a:lnTo>
                    <a:pt x="156" y="92"/>
                  </a:lnTo>
                  <a:lnTo>
                    <a:pt x="156" y="0"/>
                  </a:lnTo>
                  <a:moveTo>
                    <a:pt x="633" y="0"/>
                  </a:moveTo>
                  <a:lnTo>
                    <a:pt x="633" y="92"/>
                  </a:lnTo>
                  <a:lnTo>
                    <a:pt x="789" y="45"/>
                  </a:lnTo>
                  <a:lnTo>
                    <a:pt x="6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3">
              <a:extLst>
                <a:ext uri="{FF2B5EF4-FFF2-40B4-BE49-F238E27FC236}">
                  <a16:creationId xmlns:a16="http://schemas.microsoft.com/office/drawing/2014/main" id="{8AC3FEE0-ADF8-4507-8355-C673298D7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471" y="5110171"/>
              <a:ext cx="206353" cy="123017"/>
            </a:xfrm>
            <a:custGeom>
              <a:avLst/>
              <a:gdLst>
                <a:gd name="T0" fmla="*/ 0 w 156"/>
                <a:gd name="T1" fmla="*/ 0 h 93"/>
                <a:gd name="T2" fmla="*/ 0 w 156"/>
                <a:gd name="T3" fmla="*/ 93 h 93"/>
                <a:gd name="T4" fmla="*/ 156 w 156"/>
                <a:gd name="T5" fmla="*/ 46 h 93"/>
                <a:gd name="T6" fmla="*/ 0 w 156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93">
                  <a:moveTo>
                    <a:pt x="0" y="0"/>
                  </a:moveTo>
                  <a:lnTo>
                    <a:pt x="0" y="93"/>
                  </a:lnTo>
                  <a:lnTo>
                    <a:pt x="156" y="4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5">
              <a:extLst>
                <a:ext uri="{FF2B5EF4-FFF2-40B4-BE49-F238E27FC236}">
                  <a16:creationId xmlns:a16="http://schemas.microsoft.com/office/drawing/2014/main" id="{E88F1C58-3CF4-4E5B-A7FE-7CC63CE55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56" y="5110171"/>
              <a:ext cx="206353" cy="123017"/>
            </a:xfrm>
            <a:custGeom>
              <a:avLst/>
              <a:gdLst>
                <a:gd name="T0" fmla="*/ 156 w 156"/>
                <a:gd name="T1" fmla="*/ 0 h 93"/>
                <a:gd name="T2" fmla="*/ 0 w 156"/>
                <a:gd name="T3" fmla="*/ 46 h 93"/>
                <a:gd name="T4" fmla="*/ 156 w 156"/>
                <a:gd name="T5" fmla="*/ 93 h 93"/>
                <a:gd name="T6" fmla="*/ 156 w 156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93">
                  <a:moveTo>
                    <a:pt x="156" y="0"/>
                  </a:moveTo>
                  <a:lnTo>
                    <a:pt x="0" y="46"/>
                  </a:lnTo>
                  <a:lnTo>
                    <a:pt x="156" y="93"/>
                  </a:lnTo>
                  <a:lnTo>
                    <a:pt x="1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7">
              <a:extLst>
                <a:ext uri="{FF2B5EF4-FFF2-40B4-BE49-F238E27FC236}">
                  <a16:creationId xmlns:a16="http://schemas.microsoft.com/office/drawing/2014/main" id="{90786CD9-AD11-4628-9987-37CED7E86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471" y="1095556"/>
              <a:ext cx="206353" cy="123017"/>
            </a:xfrm>
            <a:custGeom>
              <a:avLst/>
              <a:gdLst>
                <a:gd name="T0" fmla="*/ 0 w 156"/>
                <a:gd name="T1" fmla="*/ 0 h 93"/>
                <a:gd name="T2" fmla="*/ 0 w 156"/>
                <a:gd name="T3" fmla="*/ 93 h 93"/>
                <a:gd name="T4" fmla="*/ 156 w 156"/>
                <a:gd name="T5" fmla="*/ 45 h 93"/>
                <a:gd name="T6" fmla="*/ 0 w 156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93">
                  <a:moveTo>
                    <a:pt x="0" y="0"/>
                  </a:moveTo>
                  <a:lnTo>
                    <a:pt x="0" y="93"/>
                  </a:lnTo>
                  <a:lnTo>
                    <a:pt x="156" y="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9">
              <a:extLst>
                <a:ext uri="{FF2B5EF4-FFF2-40B4-BE49-F238E27FC236}">
                  <a16:creationId xmlns:a16="http://schemas.microsoft.com/office/drawing/2014/main" id="{0DD952A5-8486-442A-A507-12B7CA596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56" y="1095556"/>
              <a:ext cx="206353" cy="123017"/>
            </a:xfrm>
            <a:custGeom>
              <a:avLst/>
              <a:gdLst>
                <a:gd name="T0" fmla="*/ 156 w 156"/>
                <a:gd name="T1" fmla="*/ 0 h 93"/>
                <a:gd name="T2" fmla="*/ 0 w 156"/>
                <a:gd name="T3" fmla="*/ 45 h 93"/>
                <a:gd name="T4" fmla="*/ 156 w 156"/>
                <a:gd name="T5" fmla="*/ 93 h 93"/>
                <a:gd name="T6" fmla="*/ 156 w 156"/>
                <a:gd name="T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93">
                  <a:moveTo>
                    <a:pt x="156" y="0"/>
                  </a:moveTo>
                  <a:lnTo>
                    <a:pt x="0" y="45"/>
                  </a:lnTo>
                  <a:lnTo>
                    <a:pt x="156" y="93"/>
                  </a:lnTo>
                  <a:lnTo>
                    <a:pt x="1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21">
              <a:extLst>
                <a:ext uri="{FF2B5EF4-FFF2-40B4-BE49-F238E27FC236}">
                  <a16:creationId xmlns:a16="http://schemas.microsoft.com/office/drawing/2014/main" id="{D43E1EDB-1627-4CFA-9D82-2844B496D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509" y="815128"/>
              <a:ext cx="630963" cy="5486862"/>
            </a:xfrm>
            <a:custGeom>
              <a:avLst/>
              <a:gdLst>
                <a:gd name="T0" fmla="*/ 0 w 477"/>
                <a:gd name="T1" fmla="*/ 71 h 4148"/>
                <a:gd name="T2" fmla="*/ 238 w 477"/>
                <a:gd name="T3" fmla="*/ 0 h 4148"/>
                <a:gd name="T4" fmla="*/ 477 w 477"/>
                <a:gd name="T5" fmla="*/ 71 h 4148"/>
                <a:gd name="T6" fmla="*/ 477 w 477"/>
                <a:gd name="T7" fmla="*/ 4148 h 4148"/>
                <a:gd name="T8" fmla="*/ 0 w 477"/>
                <a:gd name="T9" fmla="*/ 4148 h 4148"/>
                <a:gd name="T10" fmla="*/ 0 w 477"/>
                <a:gd name="T11" fmla="*/ 71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7" h="4148">
                  <a:moveTo>
                    <a:pt x="0" y="71"/>
                  </a:moveTo>
                  <a:lnTo>
                    <a:pt x="238" y="0"/>
                  </a:lnTo>
                  <a:lnTo>
                    <a:pt x="477" y="71"/>
                  </a:lnTo>
                  <a:lnTo>
                    <a:pt x="477" y="4148"/>
                  </a:lnTo>
                  <a:lnTo>
                    <a:pt x="0" y="4148"/>
                  </a:lnTo>
                  <a:lnTo>
                    <a:pt x="0" y="7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6" name="Group 188">
              <a:extLst>
                <a:ext uri="{FF2B5EF4-FFF2-40B4-BE49-F238E27FC236}">
                  <a16:creationId xmlns:a16="http://schemas.microsoft.com/office/drawing/2014/main" id="{840658F8-69D1-4EEC-A785-56C530725B59}"/>
                </a:ext>
              </a:extLst>
            </p:cNvPr>
            <p:cNvGrpSpPr/>
            <p:nvPr/>
          </p:nvGrpSpPr>
          <p:grpSpPr>
            <a:xfrm>
              <a:off x="921509" y="815128"/>
              <a:ext cx="630963" cy="5486862"/>
              <a:chOff x="7375525" y="192088"/>
              <a:chExt cx="757238" cy="6584950"/>
            </a:xfrm>
          </p:grpSpPr>
          <p:sp>
            <p:nvSpPr>
              <p:cNvPr id="97" name="Freeform 120">
                <a:extLst>
                  <a:ext uri="{FF2B5EF4-FFF2-40B4-BE49-F238E27FC236}">
                    <a16:creationId xmlns:a16="http://schemas.microsoft.com/office/drawing/2014/main" id="{D16C9D1F-44F0-424C-858B-A6851950F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5525" y="192088"/>
                <a:ext cx="757238" cy="6584950"/>
              </a:xfrm>
              <a:custGeom>
                <a:avLst/>
                <a:gdLst>
                  <a:gd name="T0" fmla="*/ 0 w 477"/>
                  <a:gd name="T1" fmla="*/ 71 h 4148"/>
                  <a:gd name="T2" fmla="*/ 238 w 477"/>
                  <a:gd name="T3" fmla="*/ 0 h 4148"/>
                  <a:gd name="T4" fmla="*/ 477 w 477"/>
                  <a:gd name="T5" fmla="*/ 71 h 4148"/>
                  <a:gd name="T6" fmla="*/ 477 w 477"/>
                  <a:gd name="T7" fmla="*/ 4148 h 4148"/>
                  <a:gd name="T8" fmla="*/ 0 w 477"/>
                  <a:gd name="T9" fmla="*/ 4148 h 4148"/>
                  <a:gd name="T10" fmla="*/ 0 w 477"/>
                  <a:gd name="T11" fmla="*/ 71 h 4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7" h="4148">
                    <a:moveTo>
                      <a:pt x="0" y="71"/>
                    </a:moveTo>
                    <a:lnTo>
                      <a:pt x="238" y="0"/>
                    </a:lnTo>
                    <a:lnTo>
                      <a:pt x="477" y="71"/>
                    </a:lnTo>
                    <a:lnTo>
                      <a:pt x="477" y="4148"/>
                    </a:lnTo>
                    <a:lnTo>
                      <a:pt x="0" y="4148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122">
                <a:extLst>
                  <a:ext uri="{FF2B5EF4-FFF2-40B4-BE49-F238E27FC236}">
                    <a16:creationId xmlns:a16="http://schemas.microsoft.com/office/drawing/2014/main" id="{746628DC-E6CE-4A44-87D0-B9865B93FB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75525" y="192088"/>
                <a:ext cx="377825" cy="6584950"/>
              </a:xfrm>
              <a:custGeom>
                <a:avLst/>
                <a:gdLst>
                  <a:gd name="T0" fmla="*/ 0 w 238"/>
                  <a:gd name="T1" fmla="*/ 3867 h 4148"/>
                  <a:gd name="T2" fmla="*/ 0 w 238"/>
                  <a:gd name="T3" fmla="*/ 4148 h 4148"/>
                  <a:gd name="T4" fmla="*/ 238 w 238"/>
                  <a:gd name="T5" fmla="*/ 4148 h 4148"/>
                  <a:gd name="T6" fmla="*/ 238 w 238"/>
                  <a:gd name="T7" fmla="*/ 3937 h 4148"/>
                  <a:gd name="T8" fmla="*/ 0 w 238"/>
                  <a:gd name="T9" fmla="*/ 3867 h 4148"/>
                  <a:gd name="T10" fmla="*/ 0 w 238"/>
                  <a:gd name="T11" fmla="*/ 3107 h 4148"/>
                  <a:gd name="T12" fmla="*/ 0 w 238"/>
                  <a:gd name="T13" fmla="*/ 3340 h 4148"/>
                  <a:gd name="T14" fmla="*/ 238 w 238"/>
                  <a:gd name="T15" fmla="*/ 3410 h 4148"/>
                  <a:gd name="T16" fmla="*/ 238 w 238"/>
                  <a:gd name="T17" fmla="*/ 3178 h 4148"/>
                  <a:gd name="T18" fmla="*/ 0 w 238"/>
                  <a:gd name="T19" fmla="*/ 3107 h 4148"/>
                  <a:gd name="T20" fmla="*/ 0 w 238"/>
                  <a:gd name="T21" fmla="*/ 2348 h 4148"/>
                  <a:gd name="T22" fmla="*/ 0 w 238"/>
                  <a:gd name="T23" fmla="*/ 2581 h 4148"/>
                  <a:gd name="T24" fmla="*/ 238 w 238"/>
                  <a:gd name="T25" fmla="*/ 2651 h 4148"/>
                  <a:gd name="T26" fmla="*/ 238 w 238"/>
                  <a:gd name="T27" fmla="*/ 2419 h 4148"/>
                  <a:gd name="T28" fmla="*/ 0 w 238"/>
                  <a:gd name="T29" fmla="*/ 2348 h 4148"/>
                  <a:gd name="T30" fmla="*/ 0 w 238"/>
                  <a:gd name="T31" fmla="*/ 1590 h 4148"/>
                  <a:gd name="T32" fmla="*/ 0 w 238"/>
                  <a:gd name="T33" fmla="*/ 1821 h 4148"/>
                  <a:gd name="T34" fmla="*/ 238 w 238"/>
                  <a:gd name="T35" fmla="*/ 1892 h 4148"/>
                  <a:gd name="T36" fmla="*/ 238 w 238"/>
                  <a:gd name="T37" fmla="*/ 1661 h 4148"/>
                  <a:gd name="T38" fmla="*/ 0 w 238"/>
                  <a:gd name="T39" fmla="*/ 1590 h 4148"/>
                  <a:gd name="T40" fmla="*/ 0 w 238"/>
                  <a:gd name="T41" fmla="*/ 831 h 4148"/>
                  <a:gd name="T42" fmla="*/ 0 w 238"/>
                  <a:gd name="T43" fmla="*/ 1064 h 4148"/>
                  <a:gd name="T44" fmla="*/ 238 w 238"/>
                  <a:gd name="T45" fmla="*/ 1134 h 4148"/>
                  <a:gd name="T46" fmla="*/ 238 w 238"/>
                  <a:gd name="T47" fmla="*/ 902 h 4148"/>
                  <a:gd name="T48" fmla="*/ 0 w 238"/>
                  <a:gd name="T49" fmla="*/ 831 h 4148"/>
                  <a:gd name="T50" fmla="*/ 238 w 238"/>
                  <a:gd name="T51" fmla="*/ 0 h 4148"/>
                  <a:gd name="T52" fmla="*/ 0 w 238"/>
                  <a:gd name="T53" fmla="*/ 71 h 4148"/>
                  <a:gd name="T54" fmla="*/ 0 w 238"/>
                  <a:gd name="T55" fmla="*/ 305 h 4148"/>
                  <a:gd name="T56" fmla="*/ 238 w 238"/>
                  <a:gd name="T57" fmla="*/ 375 h 4148"/>
                  <a:gd name="T58" fmla="*/ 238 w 238"/>
                  <a:gd name="T59" fmla="*/ 0 h 4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8" h="4148">
                    <a:moveTo>
                      <a:pt x="0" y="3867"/>
                    </a:moveTo>
                    <a:lnTo>
                      <a:pt x="0" y="4148"/>
                    </a:lnTo>
                    <a:lnTo>
                      <a:pt x="238" y="4148"/>
                    </a:lnTo>
                    <a:lnTo>
                      <a:pt x="238" y="3937"/>
                    </a:lnTo>
                    <a:lnTo>
                      <a:pt x="0" y="3867"/>
                    </a:lnTo>
                    <a:close/>
                    <a:moveTo>
                      <a:pt x="0" y="3107"/>
                    </a:moveTo>
                    <a:lnTo>
                      <a:pt x="0" y="3340"/>
                    </a:lnTo>
                    <a:lnTo>
                      <a:pt x="238" y="3410"/>
                    </a:lnTo>
                    <a:lnTo>
                      <a:pt x="238" y="3178"/>
                    </a:lnTo>
                    <a:lnTo>
                      <a:pt x="0" y="3107"/>
                    </a:lnTo>
                    <a:close/>
                    <a:moveTo>
                      <a:pt x="0" y="2348"/>
                    </a:moveTo>
                    <a:lnTo>
                      <a:pt x="0" y="2581"/>
                    </a:lnTo>
                    <a:lnTo>
                      <a:pt x="238" y="2651"/>
                    </a:lnTo>
                    <a:lnTo>
                      <a:pt x="238" y="2419"/>
                    </a:lnTo>
                    <a:lnTo>
                      <a:pt x="0" y="2348"/>
                    </a:lnTo>
                    <a:close/>
                    <a:moveTo>
                      <a:pt x="0" y="1590"/>
                    </a:moveTo>
                    <a:lnTo>
                      <a:pt x="0" y="1821"/>
                    </a:lnTo>
                    <a:lnTo>
                      <a:pt x="238" y="1892"/>
                    </a:lnTo>
                    <a:lnTo>
                      <a:pt x="238" y="1661"/>
                    </a:lnTo>
                    <a:lnTo>
                      <a:pt x="0" y="1590"/>
                    </a:lnTo>
                    <a:close/>
                    <a:moveTo>
                      <a:pt x="0" y="831"/>
                    </a:moveTo>
                    <a:lnTo>
                      <a:pt x="0" y="1064"/>
                    </a:lnTo>
                    <a:lnTo>
                      <a:pt x="238" y="1134"/>
                    </a:lnTo>
                    <a:lnTo>
                      <a:pt x="238" y="902"/>
                    </a:lnTo>
                    <a:lnTo>
                      <a:pt x="0" y="831"/>
                    </a:lnTo>
                    <a:close/>
                    <a:moveTo>
                      <a:pt x="238" y="0"/>
                    </a:moveTo>
                    <a:lnTo>
                      <a:pt x="0" y="71"/>
                    </a:lnTo>
                    <a:lnTo>
                      <a:pt x="0" y="305"/>
                    </a:lnTo>
                    <a:lnTo>
                      <a:pt x="238" y="375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99" name="Freeform 123">
              <a:extLst>
                <a:ext uri="{FF2B5EF4-FFF2-40B4-BE49-F238E27FC236}">
                  <a16:creationId xmlns:a16="http://schemas.microsoft.com/office/drawing/2014/main" id="{5D334596-6211-4319-86FF-CDB3D5893B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509" y="815128"/>
              <a:ext cx="314820" cy="5486862"/>
            </a:xfrm>
            <a:custGeom>
              <a:avLst/>
              <a:gdLst>
                <a:gd name="T0" fmla="*/ 0 w 238"/>
                <a:gd name="T1" fmla="*/ 3867 h 4148"/>
                <a:gd name="T2" fmla="*/ 0 w 238"/>
                <a:gd name="T3" fmla="*/ 4148 h 4148"/>
                <a:gd name="T4" fmla="*/ 238 w 238"/>
                <a:gd name="T5" fmla="*/ 4148 h 4148"/>
                <a:gd name="T6" fmla="*/ 238 w 238"/>
                <a:gd name="T7" fmla="*/ 3937 h 4148"/>
                <a:gd name="T8" fmla="*/ 0 w 238"/>
                <a:gd name="T9" fmla="*/ 3867 h 4148"/>
                <a:gd name="T10" fmla="*/ 0 w 238"/>
                <a:gd name="T11" fmla="*/ 3107 h 4148"/>
                <a:gd name="T12" fmla="*/ 0 w 238"/>
                <a:gd name="T13" fmla="*/ 3340 h 4148"/>
                <a:gd name="T14" fmla="*/ 238 w 238"/>
                <a:gd name="T15" fmla="*/ 3410 h 4148"/>
                <a:gd name="T16" fmla="*/ 238 w 238"/>
                <a:gd name="T17" fmla="*/ 3178 h 4148"/>
                <a:gd name="T18" fmla="*/ 0 w 238"/>
                <a:gd name="T19" fmla="*/ 3107 h 4148"/>
                <a:gd name="T20" fmla="*/ 0 w 238"/>
                <a:gd name="T21" fmla="*/ 2348 h 4148"/>
                <a:gd name="T22" fmla="*/ 0 w 238"/>
                <a:gd name="T23" fmla="*/ 2581 h 4148"/>
                <a:gd name="T24" fmla="*/ 238 w 238"/>
                <a:gd name="T25" fmla="*/ 2651 h 4148"/>
                <a:gd name="T26" fmla="*/ 238 w 238"/>
                <a:gd name="T27" fmla="*/ 2419 h 4148"/>
                <a:gd name="T28" fmla="*/ 0 w 238"/>
                <a:gd name="T29" fmla="*/ 2348 h 4148"/>
                <a:gd name="T30" fmla="*/ 0 w 238"/>
                <a:gd name="T31" fmla="*/ 1590 h 4148"/>
                <a:gd name="T32" fmla="*/ 0 w 238"/>
                <a:gd name="T33" fmla="*/ 1821 h 4148"/>
                <a:gd name="T34" fmla="*/ 238 w 238"/>
                <a:gd name="T35" fmla="*/ 1892 h 4148"/>
                <a:gd name="T36" fmla="*/ 238 w 238"/>
                <a:gd name="T37" fmla="*/ 1661 h 4148"/>
                <a:gd name="T38" fmla="*/ 0 w 238"/>
                <a:gd name="T39" fmla="*/ 1590 h 4148"/>
                <a:gd name="T40" fmla="*/ 0 w 238"/>
                <a:gd name="T41" fmla="*/ 831 h 4148"/>
                <a:gd name="T42" fmla="*/ 0 w 238"/>
                <a:gd name="T43" fmla="*/ 1064 h 4148"/>
                <a:gd name="T44" fmla="*/ 238 w 238"/>
                <a:gd name="T45" fmla="*/ 1134 h 4148"/>
                <a:gd name="T46" fmla="*/ 238 w 238"/>
                <a:gd name="T47" fmla="*/ 902 h 4148"/>
                <a:gd name="T48" fmla="*/ 0 w 238"/>
                <a:gd name="T49" fmla="*/ 831 h 4148"/>
                <a:gd name="T50" fmla="*/ 238 w 238"/>
                <a:gd name="T51" fmla="*/ 0 h 4148"/>
                <a:gd name="T52" fmla="*/ 0 w 238"/>
                <a:gd name="T53" fmla="*/ 71 h 4148"/>
                <a:gd name="T54" fmla="*/ 0 w 238"/>
                <a:gd name="T55" fmla="*/ 305 h 4148"/>
                <a:gd name="T56" fmla="*/ 238 w 238"/>
                <a:gd name="T57" fmla="*/ 375 h 4148"/>
                <a:gd name="T58" fmla="*/ 238 w 238"/>
                <a:gd name="T59" fmla="*/ 0 h 4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8" h="4148">
                  <a:moveTo>
                    <a:pt x="0" y="3867"/>
                  </a:moveTo>
                  <a:lnTo>
                    <a:pt x="0" y="4148"/>
                  </a:lnTo>
                  <a:lnTo>
                    <a:pt x="238" y="4148"/>
                  </a:lnTo>
                  <a:lnTo>
                    <a:pt x="238" y="3937"/>
                  </a:lnTo>
                  <a:lnTo>
                    <a:pt x="0" y="3867"/>
                  </a:lnTo>
                  <a:moveTo>
                    <a:pt x="0" y="3107"/>
                  </a:moveTo>
                  <a:lnTo>
                    <a:pt x="0" y="3340"/>
                  </a:lnTo>
                  <a:lnTo>
                    <a:pt x="238" y="3410"/>
                  </a:lnTo>
                  <a:lnTo>
                    <a:pt x="238" y="3178"/>
                  </a:lnTo>
                  <a:lnTo>
                    <a:pt x="0" y="3107"/>
                  </a:lnTo>
                  <a:moveTo>
                    <a:pt x="0" y="2348"/>
                  </a:moveTo>
                  <a:lnTo>
                    <a:pt x="0" y="2581"/>
                  </a:lnTo>
                  <a:lnTo>
                    <a:pt x="238" y="2651"/>
                  </a:lnTo>
                  <a:lnTo>
                    <a:pt x="238" y="2419"/>
                  </a:lnTo>
                  <a:lnTo>
                    <a:pt x="0" y="2348"/>
                  </a:lnTo>
                  <a:moveTo>
                    <a:pt x="0" y="1590"/>
                  </a:moveTo>
                  <a:lnTo>
                    <a:pt x="0" y="1821"/>
                  </a:lnTo>
                  <a:lnTo>
                    <a:pt x="238" y="1892"/>
                  </a:lnTo>
                  <a:lnTo>
                    <a:pt x="238" y="1661"/>
                  </a:lnTo>
                  <a:lnTo>
                    <a:pt x="0" y="1590"/>
                  </a:lnTo>
                  <a:moveTo>
                    <a:pt x="0" y="831"/>
                  </a:moveTo>
                  <a:lnTo>
                    <a:pt x="0" y="1064"/>
                  </a:lnTo>
                  <a:lnTo>
                    <a:pt x="238" y="1134"/>
                  </a:lnTo>
                  <a:lnTo>
                    <a:pt x="238" y="902"/>
                  </a:lnTo>
                  <a:lnTo>
                    <a:pt x="0" y="831"/>
                  </a:lnTo>
                  <a:moveTo>
                    <a:pt x="238" y="0"/>
                  </a:moveTo>
                  <a:lnTo>
                    <a:pt x="0" y="71"/>
                  </a:lnTo>
                  <a:lnTo>
                    <a:pt x="0" y="305"/>
                  </a:lnTo>
                  <a:lnTo>
                    <a:pt x="238" y="375"/>
                  </a:lnTo>
                  <a:lnTo>
                    <a:pt x="2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5">
              <a:extLst>
                <a:ext uri="{FF2B5EF4-FFF2-40B4-BE49-F238E27FC236}">
                  <a16:creationId xmlns:a16="http://schemas.microsoft.com/office/drawing/2014/main" id="{33520D4F-E8BE-4CD2-B9C3-50E0A90D3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56" y="1155080"/>
              <a:ext cx="1043668" cy="853188"/>
            </a:xfrm>
            <a:custGeom>
              <a:avLst/>
              <a:gdLst>
                <a:gd name="T0" fmla="*/ 0 w 789"/>
                <a:gd name="T1" fmla="*/ 527 h 645"/>
                <a:gd name="T2" fmla="*/ 394 w 789"/>
                <a:gd name="T3" fmla="*/ 645 h 645"/>
                <a:gd name="T4" fmla="*/ 789 w 789"/>
                <a:gd name="T5" fmla="*/ 527 h 645"/>
                <a:gd name="T6" fmla="*/ 789 w 789"/>
                <a:gd name="T7" fmla="*/ 0 h 645"/>
                <a:gd name="T8" fmla="*/ 394 w 789"/>
                <a:gd name="T9" fmla="*/ 118 h 645"/>
                <a:gd name="T10" fmla="*/ 0 w 789"/>
                <a:gd name="T11" fmla="*/ 0 h 645"/>
                <a:gd name="T12" fmla="*/ 0 w 789"/>
                <a:gd name="T13" fmla="*/ 527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9" h="645">
                  <a:moveTo>
                    <a:pt x="0" y="527"/>
                  </a:moveTo>
                  <a:lnTo>
                    <a:pt x="394" y="645"/>
                  </a:lnTo>
                  <a:lnTo>
                    <a:pt x="789" y="527"/>
                  </a:lnTo>
                  <a:lnTo>
                    <a:pt x="789" y="0"/>
                  </a:lnTo>
                  <a:lnTo>
                    <a:pt x="394" y="118"/>
                  </a:lnTo>
                  <a:lnTo>
                    <a:pt x="0" y="0"/>
                  </a:lnTo>
                  <a:lnTo>
                    <a:pt x="0" y="52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27">
              <a:extLst>
                <a:ext uri="{FF2B5EF4-FFF2-40B4-BE49-F238E27FC236}">
                  <a16:creationId xmlns:a16="http://schemas.microsoft.com/office/drawing/2014/main" id="{ED91100B-F152-42EE-85F5-8CA5BBFC0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56" y="1155080"/>
              <a:ext cx="521172" cy="853188"/>
            </a:xfrm>
            <a:custGeom>
              <a:avLst/>
              <a:gdLst>
                <a:gd name="T0" fmla="*/ 0 w 394"/>
                <a:gd name="T1" fmla="*/ 0 h 645"/>
                <a:gd name="T2" fmla="*/ 0 w 394"/>
                <a:gd name="T3" fmla="*/ 527 h 645"/>
                <a:gd name="T4" fmla="*/ 394 w 394"/>
                <a:gd name="T5" fmla="*/ 645 h 645"/>
                <a:gd name="T6" fmla="*/ 394 w 394"/>
                <a:gd name="T7" fmla="*/ 118 h 645"/>
                <a:gd name="T8" fmla="*/ 156 w 394"/>
                <a:gd name="T9" fmla="*/ 48 h 645"/>
                <a:gd name="T10" fmla="*/ 0 w 394"/>
                <a:gd name="T11" fmla="*/ 0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645">
                  <a:moveTo>
                    <a:pt x="0" y="0"/>
                  </a:moveTo>
                  <a:lnTo>
                    <a:pt x="0" y="527"/>
                  </a:lnTo>
                  <a:lnTo>
                    <a:pt x="394" y="645"/>
                  </a:lnTo>
                  <a:lnTo>
                    <a:pt x="394" y="118"/>
                  </a:lnTo>
                  <a:lnTo>
                    <a:pt x="156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29">
              <a:extLst>
                <a:ext uri="{FF2B5EF4-FFF2-40B4-BE49-F238E27FC236}">
                  <a16:creationId xmlns:a16="http://schemas.microsoft.com/office/drawing/2014/main" id="{04D81B17-6C2F-4DD0-A87D-472DD4338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56" y="2160388"/>
              <a:ext cx="1043668" cy="851866"/>
            </a:xfrm>
            <a:custGeom>
              <a:avLst/>
              <a:gdLst>
                <a:gd name="T0" fmla="*/ 0 w 789"/>
                <a:gd name="T1" fmla="*/ 526 h 644"/>
                <a:gd name="T2" fmla="*/ 394 w 789"/>
                <a:gd name="T3" fmla="*/ 644 h 644"/>
                <a:gd name="T4" fmla="*/ 789 w 789"/>
                <a:gd name="T5" fmla="*/ 526 h 644"/>
                <a:gd name="T6" fmla="*/ 789 w 789"/>
                <a:gd name="T7" fmla="*/ 0 h 644"/>
                <a:gd name="T8" fmla="*/ 394 w 789"/>
                <a:gd name="T9" fmla="*/ 117 h 644"/>
                <a:gd name="T10" fmla="*/ 0 w 789"/>
                <a:gd name="T11" fmla="*/ 0 h 644"/>
                <a:gd name="T12" fmla="*/ 0 w 789"/>
                <a:gd name="T13" fmla="*/ 52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9" h="644">
                  <a:moveTo>
                    <a:pt x="0" y="526"/>
                  </a:moveTo>
                  <a:lnTo>
                    <a:pt x="394" y="644"/>
                  </a:lnTo>
                  <a:lnTo>
                    <a:pt x="789" y="526"/>
                  </a:lnTo>
                  <a:lnTo>
                    <a:pt x="789" y="0"/>
                  </a:lnTo>
                  <a:lnTo>
                    <a:pt x="394" y="117"/>
                  </a:lnTo>
                  <a:lnTo>
                    <a:pt x="0" y="0"/>
                  </a:lnTo>
                  <a:lnTo>
                    <a:pt x="0" y="5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31">
              <a:extLst>
                <a:ext uri="{FF2B5EF4-FFF2-40B4-BE49-F238E27FC236}">
                  <a16:creationId xmlns:a16="http://schemas.microsoft.com/office/drawing/2014/main" id="{77D100AB-CF2A-4AE2-BA65-4D32EA5E9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56" y="2160388"/>
              <a:ext cx="521172" cy="851866"/>
            </a:xfrm>
            <a:custGeom>
              <a:avLst/>
              <a:gdLst>
                <a:gd name="T0" fmla="*/ 0 w 394"/>
                <a:gd name="T1" fmla="*/ 0 h 644"/>
                <a:gd name="T2" fmla="*/ 0 w 394"/>
                <a:gd name="T3" fmla="*/ 526 h 644"/>
                <a:gd name="T4" fmla="*/ 394 w 394"/>
                <a:gd name="T5" fmla="*/ 644 h 644"/>
                <a:gd name="T6" fmla="*/ 394 w 394"/>
                <a:gd name="T7" fmla="*/ 117 h 644"/>
                <a:gd name="T8" fmla="*/ 156 w 394"/>
                <a:gd name="T9" fmla="*/ 47 h 644"/>
                <a:gd name="T10" fmla="*/ 0 w 394"/>
                <a:gd name="T11" fmla="*/ 0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644">
                  <a:moveTo>
                    <a:pt x="0" y="0"/>
                  </a:moveTo>
                  <a:lnTo>
                    <a:pt x="0" y="526"/>
                  </a:lnTo>
                  <a:lnTo>
                    <a:pt x="394" y="644"/>
                  </a:lnTo>
                  <a:lnTo>
                    <a:pt x="394" y="117"/>
                  </a:lnTo>
                  <a:lnTo>
                    <a:pt x="156" y="4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33">
              <a:extLst>
                <a:ext uri="{FF2B5EF4-FFF2-40B4-BE49-F238E27FC236}">
                  <a16:creationId xmlns:a16="http://schemas.microsoft.com/office/drawing/2014/main" id="{416A870A-62AA-4AD0-9090-831151D8C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56" y="3164373"/>
              <a:ext cx="1043668" cy="850543"/>
            </a:xfrm>
            <a:custGeom>
              <a:avLst/>
              <a:gdLst>
                <a:gd name="T0" fmla="*/ 0 w 789"/>
                <a:gd name="T1" fmla="*/ 527 h 643"/>
                <a:gd name="T2" fmla="*/ 394 w 789"/>
                <a:gd name="T3" fmla="*/ 643 h 643"/>
                <a:gd name="T4" fmla="*/ 789 w 789"/>
                <a:gd name="T5" fmla="*/ 527 h 643"/>
                <a:gd name="T6" fmla="*/ 789 w 789"/>
                <a:gd name="T7" fmla="*/ 0 h 643"/>
                <a:gd name="T8" fmla="*/ 394 w 789"/>
                <a:gd name="T9" fmla="*/ 116 h 643"/>
                <a:gd name="T10" fmla="*/ 0 w 789"/>
                <a:gd name="T11" fmla="*/ 0 h 643"/>
                <a:gd name="T12" fmla="*/ 0 w 789"/>
                <a:gd name="T13" fmla="*/ 527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9" h="643">
                  <a:moveTo>
                    <a:pt x="0" y="527"/>
                  </a:moveTo>
                  <a:lnTo>
                    <a:pt x="394" y="643"/>
                  </a:lnTo>
                  <a:lnTo>
                    <a:pt x="789" y="527"/>
                  </a:lnTo>
                  <a:lnTo>
                    <a:pt x="789" y="0"/>
                  </a:lnTo>
                  <a:lnTo>
                    <a:pt x="394" y="116"/>
                  </a:lnTo>
                  <a:lnTo>
                    <a:pt x="0" y="0"/>
                  </a:lnTo>
                  <a:lnTo>
                    <a:pt x="0" y="52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35">
              <a:extLst>
                <a:ext uri="{FF2B5EF4-FFF2-40B4-BE49-F238E27FC236}">
                  <a16:creationId xmlns:a16="http://schemas.microsoft.com/office/drawing/2014/main" id="{310FEC4F-A25F-47F6-9B8F-063A64DAE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56" y="3164373"/>
              <a:ext cx="521172" cy="850543"/>
            </a:xfrm>
            <a:custGeom>
              <a:avLst/>
              <a:gdLst>
                <a:gd name="T0" fmla="*/ 0 w 394"/>
                <a:gd name="T1" fmla="*/ 0 h 643"/>
                <a:gd name="T2" fmla="*/ 0 w 394"/>
                <a:gd name="T3" fmla="*/ 527 h 643"/>
                <a:gd name="T4" fmla="*/ 394 w 394"/>
                <a:gd name="T5" fmla="*/ 643 h 643"/>
                <a:gd name="T6" fmla="*/ 394 w 394"/>
                <a:gd name="T7" fmla="*/ 116 h 643"/>
                <a:gd name="T8" fmla="*/ 156 w 394"/>
                <a:gd name="T9" fmla="*/ 45 h 643"/>
                <a:gd name="T10" fmla="*/ 0 w 394"/>
                <a:gd name="T11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643">
                  <a:moveTo>
                    <a:pt x="0" y="0"/>
                  </a:moveTo>
                  <a:lnTo>
                    <a:pt x="0" y="527"/>
                  </a:lnTo>
                  <a:lnTo>
                    <a:pt x="394" y="643"/>
                  </a:lnTo>
                  <a:lnTo>
                    <a:pt x="394" y="116"/>
                  </a:lnTo>
                  <a:lnTo>
                    <a:pt x="156" y="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37">
              <a:extLst>
                <a:ext uri="{FF2B5EF4-FFF2-40B4-BE49-F238E27FC236}">
                  <a16:creationId xmlns:a16="http://schemas.microsoft.com/office/drawing/2014/main" id="{969A8320-F353-4983-A19F-4B714CF9C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56" y="4167035"/>
              <a:ext cx="1043668" cy="851866"/>
            </a:xfrm>
            <a:custGeom>
              <a:avLst/>
              <a:gdLst>
                <a:gd name="T0" fmla="*/ 0 w 789"/>
                <a:gd name="T1" fmla="*/ 528 h 644"/>
                <a:gd name="T2" fmla="*/ 394 w 789"/>
                <a:gd name="T3" fmla="*/ 644 h 644"/>
                <a:gd name="T4" fmla="*/ 789 w 789"/>
                <a:gd name="T5" fmla="*/ 528 h 644"/>
                <a:gd name="T6" fmla="*/ 789 w 789"/>
                <a:gd name="T7" fmla="*/ 0 h 644"/>
                <a:gd name="T8" fmla="*/ 394 w 789"/>
                <a:gd name="T9" fmla="*/ 117 h 644"/>
                <a:gd name="T10" fmla="*/ 0 w 789"/>
                <a:gd name="T11" fmla="*/ 0 h 644"/>
                <a:gd name="T12" fmla="*/ 0 w 789"/>
                <a:gd name="T13" fmla="*/ 52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9" h="644">
                  <a:moveTo>
                    <a:pt x="0" y="528"/>
                  </a:moveTo>
                  <a:lnTo>
                    <a:pt x="394" y="644"/>
                  </a:lnTo>
                  <a:lnTo>
                    <a:pt x="789" y="528"/>
                  </a:lnTo>
                  <a:lnTo>
                    <a:pt x="789" y="0"/>
                  </a:lnTo>
                  <a:lnTo>
                    <a:pt x="394" y="117"/>
                  </a:lnTo>
                  <a:lnTo>
                    <a:pt x="0" y="0"/>
                  </a:lnTo>
                  <a:lnTo>
                    <a:pt x="0" y="5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39">
              <a:extLst>
                <a:ext uri="{FF2B5EF4-FFF2-40B4-BE49-F238E27FC236}">
                  <a16:creationId xmlns:a16="http://schemas.microsoft.com/office/drawing/2014/main" id="{7554D1CA-47AC-45C0-8C8F-706991C8C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56" y="4167035"/>
              <a:ext cx="521172" cy="851866"/>
            </a:xfrm>
            <a:custGeom>
              <a:avLst/>
              <a:gdLst>
                <a:gd name="T0" fmla="*/ 0 w 394"/>
                <a:gd name="T1" fmla="*/ 0 h 644"/>
                <a:gd name="T2" fmla="*/ 0 w 394"/>
                <a:gd name="T3" fmla="*/ 528 h 644"/>
                <a:gd name="T4" fmla="*/ 394 w 394"/>
                <a:gd name="T5" fmla="*/ 644 h 644"/>
                <a:gd name="T6" fmla="*/ 394 w 394"/>
                <a:gd name="T7" fmla="*/ 117 h 644"/>
                <a:gd name="T8" fmla="*/ 156 w 394"/>
                <a:gd name="T9" fmla="*/ 47 h 644"/>
                <a:gd name="T10" fmla="*/ 0 w 394"/>
                <a:gd name="T11" fmla="*/ 0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644">
                  <a:moveTo>
                    <a:pt x="0" y="0"/>
                  </a:moveTo>
                  <a:lnTo>
                    <a:pt x="0" y="528"/>
                  </a:lnTo>
                  <a:lnTo>
                    <a:pt x="394" y="644"/>
                  </a:lnTo>
                  <a:lnTo>
                    <a:pt x="394" y="117"/>
                  </a:lnTo>
                  <a:lnTo>
                    <a:pt x="156" y="4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41">
              <a:extLst>
                <a:ext uri="{FF2B5EF4-FFF2-40B4-BE49-F238E27FC236}">
                  <a16:creationId xmlns:a16="http://schemas.microsoft.com/office/drawing/2014/main" id="{1042FFE1-5789-4B92-B7A3-742D498E2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56" y="5171019"/>
              <a:ext cx="1043668" cy="851866"/>
            </a:xfrm>
            <a:custGeom>
              <a:avLst/>
              <a:gdLst>
                <a:gd name="T0" fmla="*/ 0 w 789"/>
                <a:gd name="T1" fmla="*/ 526 h 644"/>
                <a:gd name="T2" fmla="*/ 394 w 789"/>
                <a:gd name="T3" fmla="*/ 644 h 644"/>
                <a:gd name="T4" fmla="*/ 789 w 789"/>
                <a:gd name="T5" fmla="*/ 526 h 644"/>
                <a:gd name="T6" fmla="*/ 789 w 789"/>
                <a:gd name="T7" fmla="*/ 0 h 644"/>
                <a:gd name="T8" fmla="*/ 394 w 789"/>
                <a:gd name="T9" fmla="*/ 117 h 644"/>
                <a:gd name="T10" fmla="*/ 0 w 789"/>
                <a:gd name="T11" fmla="*/ 0 h 644"/>
                <a:gd name="T12" fmla="*/ 0 w 789"/>
                <a:gd name="T13" fmla="*/ 52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9" h="644">
                  <a:moveTo>
                    <a:pt x="0" y="526"/>
                  </a:moveTo>
                  <a:lnTo>
                    <a:pt x="394" y="644"/>
                  </a:lnTo>
                  <a:lnTo>
                    <a:pt x="789" y="526"/>
                  </a:lnTo>
                  <a:lnTo>
                    <a:pt x="789" y="0"/>
                  </a:lnTo>
                  <a:lnTo>
                    <a:pt x="394" y="117"/>
                  </a:lnTo>
                  <a:lnTo>
                    <a:pt x="0" y="0"/>
                  </a:lnTo>
                  <a:lnTo>
                    <a:pt x="0" y="5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43">
              <a:extLst>
                <a:ext uri="{FF2B5EF4-FFF2-40B4-BE49-F238E27FC236}">
                  <a16:creationId xmlns:a16="http://schemas.microsoft.com/office/drawing/2014/main" id="{EE95757B-8DE6-4780-8F82-F9FE04D78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56" y="5171019"/>
              <a:ext cx="521172" cy="851866"/>
            </a:xfrm>
            <a:custGeom>
              <a:avLst/>
              <a:gdLst>
                <a:gd name="T0" fmla="*/ 0 w 394"/>
                <a:gd name="T1" fmla="*/ 0 h 644"/>
                <a:gd name="T2" fmla="*/ 0 w 394"/>
                <a:gd name="T3" fmla="*/ 526 h 644"/>
                <a:gd name="T4" fmla="*/ 394 w 394"/>
                <a:gd name="T5" fmla="*/ 644 h 644"/>
                <a:gd name="T6" fmla="*/ 394 w 394"/>
                <a:gd name="T7" fmla="*/ 117 h 644"/>
                <a:gd name="T8" fmla="*/ 156 w 394"/>
                <a:gd name="T9" fmla="*/ 47 h 644"/>
                <a:gd name="T10" fmla="*/ 0 w 394"/>
                <a:gd name="T11" fmla="*/ 0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644">
                  <a:moveTo>
                    <a:pt x="0" y="0"/>
                  </a:moveTo>
                  <a:lnTo>
                    <a:pt x="0" y="526"/>
                  </a:lnTo>
                  <a:lnTo>
                    <a:pt x="394" y="644"/>
                  </a:lnTo>
                  <a:lnTo>
                    <a:pt x="394" y="117"/>
                  </a:lnTo>
                  <a:lnTo>
                    <a:pt x="156" y="4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0" name="Group 12">
              <a:extLst>
                <a:ext uri="{FF2B5EF4-FFF2-40B4-BE49-F238E27FC236}">
                  <a16:creationId xmlns:a16="http://schemas.microsoft.com/office/drawing/2014/main" id="{F27A1D71-2C41-4608-8F29-56F2DE9D7B8F}"/>
                </a:ext>
              </a:extLst>
            </p:cNvPr>
            <p:cNvGrpSpPr/>
            <p:nvPr/>
          </p:nvGrpSpPr>
          <p:grpSpPr>
            <a:xfrm>
              <a:off x="555555" y="1155080"/>
              <a:ext cx="1203269" cy="853188"/>
              <a:chOff x="3998796" y="1758980"/>
              <a:chExt cx="1203269" cy="853188"/>
            </a:xfrm>
          </p:grpSpPr>
          <p:grpSp>
            <p:nvGrpSpPr>
              <p:cNvPr id="111" name="Group 195">
                <a:extLst>
                  <a:ext uri="{FF2B5EF4-FFF2-40B4-BE49-F238E27FC236}">
                    <a16:creationId xmlns:a16="http://schemas.microsoft.com/office/drawing/2014/main" id="{FBB10CE1-C08C-49A3-AE8C-745F530A818E}"/>
                  </a:ext>
                </a:extLst>
              </p:cNvPr>
              <p:cNvGrpSpPr/>
              <p:nvPr/>
            </p:nvGrpSpPr>
            <p:grpSpPr>
              <a:xfrm>
                <a:off x="4158397" y="1758980"/>
                <a:ext cx="1043668" cy="853188"/>
                <a:chOff x="7127875" y="600075"/>
                <a:chExt cx="1252538" cy="1023937"/>
              </a:xfrm>
            </p:grpSpPr>
            <p:sp>
              <p:nvSpPr>
                <p:cNvPr id="113" name="Freeform 124">
                  <a:extLst>
                    <a:ext uri="{FF2B5EF4-FFF2-40B4-BE49-F238E27FC236}">
                      <a16:creationId xmlns:a16="http://schemas.microsoft.com/office/drawing/2014/main" id="{14575129-2B9C-4BBD-A02B-786EF866AA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27875" y="600075"/>
                  <a:ext cx="1252538" cy="1023937"/>
                </a:xfrm>
                <a:custGeom>
                  <a:avLst/>
                  <a:gdLst>
                    <a:gd name="T0" fmla="*/ 0 w 789"/>
                    <a:gd name="T1" fmla="*/ 527 h 645"/>
                    <a:gd name="T2" fmla="*/ 394 w 789"/>
                    <a:gd name="T3" fmla="*/ 645 h 645"/>
                    <a:gd name="T4" fmla="*/ 789 w 789"/>
                    <a:gd name="T5" fmla="*/ 527 h 645"/>
                    <a:gd name="T6" fmla="*/ 789 w 789"/>
                    <a:gd name="T7" fmla="*/ 0 h 645"/>
                    <a:gd name="T8" fmla="*/ 394 w 789"/>
                    <a:gd name="T9" fmla="*/ 118 h 645"/>
                    <a:gd name="T10" fmla="*/ 0 w 789"/>
                    <a:gd name="T11" fmla="*/ 0 h 645"/>
                    <a:gd name="T12" fmla="*/ 0 w 789"/>
                    <a:gd name="T13" fmla="*/ 527 h 6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89" h="645">
                      <a:moveTo>
                        <a:pt x="0" y="527"/>
                      </a:moveTo>
                      <a:lnTo>
                        <a:pt x="394" y="645"/>
                      </a:lnTo>
                      <a:lnTo>
                        <a:pt x="789" y="527"/>
                      </a:lnTo>
                      <a:lnTo>
                        <a:pt x="789" y="0"/>
                      </a:lnTo>
                      <a:lnTo>
                        <a:pt x="394" y="118"/>
                      </a:lnTo>
                      <a:lnTo>
                        <a:pt x="0" y="0"/>
                      </a:lnTo>
                      <a:lnTo>
                        <a:pt x="0" y="527"/>
                      </a:lnTo>
                      <a:close/>
                    </a:path>
                  </a:pathLst>
                </a:custGeom>
                <a:solidFill>
                  <a:srgbClr val="226BAB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" name="Freeform 126">
                  <a:extLst>
                    <a:ext uri="{FF2B5EF4-FFF2-40B4-BE49-F238E27FC236}">
                      <a16:creationId xmlns:a16="http://schemas.microsoft.com/office/drawing/2014/main" id="{3E1FA5E9-1BEB-4BE0-858B-47A7DEB270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27875" y="600075"/>
                  <a:ext cx="625475" cy="1023937"/>
                </a:xfrm>
                <a:custGeom>
                  <a:avLst/>
                  <a:gdLst>
                    <a:gd name="T0" fmla="*/ 0 w 394"/>
                    <a:gd name="T1" fmla="*/ 0 h 645"/>
                    <a:gd name="T2" fmla="*/ 0 w 394"/>
                    <a:gd name="T3" fmla="*/ 527 h 645"/>
                    <a:gd name="T4" fmla="*/ 394 w 394"/>
                    <a:gd name="T5" fmla="*/ 645 h 645"/>
                    <a:gd name="T6" fmla="*/ 394 w 394"/>
                    <a:gd name="T7" fmla="*/ 118 h 645"/>
                    <a:gd name="T8" fmla="*/ 156 w 394"/>
                    <a:gd name="T9" fmla="*/ 48 h 645"/>
                    <a:gd name="T10" fmla="*/ 0 w 394"/>
                    <a:gd name="T11" fmla="*/ 0 h 6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94" h="645">
                      <a:moveTo>
                        <a:pt x="0" y="0"/>
                      </a:moveTo>
                      <a:lnTo>
                        <a:pt x="0" y="527"/>
                      </a:lnTo>
                      <a:lnTo>
                        <a:pt x="394" y="645"/>
                      </a:lnTo>
                      <a:lnTo>
                        <a:pt x="394" y="118"/>
                      </a:lnTo>
                      <a:lnTo>
                        <a:pt x="156" y="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2" name="Inhaltsplatzhalter 4">
                <a:extLst>
                  <a:ext uri="{FF2B5EF4-FFF2-40B4-BE49-F238E27FC236}">
                    <a16:creationId xmlns:a16="http://schemas.microsoft.com/office/drawing/2014/main" id="{8C6678A0-B91D-4D6C-899D-C38A1C3221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98796" y="1945713"/>
                <a:ext cx="885242" cy="49244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  <a:scene3d>
                  <a:camera prst="isometricOffAxis2Left"/>
                  <a:lightRig rig="threePt" dir="t"/>
                </a:scene3d>
              </a:bodyPr>
              <a:lstStyle>
                <a:lvl1pPr marL="272967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98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64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256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335" indent="-179335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847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10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72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34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3200" b="1" dirty="0">
                    <a:latin typeface="+mj-lt"/>
                  </a:rPr>
                  <a:t>01</a:t>
                </a:r>
                <a:endParaRPr lang="en-US" sz="2400" dirty="0">
                  <a:latin typeface="+mn-lt"/>
                </a:endParaRPr>
              </a:p>
            </p:txBody>
          </p:sp>
        </p:grpSp>
        <p:grpSp>
          <p:nvGrpSpPr>
            <p:cNvPr id="115" name="Group 13">
              <a:extLst>
                <a:ext uri="{FF2B5EF4-FFF2-40B4-BE49-F238E27FC236}">
                  <a16:creationId xmlns:a16="http://schemas.microsoft.com/office/drawing/2014/main" id="{D57D097D-E221-454E-A937-20C341A8080E}"/>
                </a:ext>
              </a:extLst>
            </p:cNvPr>
            <p:cNvGrpSpPr/>
            <p:nvPr/>
          </p:nvGrpSpPr>
          <p:grpSpPr>
            <a:xfrm>
              <a:off x="536505" y="2160388"/>
              <a:ext cx="1222319" cy="851866"/>
              <a:chOff x="3979746" y="2764288"/>
              <a:chExt cx="1222319" cy="851866"/>
            </a:xfrm>
          </p:grpSpPr>
          <p:grpSp>
            <p:nvGrpSpPr>
              <p:cNvPr id="116" name="Group 193">
                <a:extLst>
                  <a:ext uri="{FF2B5EF4-FFF2-40B4-BE49-F238E27FC236}">
                    <a16:creationId xmlns:a16="http://schemas.microsoft.com/office/drawing/2014/main" id="{ABB3AE08-B598-4F58-8E0A-680F8C5DA1D3}"/>
                  </a:ext>
                </a:extLst>
              </p:cNvPr>
              <p:cNvGrpSpPr/>
              <p:nvPr/>
            </p:nvGrpSpPr>
            <p:grpSpPr>
              <a:xfrm>
                <a:off x="4158397" y="2764288"/>
                <a:ext cx="1043668" cy="851866"/>
                <a:chOff x="7127875" y="1806575"/>
                <a:chExt cx="1252538" cy="1022350"/>
              </a:xfrm>
            </p:grpSpPr>
            <p:sp>
              <p:nvSpPr>
                <p:cNvPr id="118" name="Freeform 128">
                  <a:extLst>
                    <a:ext uri="{FF2B5EF4-FFF2-40B4-BE49-F238E27FC236}">
                      <a16:creationId xmlns:a16="http://schemas.microsoft.com/office/drawing/2014/main" id="{329024D6-4AC6-47A1-B600-C992FD8CAC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27875" y="1806575"/>
                  <a:ext cx="1252538" cy="1022350"/>
                </a:xfrm>
                <a:custGeom>
                  <a:avLst/>
                  <a:gdLst>
                    <a:gd name="T0" fmla="*/ 0 w 789"/>
                    <a:gd name="T1" fmla="*/ 526 h 644"/>
                    <a:gd name="T2" fmla="*/ 394 w 789"/>
                    <a:gd name="T3" fmla="*/ 644 h 644"/>
                    <a:gd name="T4" fmla="*/ 789 w 789"/>
                    <a:gd name="T5" fmla="*/ 526 h 644"/>
                    <a:gd name="T6" fmla="*/ 789 w 789"/>
                    <a:gd name="T7" fmla="*/ 0 h 644"/>
                    <a:gd name="T8" fmla="*/ 394 w 789"/>
                    <a:gd name="T9" fmla="*/ 117 h 644"/>
                    <a:gd name="T10" fmla="*/ 0 w 789"/>
                    <a:gd name="T11" fmla="*/ 0 h 644"/>
                    <a:gd name="T12" fmla="*/ 0 w 789"/>
                    <a:gd name="T13" fmla="*/ 526 h 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89" h="644">
                      <a:moveTo>
                        <a:pt x="0" y="526"/>
                      </a:moveTo>
                      <a:lnTo>
                        <a:pt x="394" y="644"/>
                      </a:lnTo>
                      <a:lnTo>
                        <a:pt x="789" y="526"/>
                      </a:lnTo>
                      <a:lnTo>
                        <a:pt x="789" y="0"/>
                      </a:lnTo>
                      <a:lnTo>
                        <a:pt x="394" y="117"/>
                      </a:lnTo>
                      <a:lnTo>
                        <a:pt x="0" y="0"/>
                      </a:lnTo>
                      <a:lnTo>
                        <a:pt x="0" y="526"/>
                      </a:lnTo>
                      <a:close/>
                    </a:path>
                  </a:pathLst>
                </a:custGeom>
                <a:solidFill>
                  <a:srgbClr val="236D5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Freeform 130">
                  <a:extLst>
                    <a:ext uri="{FF2B5EF4-FFF2-40B4-BE49-F238E27FC236}">
                      <a16:creationId xmlns:a16="http://schemas.microsoft.com/office/drawing/2014/main" id="{6F2CD3B2-45DB-4967-BEE4-9B7E17E511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27875" y="1806575"/>
                  <a:ext cx="625475" cy="1022350"/>
                </a:xfrm>
                <a:custGeom>
                  <a:avLst/>
                  <a:gdLst>
                    <a:gd name="T0" fmla="*/ 0 w 394"/>
                    <a:gd name="T1" fmla="*/ 0 h 644"/>
                    <a:gd name="T2" fmla="*/ 0 w 394"/>
                    <a:gd name="T3" fmla="*/ 526 h 644"/>
                    <a:gd name="T4" fmla="*/ 394 w 394"/>
                    <a:gd name="T5" fmla="*/ 644 h 644"/>
                    <a:gd name="T6" fmla="*/ 394 w 394"/>
                    <a:gd name="T7" fmla="*/ 117 h 644"/>
                    <a:gd name="T8" fmla="*/ 156 w 394"/>
                    <a:gd name="T9" fmla="*/ 47 h 644"/>
                    <a:gd name="T10" fmla="*/ 0 w 394"/>
                    <a:gd name="T11" fmla="*/ 0 h 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94" h="644">
                      <a:moveTo>
                        <a:pt x="0" y="0"/>
                      </a:moveTo>
                      <a:lnTo>
                        <a:pt x="0" y="526"/>
                      </a:lnTo>
                      <a:lnTo>
                        <a:pt x="394" y="644"/>
                      </a:lnTo>
                      <a:lnTo>
                        <a:pt x="394" y="117"/>
                      </a:lnTo>
                      <a:lnTo>
                        <a:pt x="156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92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7" name="Inhaltsplatzhalter 4">
                <a:extLst>
                  <a:ext uri="{FF2B5EF4-FFF2-40B4-BE49-F238E27FC236}">
                    <a16:creationId xmlns:a16="http://schemas.microsoft.com/office/drawing/2014/main" id="{173F4FDA-8229-492A-AE48-EB1C86E72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9746" y="2957772"/>
                <a:ext cx="885242" cy="49244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  <a:scene3d>
                  <a:camera prst="isometricOffAxis2Left"/>
                  <a:lightRig rig="threePt" dir="t"/>
                </a:scene3d>
              </a:bodyPr>
              <a:lstStyle>
                <a:lvl1pPr marL="272967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98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64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256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335" indent="-179335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847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10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72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34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3200" b="1" dirty="0">
                    <a:latin typeface="+mj-lt"/>
                  </a:rPr>
                  <a:t>02</a:t>
                </a:r>
                <a:endParaRPr lang="en-US" sz="2400" dirty="0">
                  <a:latin typeface="+mn-lt"/>
                </a:endParaRPr>
              </a:p>
            </p:txBody>
          </p:sp>
        </p:grpSp>
        <p:grpSp>
          <p:nvGrpSpPr>
            <p:cNvPr id="120" name="Group 14">
              <a:extLst>
                <a:ext uri="{FF2B5EF4-FFF2-40B4-BE49-F238E27FC236}">
                  <a16:creationId xmlns:a16="http://schemas.microsoft.com/office/drawing/2014/main" id="{AEEF6651-39CE-448E-880F-4C04B0CEC60B}"/>
                </a:ext>
              </a:extLst>
            </p:cNvPr>
            <p:cNvGrpSpPr/>
            <p:nvPr/>
          </p:nvGrpSpPr>
          <p:grpSpPr>
            <a:xfrm>
              <a:off x="536505" y="3164373"/>
              <a:ext cx="1222319" cy="850543"/>
              <a:chOff x="3979746" y="3768273"/>
              <a:chExt cx="1222319" cy="850543"/>
            </a:xfrm>
          </p:grpSpPr>
          <p:grpSp>
            <p:nvGrpSpPr>
              <p:cNvPr id="121" name="Group 192">
                <a:extLst>
                  <a:ext uri="{FF2B5EF4-FFF2-40B4-BE49-F238E27FC236}">
                    <a16:creationId xmlns:a16="http://schemas.microsoft.com/office/drawing/2014/main" id="{64C834DA-A58A-46FF-8FA8-64CEE74DBC3F}"/>
                  </a:ext>
                </a:extLst>
              </p:cNvPr>
              <p:cNvGrpSpPr/>
              <p:nvPr/>
            </p:nvGrpSpPr>
            <p:grpSpPr>
              <a:xfrm>
                <a:off x="4158397" y="3768273"/>
                <a:ext cx="1043668" cy="850543"/>
                <a:chOff x="7127875" y="3011488"/>
                <a:chExt cx="1252538" cy="1020762"/>
              </a:xfrm>
            </p:grpSpPr>
            <p:sp>
              <p:nvSpPr>
                <p:cNvPr id="123" name="Freeform 132">
                  <a:extLst>
                    <a:ext uri="{FF2B5EF4-FFF2-40B4-BE49-F238E27FC236}">
                      <a16:creationId xmlns:a16="http://schemas.microsoft.com/office/drawing/2014/main" id="{D94D150C-BC03-425D-93CF-61D6F7BDE5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27875" y="3011488"/>
                  <a:ext cx="1252538" cy="1020762"/>
                </a:xfrm>
                <a:custGeom>
                  <a:avLst/>
                  <a:gdLst>
                    <a:gd name="T0" fmla="*/ 0 w 789"/>
                    <a:gd name="T1" fmla="*/ 527 h 643"/>
                    <a:gd name="T2" fmla="*/ 394 w 789"/>
                    <a:gd name="T3" fmla="*/ 643 h 643"/>
                    <a:gd name="T4" fmla="*/ 789 w 789"/>
                    <a:gd name="T5" fmla="*/ 527 h 643"/>
                    <a:gd name="T6" fmla="*/ 789 w 789"/>
                    <a:gd name="T7" fmla="*/ 0 h 643"/>
                    <a:gd name="T8" fmla="*/ 394 w 789"/>
                    <a:gd name="T9" fmla="*/ 116 h 643"/>
                    <a:gd name="T10" fmla="*/ 0 w 789"/>
                    <a:gd name="T11" fmla="*/ 0 h 643"/>
                    <a:gd name="T12" fmla="*/ 0 w 789"/>
                    <a:gd name="T13" fmla="*/ 527 h 6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89" h="643">
                      <a:moveTo>
                        <a:pt x="0" y="527"/>
                      </a:moveTo>
                      <a:lnTo>
                        <a:pt x="394" y="643"/>
                      </a:lnTo>
                      <a:lnTo>
                        <a:pt x="789" y="527"/>
                      </a:lnTo>
                      <a:lnTo>
                        <a:pt x="789" y="0"/>
                      </a:lnTo>
                      <a:lnTo>
                        <a:pt x="394" y="116"/>
                      </a:lnTo>
                      <a:lnTo>
                        <a:pt x="0" y="0"/>
                      </a:lnTo>
                      <a:lnTo>
                        <a:pt x="0" y="527"/>
                      </a:lnTo>
                      <a:close/>
                    </a:path>
                  </a:pathLst>
                </a:custGeom>
                <a:solidFill>
                  <a:srgbClr val="44B2E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" name="Freeform 134">
                  <a:extLst>
                    <a:ext uri="{FF2B5EF4-FFF2-40B4-BE49-F238E27FC236}">
                      <a16:creationId xmlns:a16="http://schemas.microsoft.com/office/drawing/2014/main" id="{FFC25AB8-1D96-4DEA-99FD-E0DD29593C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27875" y="3011488"/>
                  <a:ext cx="625475" cy="1020762"/>
                </a:xfrm>
                <a:custGeom>
                  <a:avLst/>
                  <a:gdLst>
                    <a:gd name="T0" fmla="*/ 0 w 394"/>
                    <a:gd name="T1" fmla="*/ 0 h 643"/>
                    <a:gd name="T2" fmla="*/ 0 w 394"/>
                    <a:gd name="T3" fmla="*/ 527 h 643"/>
                    <a:gd name="T4" fmla="*/ 394 w 394"/>
                    <a:gd name="T5" fmla="*/ 643 h 643"/>
                    <a:gd name="T6" fmla="*/ 394 w 394"/>
                    <a:gd name="T7" fmla="*/ 116 h 643"/>
                    <a:gd name="T8" fmla="*/ 156 w 394"/>
                    <a:gd name="T9" fmla="*/ 45 h 643"/>
                    <a:gd name="T10" fmla="*/ 0 w 394"/>
                    <a:gd name="T11" fmla="*/ 0 h 6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94" h="643">
                      <a:moveTo>
                        <a:pt x="0" y="0"/>
                      </a:moveTo>
                      <a:lnTo>
                        <a:pt x="0" y="527"/>
                      </a:lnTo>
                      <a:lnTo>
                        <a:pt x="394" y="643"/>
                      </a:lnTo>
                      <a:lnTo>
                        <a:pt x="394" y="116"/>
                      </a:lnTo>
                      <a:lnTo>
                        <a:pt x="156" y="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9D5E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2" name="Inhaltsplatzhalter 4">
                <a:extLst>
                  <a:ext uri="{FF2B5EF4-FFF2-40B4-BE49-F238E27FC236}">
                    <a16:creationId xmlns:a16="http://schemas.microsoft.com/office/drawing/2014/main" id="{94CE80AD-DD47-4976-A506-10BC4100F7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9746" y="3948073"/>
                <a:ext cx="885242" cy="49244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  <a:scene3d>
                  <a:camera prst="isometricOffAxis2Left"/>
                  <a:lightRig rig="threePt" dir="t"/>
                </a:scene3d>
              </a:bodyPr>
              <a:lstStyle>
                <a:lvl1pPr marL="272967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98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64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256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335" indent="-179335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847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10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72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34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3200" b="1" dirty="0">
                    <a:latin typeface="+mj-lt"/>
                  </a:rPr>
                  <a:t>03</a:t>
                </a:r>
                <a:endParaRPr lang="en-US" sz="2400" dirty="0">
                  <a:latin typeface="+mn-lt"/>
                </a:endParaRPr>
              </a:p>
            </p:txBody>
          </p:sp>
        </p:grpSp>
        <p:grpSp>
          <p:nvGrpSpPr>
            <p:cNvPr id="125" name="Group 15">
              <a:extLst>
                <a:ext uri="{FF2B5EF4-FFF2-40B4-BE49-F238E27FC236}">
                  <a16:creationId xmlns:a16="http://schemas.microsoft.com/office/drawing/2014/main" id="{7CE76BDB-76B5-407D-8A40-2FD2BEDAAD38}"/>
                </a:ext>
              </a:extLst>
            </p:cNvPr>
            <p:cNvGrpSpPr/>
            <p:nvPr/>
          </p:nvGrpSpPr>
          <p:grpSpPr>
            <a:xfrm>
              <a:off x="536505" y="4167035"/>
              <a:ext cx="1222319" cy="851866"/>
              <a:chOff x="3979746" y="4770935"/>
              <a:chExt cx="1222319" cy="851866"/>
            </a:xfrm>
          </p:grpSpPr>
          <p:grpSp>
            <p:nvGrpSpPr>
              <p:cNvPr id="126" name="Group 191">
                <a:extLst>
                  <a:ext uri="{FF2B5EF4-FFF2-40B4-BE49-F238E27FC236}">
                    <a16:creationId xmlns:a16="http://schemas.microsoft.com/office/drawing/2014/main" id="{524C674B-23E6-41F8-9016-B36D8914186B}"/>
                  </a:ext>
                </a:extLst>
              </p:cNvPr>
              <p:cNvGrpSpPr/>
              <p:nvPr/>
            </p:nvGrpSpPr>
            <p:grpSpPr>
              <a:xfrm>
                <a:off x="4158397" y="4770935"/>
                <a:ext cx="1043668" cy="851866"/>
                <a:chOff x="7127875" y="4214813"/>
                <a:chExt cx="1252538" cy="1022350"/>
              </a:xfrm>
            </p:grpSpPr>
            <p:sp>
              <p:nvSpPr>
                <p:cNvPr id="128" name="Freeform 136">
                  <a:extLst>
                    <a:ext uri="{FF2B5EF4-FFF2-40B4-BE49-F238E27FC236}">
                      <a16:creationId xmlns:a16="http://schemas.microsoft.com/office/drawing/2014/main" id="{04F64380-924C-4967-8160-5FE8B74C27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27875" y="4214813"/>
                  <a:ext cx="1252538" cy="1022350"/>
                </a:xfrm>
                <a:custGeom>
                  <a:avLst/>
                  <a:gdLst>
                    <a:gd name="T0" fmla="*/ 0 w 789"/>
                    <a:gd name="T1" fmla="*/ 528 h 644"/>
                    <a:gd name="T2" fmla="*/ 394 w 789"/>
                    <a:gd name="T3" fmla="*/ 644 h 644"/>
                    <a:gd name="T4" fmla="*/ 789 w 789"/>
                    <a:gd name="T5" fmla="*/ 528 h 644"/>
                    <a:gd name="T6" fmla="*/ 789 w 789"/>
                    <a:gd name="T7" fmla="*/ 0 h 644"/>
                    <a:gd name="T8" fmla="*/ 394 w 789"/>
                    <a:gd name="T9" fmla="*/ 117 h 644"/>
                    <a:gd name="T10" fmla="*/ 0 w 789"/>
                    <a:gd name="T11" fmla="*/ 0 h 644"/>
                    <a:gd name="T12" fmla="*/ 0 w 789"/>
                    <a:gd name="T13" fmla="*/ 528 h 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89" h="644">
                      <a:moveTo>
                        <a:pt x="0" y="528"/>
                      </a:moveTo>
                      <a:lnTo>
                        <a:pt x="394" y="644"/>
                      </a:lnTo>
                      <a:lnTo>
                        <a:pt x="789" y="528"/>
                      </a:lnTo>
                      <a:lnTo>
                        <a:pt x="789" y="0"/>
                      </a:lnTo>
                      <a:lnTo>
                        <a:pt x="394" y="117"/>
                      </a:lnTo>
                      <a:lnTo>
                        <a:pt x="0" y="0"/>
                      </a:lnTo>
                      <a:lnTo>
                        <a:pt x="0" y="528"/>
                      </a:lnTo>
                      <a:close/>
                    </a:path>
                  </a:pathLst>
                </a:custGeom>
                <a:solidFill>
                  <a:srgbClr val="83AC3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Freeform 138">
                  <a:extLst>
                    <a:ext uri="{FF2B5EF4-FFF2-40B4-BE49-F238E27FC236}">
                      <a16:creationId xmlns:a16="http://schemas.microsoft.com/office/drawing/2014/main" id="{E9D1D4B9-6E8F-49C9-AEAF-F063687B62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27875" y="4214813"/>
                  <a:ext cx="625475" cy="1022350"/>
                </a:xfrm>
                <a:custGeom>
                  <a:avLst/>
                  <a:gdLst>
                    <a:gd name="T0" fmla="*/ 0 w 394"/>
                    <a:gd name="T1" fmla="*/ 0 h 644"/>
                    <a:gd name="T2" fmla="*/ 0 w 394"/>
                    <a:gd name="T3" fmla="*/ 528 h 644"/>
                    <a:gd name="T4" fmla="*/ 394 w 394"/>
                    <a:gd name="T5" fmla="*/ 644 h 644"/>
                    <a:gd name="T6" fmla="*/ 394 w 394"/>
                    <a:gd name="T7" fmla="*/ 117 h 644"/>
                    <a:gd name="T8" fmla="*/ 156 w 394"/>
                    <a:gd name="T9" fmla="*/ 47 h 644"/>
                    <a:gd name="T10" fmla="*/ 0 w 394"/>
                    <a:gd name="T11" fmla="*/ 0 h 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94" h="644">
                      <a:moveTo>
                        <a:pt x="0" y="0"/>
                      </a:moveTo>
                      <a:lnTo>
                        <a:pt x="0" y="528"/>
                      </a:lnTo>
                      <a:lnTo>
                        <a:pt x="394" y="644"/>
                      </a:lnTo>
                      <a:lnTo>
                        <a:pt x="394" y="117"/>
                      </a:lnTo>
                      <a:lnTo>
                        <a:pt x="156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9CB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27" name="Inhaltsplatzhalter 4">
                <a:extLst>
                  <a:ext uri="{FF2B5EF4-FFF2-40B4-BE49-F238E27FC236}">
                    <a16:creationId xmlns:a16="http://schemas.microsoft.com/office/drawing/2014/main" id="{2DC9D802-7E3B-4CE4-B77D-37BF34720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9746" y="4973082"/>
                <a:ext cx="885242" cy="49244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  <a:scene3d>
                  <a:camera prst="isometricOffAxis2Left"/>
                  <a:lightRig rig="threePt" dir="t"/>
                </a:scene3d>
              </a:bodyPr>
              <a:lstStyle>
                <a:lvl1pPr marL="272967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98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64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256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335" indent="-179335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847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10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72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34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3200" b="1" dirty="0">
                    <a:latin typeface="+mj-lt"/>
                  </a:rPr>
                  <a:t>04</a:t>
                </a:r>
                <a:endParaRPr lang="en-US" sz="2400" dirty="0">
                  <a:latin typeface="+mn-lt"/>
                </a:endParaRPr>
              </a:p>
            </p:txBody>
          </p:sp>
        </p:grpSp>
        <p:grpSp>
          <p:nvGrpSpPr>
            <p:cNvPr id="130" name="Group 16">
              <a:extLst>
                <a:ext uri="{FF2B5EF4-FFF2-40B4-BE49-F238E27FC236}">
                  <a16:creationId xmlns:a16="http://schemas.microsoft.com/office/drawing/2014/main" id="{12175720-F597-4598-8461-8F7989B573A0}"/>
                </a:ext>
              </a:extLst>
            </p:cNvPr>
            <p:cNvGrpSpPr/>
            <p:nvPr/>
          </p:nvGrpSpPr>
          <p:grpSpPr>
            <a:xfrm>
              <a:off x="536505" y="5171019"/>
              <a:ext cx="1222319" cy="851866"/>
              <a:chOff x="3979746" y="5774919"/>
              <a:chExt cx="1222319" cy="851866"/>
            </a:xfrm>
          </p:grpSpPr>
          <p:grpSp>
            <p:nvGrpSpPr>
              <p:cNvPr id="131" name="Group 190">
                <a:extLst>
                  <a:ext uri="{FF2B5EF4-FFF2-40B4-BE49-F238E27FC236}">
                    <a16:creationId xmlns:a16="http://schemas.microsoft.com/office/drawing/2014/main" id="{81EF07AF-1DFC-40EB-8998-EA8F22FBD9C9}"/>
                  </a:ext>
                </a:extLst>
              </p:cNvPr>
              <p:cNvGrpSpPr/>
              <p:nvPr/>
            </p:nvGrpSpPr>
            <p:grpSpPr>
              <a:xfrm>
                <a:off x="4158397" y="5774919"/>
                <a:ext cx="1043668" cy="851866"/>
                <a:chOff x="7127875" y="5419725"/>
                <a:chExt cx="1252538" cy="1022350"/>
              </a:xfrm>
            </p:grpSpPr>
            <p:sp>
              <p:nvSpPr>
                <p:cNvPr id="133" name="Freeform 140">
                  <a:extLst>
                    <a:ext uri="{FF2B5EF4-FFF2-40B4-BE49-F238E27FC236}">
                      <a16:creationId xmlns:a16="http://schemas.microsoft.com/office/drawing/2014/main" id="{F1C0486A-1EB2-4723-8157-F9049BF15E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27875" y="5419725"/>
                  <a:ext cx="1252538" cy="1022350"/>
                </a:xfrm>
                <a:custGeom>
                  <a:avLst/>
                  <a:gdLst>
                    <a:gd name="T0" fmla="*/ 0 w 789"/>
                    <a:gd name="T1" fmla="*/ 526 h 644"/>
                    <a:gd name="T2" fmla="*/ 394 w 789"/>
                    <a:gd name="T3" fmla="*/ 644 h 644"/>
                    <a:gd name="T4" fmla="*/ 789 w 789"/>
                    <a:gd name="T5" fmla="*/ 526 h 644"/>
                    <a:gd name="T6" fmla="*/ 789 w 789"/>
                    <a:gd name="T7" fmla="*/ 0 h 644"/>
                    <a:gd name="T8" fmla="*/ 394 w 789"/>
                    <a:gd name="T9" fmla="*/ 117 h 644"/>
                    <a:gd name="T10" fmla="*/ 0 w 789"/>
                    <a:gd name="T11" fmla="*/ 0 h 644"/>
                    <a:gd name="T12" fmla="*/ 0 w 789"/>
                    <a:gd name="T13" fmla="*/ 526 h 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89" h="644">
                      <a:moveTo>
                        <a:pt x="0" y="526"/>
                      </a:moveTo>
                      <a:lnTo>
                        <a:pt x="394" y="644"/>
                      </a:lnTo>
                      <a:lnTo>
                        <a:pt x="789" y="526"/>
                      </a:lnTo>
                      <a:lnTo>
                        <a:pt x="789" y="0"/>
                      </a:lnTo>
                      <a:lnTo>
                        <a:pt x="394" y="117"/>
                      </a:lnTo>
                      <a:lnTo>
                        <a:pt x="0" y="0"/>
                      </a:lnTo>
                      <a:lnTo>
                        <a:pt x="0" y="526"/>
                      </a:lnTo>
                      <a:close/>
                    </a:path>
                  </a:pathLst>
                </a:custGeom>
                <a:solidFill>
                  <a:srgbClr val="30CED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Freeform 142">
                  <a:extLst>
                    <a:ext uri="{FF2B5EF4-FFF2-40B4-BE49-F238E27FC236}">
                      <a16:creationId xmlns:a16="http://schemas.microsoft.com/office/drawing/2014/main" id="{8562C648-A1F4-4015-933B-10149DBD15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27875" y="5419725"/>
                  <a:ext cx="625475" cy="1022350"/>
                </a:xfrm>
                <a:custGeom>
                  <a:avLst/>
                  <a:gdLst>
                    <a:gd name="T0" fmla="*/ 0 w 394"/>
                    <a:gd name="T1" fmla="*/ 0 h 644"/>
                    <a:gd name="T2" fmla="*/ 0 w 394"/>
                    <a:gd name="T3" fmla="*/ 526 h 644"/>
                    <a:gd name="T4" fmla="*/ 394 w 394"/>
                    <a:gd name="T5" fmla="*/ 644 h 644"/>
                    <a:gd name="T6" fmla="*/ 394 w 394"/>
                    <a:gd name="T7" fmla="*/ 117 h 644"/>
                    <a:gd name="T8" fmla="*/ 156 w 394"/>
                    <a:gd name="T9" fmla="*/ 47 h 644"/>
                    <a:gd name="T10" fmla="*/ 0 w 394"/>
                    <a:gd name="T11" fmla="*/ 0 h 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94" h="644">
                      <a:moveTo>
                        <a:pt x="0" y="0"/>
                      </a:moveTo>
                      <a:lnTo>
                        <a:pt x="0" y="526"/>
                      </a:lnTo>
                      <a:lnTo>
                        <a:pt x="394" y="644"/>
                      </a:lnTo>
                      <a:lnTo>
                        <a:pt x="394" y="117"/>
                      </a:lnTo>
                      <a:lnTo>
                        <a:pt x="156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DFE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32" name="Inhaltsplatzhalter 4">
                <a:extLst>
                  <a:ext uri="{FF2B5EF4-FFF2-40B4-BE49-F238E27FC236}">
                    <a16:creationId xmlns:a16="http://schemas.microsoft.com/office/drawing/2014/main" id="{456B691F-F217-47F1-9657-D27CF2563E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9746" y="5957289"/>
                <a:ext cx="885242" cy="49244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  <a:scene3d>
                  <a:camera prst="isometricOffAxis2Left"/>
                  <a:lightRig rig="threePt" dir="t"/>
                </a:scene3d>
              </a:bodyPr>
              <a:lstStyle>
                <a:lvl1pPr marL="272967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98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64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256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335" indent="-179335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847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10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72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34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3200" b="1" dirty="0">
                    <a:latin typeface="+mj-lt"/>
                  </a:rPr>
                  <a:t>05</a:t>
                </a:r>
                <a:endParaRPr lang="en-US" sz="2400" dirty="0">
                  <a:latin typeface="+mn-lt"/>
                </a:endParaRPr>
              </a:p>
            </p:txBody>
          </p:sp>
        </p:grpSp>
      </p:grpSp>
      <p:sp>
        <p:nvSpPr>
          <p:cNvPr id="150" name="Freeform 107">
            <a:extLst>
              <a:ext uri="{FF2B5EF4-FFF2-40B4-BE49-F238E27FC236}">
                <a16:creationId xmlns:a16="http://schemas.microsoft.com/office/drawing/2014/main" id="{3C20BDC8-A40F-4F3E-8B81-7A5EE3202C7C}"/>
              </a:ext>
            </a:extLst>
          </p:cNvPr>
          <p:cNvSpPr>
            <a:spLocks noEditPoints="1"/>
          </p:cNvSpPr>
          <p:nvPr/>
        </p:nvSpPr>
        <p:spPr bwMode="auto">
          <a:xfrm>
            <a:off x="3736724" y="4287231"/>
            <a:ext cx="1043668" cy="123017"/>
          </a:xfrm>
          <a:custGeom>
            <a:avLst/>
            <a:gdLst>
              <a:gd name="T0" fmla="*/ 156 w 789"/>
              <a:gd name="T1" fmla="*/ 0 h 93"/>
              <a:gd name="T2" fmla="*/ 0 w 789"/>
              <a:gd name="T3" fmla="*/ 46 h 93"/>
              <a:gd name="T4" fmla="*/ 156 w 789"/>
              <a:gd name="T5" fmla="*/ 93 h 93"/>
              <a:gd name="T6" fmla="*/ 156 w 789"/>
              <a:gd name="T7" fmla="*/ 0 h 93"/>
              <a:gd name="T8" fmla="*/ 633 w 789"/>
              <a:gd name="T9" fmla="*/ 0 h 93"/>
              <a:gd name="T10" fmla="*/ 633 w 789"/>
              <a:gd name="T11" fmla="*/ 93 h 93"/>
              <a:gd name="T12" fmla="*/ 789 w 789"/>
              <a:gd name="T13" fmla="*/ 46 h 93"/>
              <a:gd name="T14" fmla="*/ 633 w 789"/>
              <a:gd name="T15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9" h="93">
                <a:moveTo>
                  <a:pt x="156" y="0"/>
                </a:moveTo>
                <a:lnTo>
                  <a:pt x="0" y="46"/>
                </a:lnTo>
                <a:lnTo>
                  <a:pt x="156" y="93"/>
                </a:lnTo>
                <a:lnTo>
                  <a:pt x="156" y="0"/>
                </a:lnTo>
                <a:moveTo>
                  <a:pt x="633" y="0"/>
                </a:moveTo>
                <a:lnTo>
                  <a:pt x="633" y="93"/>
                </a:lnTo>
                <a:lnTo>
                  <a:pt x="789" y="46"/>
                </a:lnTo>
                <a:lnTo>
                  <a:pt x="6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1" name="Freeform 129">
            <a:extLst>
              <a:ext uri="{FF2B5EF4-FFF2-40B4-BE49-F238E27FC236}">
                <a16:creationId xmlns:a16="http://schemas.microsoft.com/office/drawing/2014/main" id="{F949C28C-794F-4178-B881-F86E932DAC7C}"/>
              </a:ext>
            </a:extLst>
          </p:cNvPr>
          <p:cNvSpPr>
            <a:spLocks/>
          </p:cNvSpPr>
          <p:nvPr/>
        </p:nvSpPr>
        <p:spPr bwMode="auto">
          <a:xfrm>
            <a:off x="3736724" y="4348079"/>
            <a:ext cx="1043668" cy="851866"/>
          </a:xfrm>
          <a:custGeom>
            <a:avLst/>
            <a:gdLst>
              <a:gd name="T0" fmla="*/ 0 w 789"/>
              <a:gd name="T1" fmla="*/ 526 h 644"/>
              <a:gd name="T2" fmla="*/ 394 w 789"/>
              <a:gd name="T3" fmla="*/ 644 h 644"/>
              <a:gd name="T4" fmla="*/ 789 w 789"/>
              <a:gd name="T5" fmla="*/ 526 h 644"/>
              <a:gd name="T6" fmla="*/ 789 w 789"/>
              <a:gd name="T7" fmla="*/ 0 h 644"/>
              <a:gd name="T8" fmla="*/ 394 w 789"/>
              <a:gd name="T9" fmla="*/ 117 h 644"/>
              <a:gd name="T10" fmla="*/ 0 w 789"/>
              <a:gd name="T11" fmla="*/ 0 h 644"/>
              <a:gd name="T12" fmla="*/ 0 w 789"/>
              <a:gd name="T13" fmla="*/ 526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9" h="644">
                <a:moveTo>
                  <a:pt x="0" y="526"/>
                </a:moveTo>
                <a:lnTo>
                  <a:pt x="394" y="644"/>
                </a:lnTo>
                <a:lnTo>
                  <a:pt x="789" y="526"/>
                </a:lnTo>
                <a:lnTo>
                  <a:pt x="789" y="0"/>
                </a:lnTo>
                <a:lnTo>
                  <a:pt x="394" y="117"/>
                </a:lnTo>
                <a:lnTo>
                  <a:pt x="0" y="0"/>
                </a:lnTo>
                <a:lnTo>
                  <a:pt x="0" y="52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2" name="Freeform 131">
            <a:extLst>
              <a:ext uri="{FF2B5EF4-FFF2-40B4-BE49-F238E27FC236}">
                <a16:creationId xmlns:a16="http://schemas.microsoft.com/office/drawing/2014/main" id="{077691C2-F466-4EB5-A8CF-527EAF282277}"/>
              </a:ext>
            </a:extLst>
          </p:cNvPr>
          <p:cNvSpPr>
            <a:spLocks/>
          </p:cNvSpPr>
          <p:nvPr/>
        </p:nvSpPr>
        <p:spPr bwMode="auto">
          <a:xfrm>
            <a:off x="3736724" y="4348079"/>
            <a:ext cx="521172" cy="851866"/>
          </a:xfrm>
          <a:custGeom>
            <a:avLst/>
            <a:gdLst>
              <a:gd name="T0" fmla="*/ 0 w 394"/>
              <a:gd name="T1" fmla="*/ 0 h 644"/>
              <a:gd name="T2" fmla="*/ 0 w 394"/>
              <a:gd name="T3" fmla="*/ 526 h 644"/>
              <a:gd name="T4" fmla="*/ 394 w 394"/>
              <a:gd name="T5" fmla="*/ 644 h 644"/>
              <a:gd name="T6" fmla="*/ 394 w 394"/>
              <a:gd name="T7" fmla="*/ 117 h 644"/>
              <a:gd name="T8" fmla="*/ 156 w 394"/>
              <a:gd name="T9" fmla="*/ 47 h 644"/>
              <a:gd name="T10" fmla="*/ 0 w 394"/>
              <a:gd name="T11" fmla="*/ 0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4" h="644">
                <a:moveTo>
                  <a:pt x="0" y="0"/>
                </a:moveTo>
                <a:lnTo>
                  <a:pt x="0" y="526"/>
                </a:lnTo>
                <a:lnTo>
                  <a:pt x="394" y="644"/>
                </a:lnTo>
                <a:lnTo>
                  <a:pt x="394" y="117"/>
                </a:lnTo>
                <a:lnTo>
                  <a:pt x="156" y="4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9" name="Freeform 107">
            <a:extLst>
              <a:ext uri="{FF2B5EF4-FFF2-40B4-BE49-F238E27FC236}">
                <a16:creationId xmlns:a16="http://schemas.microsoft.com/office/drawing/2014/main" id="{5EB950F8-9766-447A-9F1A-A51AD6536893}"/>
              </a:ext>
            </a:extLst>
          </p:cNvPr>
          <p:cNvSpPr>
            <a:spLocks noEditPoints="1"/>
          </p:cNvSpPr>
          <p:nvPr/>
        </p:nvSpPr>
        <p:spPr bwMode="auto">
          <a:xfrm>
            <a:off x="3938825" y="2998251"/>
            <a:ext cx="1043668" cy="123017"/>
          </a:xfrm>
          <a:custGeom>
            <a:avLst/>
            <a:gdLst>
              <a:gd name="T0" fmla="*/ 156 w 789"/>
              <a:gd name="T1" fmla="*/ 0 h 93"/>
              <a:gd name="T2" fmla="*/ 0 w 789"/>
              <a:gd name="T3" fmla="*/ 46 h 93"/>
              <a:gd name="T4" fmla="*/ 156 w 789"/>
              <a:gd name="T5" fmla="*/ 93 h 93"/>
              <a:gd name="T6" fmla="*/ 156 w 789"/>
              <a:gd name="T7" fmla="*/ 0 h 93"/>
              <a:gd name="T8" fmla="*/ 633 w 789"/>
              <a:gd name="T9" fmla="*/ 0 h 93"/>
              <a:gd name="T10" fmla="*/ 633 w 789"/>
              <a:gd name="T11" fmla="*/ 93 h 93"/>
              <a:gd name="T12" fmla="*/ 789 w 789"/>
              <a:gd name="T13" fmla="*/ 46 h 93"/>
              <a:gd name="T14" fmla="*/ 633 w 789"/>
              <a:gd name="T15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9" h="93">
                <a:moveTo>
                  <a:pt x="156" y="0"/>
                </a:moveTo>
                <a:lnTo>
                  <a:pt x="0" y="46"/>
                </a:lnTo>
                <a:lnTo>
                  <a:pt x="156" y="93"/>
                </a:lnTo>
                <a:lnTo>
                  <a:pt x="156" y="0"/>
                </a:lnTo>
                <a:moveTo>
                  <a:pt x="633" y="0"/>
                </a:moveTo>
                <a:lnTo>
                  <a:pt x="633" y="93"/>
                </a:lnTo>
                <a:lnTo>
                  <a:pt x="789" y="46"/>
                </a:lnTo>
                <a:lnTo>
                  <a:pt x="6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0" name="Freeform 129">
            <a:extLst>
              <a:ext uri="{FF2B5EF4-FFF2-40B4-BE49-F238E27FC236}">
                <a16:creationId xmlns:a16="http://schemas.microsoft.com/office/drawing/2014/main" id="{2ED4C9F1-9BC9-4F00-9D9B-BD4F22A2CBB5}"/>
              </a:ext>
            </a:extLst>
          </p:cNvPr>
          <p:cNvSpPr>
            <a:spLocks/>
          </p:cNvSpPr>
          <p:nvPr/>
        </p:nvSpPr>
        <p:spPr bwMode="auto">
          <a:xfrm>
            <a:off x="3938825" y="3059099"/>
            <a:ext cx="1043668" cy="851866"/>
          </a:xfrm>
          <a:custGeom>
            <a:avLst/>
            <a:gdLst>
              <a:gd name="T0" fmla="*/ 0 w 789"/>
              <a:gd name="T1" fmla="*/ 526 h 644"/>
              <a:gd name="T2" fmla="*/ 394 w 789"/>
              <a:gd name="T3" fmla="*/ 644 h 644"/>
              <a:gd name="T4" fmla="*/ 789 w 789"/>
              <a:gd name="T5" fmla="*/ 526 h 644"/>
              <a:gd name="T6" fmla="*/ 789 w 789"/>
              <a:gd name="T7" fmla="*/ 0 h 644"/>
              <a:gd name="T8" fmla="*/ 394 w 789"/>
              <a:gd name="T9" fmla="*/ 117 h 644"/>
              <a:gd name="T10" fmla="*/ 0 w 789"/>
              <a:gd name="T11" fmla="*/ 0 h 644"/>
              <a:gd name="T12" fmla="*/ 0 w 789"/>
              <a:gd name="T13" fmla="*/ 526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9" h="644">
                <a:moveTo>
                  <a:pt x="0" y="526"/>
                </a:moveTo>
                <a:lnTo>
                  <a:pt x="394" y="644"/>
                </a:lnTo>
                <a:lnTo>
                  <a:pt x="789" y="526"/>
                </a:lnTo>
                <a:lnTo>
                  <a:pt x="789" y="0"/>
                </a:lnTo>
                <a:lnTo>
                  <a:pt x="394" y="117"/>
                </a:lnTo>
                <a:lnTo>
                  <a:pt x="0" y="0"/>
                </a:lnTo>
                <a:lnTo>
                  <a:pt x="0" y="52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1" name="Freeform 131">
            <a:extLst>
              <a:ext uri="{FF2B5EF4-FFF2-40B4-BE49-F238E27FC236}">
                <a16:creationId xmlns:a16="http://schemas.microsoft.com/office/drawing/2014/main" id="{1AA56140-B3FA-4120-9FE3-0315F14D6293}"/>
              </a:ext>
            </a:extLst>
          </p:cNvPr>
          <p:cNvSpPr>
            <a:spLocks/>
          </p:cNvSpPr>
          <p:nvPr/>
        </p:nvSpPr>
        <p:spPr bwMode="auto">
          <a:xfrm>
            <a:off x="3938825" y="3059099"/>
            <a:ext cx="521172" cy="851866"/>
          </a:xfrm>
          <a:custGeom>
            <a:avLst/>
            <a:gdLst>
              <a:gd name="T0" fmla="*/ 0 w 394"/>
              <a:gd name="T1" fmla="*/ 0 h 644"/>
              <a:gd name="T2" fmla="*/ 0 w 394"/>
              <a:gd name="T3" fmla="*/ 526 h 644"/>
              <a:gd name="T4" fmla="*/ 394 w 394"/>
              <a:gd name="T5" fmla="*/ 644 h 644"/>
              <a:gd name="T6" fmla="*/ 394 w 394"/>
              <a:gd name="T7" fmla="*/ 117 h 644"/>
              <a:gd name="T8" fmla="*/ 156 w 394"/>
              <a:gd name="T9" fmla="*/ 47 h 644"/>
              <a:gd name="T10" fmla="*/ 0 w 394"/>
              <a:gd name="T11" fmla="*/ 0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4" h="644">
                <a:moveTo>
                  <a:pt x="0" y="0"/>
                </a:moveTo>
                <a:lnTo>
                  <a:pt x="0" y="526"/>
                </a:lnTo>
                <a:lnTo>
                  <a:pt x="394" y="644"/>
                </a:lnTo>
                <a:lnTo>
                  <a:pt x="394" y="117"/>
                </a:lnTo>
                <a:lnTo>
                  <a:pt x="156" y="4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8" name="Freeform 97">
            <a:extLst>
              <a:ext uri="{FF2B5EF4-FFF2-40B4-BE49-F238E27FC236}">
                <a16:creationId xmlns:a16="http://schemas.microsoft.com/office/drawing/2014/main" id="{6C5E7D4D-1FB2-4EB4-B609-F388FA361A14}"/>
              </a:ext>
            </a:extLst>
          </p:cNvPr>
          <p:cNvSpPr>
            <a:spLocks/>
          </p:cNvSpPr>
          <p:nvPr/>
        </p:nvSpPr>
        <p:spPr bwMode="auto">
          <a:xfrm>
            <a:off x="3938825" y="2906980"/>
            <a:ext cx="1043668" cy="306883"/>
          </a:xfrm>
          <a:custGeom>
            <a:avLst/>
            <a:gdLst>
              <a:gd name="T0" fmla="*/ 789 w 789"/>
              <a:gd name="T1" fmla="*/ 115 h 232"/>
              <a:gd name="T2" fmla="*/ 394 w 789"/>
              <a:gd name="T3" fmla="*/ 0 h 232"/>
              <a:gd name="T4" fmla="*/ 0 w 789"/>
              <a:gd name="T5" fmla="*/ 115 h 232"/>
              <a:gd name="T6" fmla="*/ 394 w 789"/>
              <a:gd name="T7" fmla="*/ 232 h 232"/>
              <a:gd name="T8" fmla="*/ 789 w 789"/>
              <a:gd name="T9" fmla="*/ 115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9" h="232">
                <a:moveTo>
                  <a:pt x="789" y="115"/>
                </a:moveTo>
                <a:lnTo>
                  <a:pt x="394" y="0"/>
                </a:lnTo>
                <a:lnTo>
                  <a:pt x="0" y="115"/>
                </a:lnTo>
                <a:lnTo>
                  <a:pt x="394" y="232"/>
                </a:lnTo>
                <a:lnTo>
                  <a:pt x="789" y="11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0" name="Freeform 99">
            <a:extLst>
              <a:ext uri="{FF2B5EF4-FFF2-40B4-BE49-F238E27FC236}">
                <a16:creationId xmlns:a16="http://schemas.microsoft.com/office/drawing/2014/main" id="{71CAFE3A-401B-40BF-A58E-1E3370BA8F3D}"/>
              </a:ext>
            </a:extLst>
          </p:cNvPr>
          <p:cNvSpPr>
            <a:spLocks/>
          </p:cNvSpPr>
          <p:nvPr/>
        </p:nvSpPr>
        <p:spPr bwMode="auto">
          <a:xfrm>
            <a:off x="3938825" y="3910964"/>
            <a:ext cx="1043668" cy="305560"/>
          </a:xfrm>
          <a:custGeom>
            <a:avLst/>
            <a:gdLst>
              <a:gd name="T0" fmla="*/ 789 w 789"/>
              <a:gd name="T1" fmla="*/ 115 h 231"/>
              <a:gd name="T2" fmla="*/ 394 w 789"/>
              <a:gd name="T3" fmla="*/ 0 h 231"/>
              <a:gd name="T4" fmla="*/ 0 w 789"/>
              <a:gd name="T5" fmla="*/ 115 h 231"/>
              <a:gd name="T6" fmla="*/ 394 w 789"/>
              <a:gd name="T7" fmla="*/ 231 h 231"/>
              <a:gd name="T8" fmla="*/ 789 w 789"/>
              <a:gd name="T9" fmla="*/ 115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9" h="231">
                <a:moveTo>
                  <a:pt x="789" y="115"/>
                </a:moveTo>
                <a:lnTo>
                  <a:pt x="394" y="0"/>
                </a:lnTo>
                <a:lnTo>
                  <a:pt x="0" y="115"/>
                </a:lnTo>
                <a:lnTo>
                  <a:pt x="394" y="231"/>
                </a:lnTo>
                <a:lnTo>
                  <a:pt x="789" y="11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1" name="Freeform 107">
            <a:extLst>
              <a:ext uri="{FF2B5EF4-FFF2-40B4-BE49-F238E27FC236}">
                <a16:creationId xmlns:a16="http://schemas.microsoft.com/office/drawing/2014/main" id="{64E3AFA7-45E4-4C86-AE5A-6B13B17F6F12}"/>
              </a:ext>
            </a:extLst>
          </p:cNvPr>
          <p:cNvSpPr>
            <a:spLocks noEditPoints="1"/>
          </p:cNvSpPr>
          <p:nvPr/>
        </p:nvSpPr>
        <p:spPr bwMode="auto">
          <a:xfrm>
            <a:off x="3938825" y="2998251"/>
            <a:ext cx="1043668" cy="123017"/>
          </a:xfrm>
          <a:custGeom>
            <a:avLst/>
            <a:gdLst>
              <a:gd name="T0" fmla="*/ 156 w 789"/>
              <a:gd name="T1" fmla="*/ 0 h 93"/>
              <a:gd name="T2" fmla="*/ 0 w 789"/>
              <a:gd name="T3" fmla="*/ 46 h 93"/>
              <a:gd name="T4" fmla="*/ 156 w 789"/>
              <a:gd name="T5" fmla="*/ 93 h 93"/>
              <a:gd name="T6" fmla="*/ 156 w 789"/>
              <a:gd name="T7" fmla="*/ 0 h 93"/>
              <a:gd name="T8" fmla="*/ 633 w 789"/>
              <a:gd name="T9" fmla="*/ 0 h 93"/>
              <a:gd name="T10" fmla="*/ 633 w 789"/>
              <a:gd name="T11" fmla="*/ 93 h 93"/>
              <a:gd name="T12" fmla="*/ 789 w 789"/>
              <a:gd name="T13" fmla="*/ 46 h 93"/>
              <a:gd name="T14" fmla="*/ 633 w 789"/>
              <a:gd name="T15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9" h="93">
                <a:moveTo>
                  <a:pt x="156" y="0"/>
                </a:moveTo>
                <a:lnTo>
                  <a:pt x="0" y="46"/>
                </a:lnTo>
                <a:lnTo>
                  <a:pt x="156" y="93"/>
                </a:lnTo>
                <a:lnTo>
                  <a:pt x="156" y="0"/>
                </a:lnTo>
                <a:moveTo>
                  <a:pt x="633" y="0"/>
                </a:moveTo>
                <a:lnTo>
                  <a:pt x="633" y="93"/>
                </a:lnTo>
                <a:lnTo>
                  <a:pt x="789" y="46"/>
                </a:lnTo>
                <a:lnTo>
                  <a:pt x="6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2" name="Freeform 109">
            <a:extLst>
              <a:ext uri="{FF2B5EF4-FFF2-40B4-BE49-F238E27FC236}">
                <a16:creationId xmlns:a16="http://schemas.microsoft.com/office/drawing/2014/main" id="{FC354613-3375-470C-819B-3C4B762E94D9}"/>
              </a:ext>
            </a:extLst>
          </p:cNvPr>
          <p:cNvSpPr>
            <a:spLocks noEditPoints="1"/>
          </p:cNvSpPr>
          <p:nvPr/>
        </p:nvSpPr>
        <p:spPr bwMode="auto">
          <a:xfrm>
            <a:off x="3938825" y="4002236"/>
            <a:ext cx="1043668" cy="120372"/>
          </a:xfrm>
          <a:custGeom>
            <a:avLst/>
            <a:gdLst>
              <a:gd name="T0" fmla="*/ 156 w 789"/>
              <a:gd name="T1" fmla="*/ 0 h 91"/>
              <a:gd name="T2" fmla="*/ 0 w 789"/>
              <a:gd name="T3" fmla="*/ 46 h 91"/>
              <a:gd name="T4" fmla="*/ 156 w 789"/>
              <a:gd name="T5" fmla="*/ 91 h 91"/>
              <a:gd name="T6" fmla="*/ 156 w 789"/>
              <a:gd name="T7" fmla="*/ 0 h 91"/>
              <a:gd name="T8" fmla="*/ 633 w 789"/>
              <a:gd name="T9" fmla="*/ 0 h 91"/>
              <a:gd name="T10" fmla="*/ 633 w 789"/>
              <a:gd name="T11" fmla="*/ 91 h 91"/>
              <a:gd name="T12" fmla="*/ 789 w 789"/>
              <a:gd name="T13" fmla="*/ 46 h 91"/>
              <a:gd name="T14" fmla="*/ 633 w 789"/>
              <a:gd name="T15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9" h="91">
                <a:moveTo>
                  <a:pt x="156" y="0"/>
                </a:moveTo>
                <a:lnTo>
                  <a:pt x="0" y="46"/>
                </a:lnTo>
                <a:lnTo>
                  <a:pt x="156" y="91"/>
                </a:lnTo>
                <a:lnTo>
                  <a:pt x="156" y="0"/>
                </a:lnTo>
                <a:moveTo>
                  <a:pt x="633" y="0"/>
                </a:moveTo>
                <a:lnTo>
                  <a:pt x="633" y="91"/>
                </a:lnTo>
                <a:lnTo>
                  <a:pt x="789" y="46"/>
                </a:lnTo>
                <a:lnTo>
                  <a:pt x="6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3" name="Freeform 129">
            <a:extLst>
              <a:ext uri="{FF2B5EF4-FFF2-40B4-BE49-F238E27FC236}">
                <a16:creationId xmlns:a16="http://schemas.microsoft.com/office/drawing/2014/main" id="{7C0750BF-38D3-47B8-9E9B-705E92A49A16}"/>
              </a:ext>
            </a:extLst>
          </p:cNvPr>
          <p:cNvSpPr>
            <a:spLocks/>
          </p:cNvSpPr>
          <p:nvPr/>
        </p:nvSpPr>
        <p:spPr bwMode="auto">
          <a:xfrm>
            <a:off x="3938825" y="3059099"/>
            <a:ext cx="1043668" cy="851866"/>
          </a:xfrm>
          <a:custGeom>
            <a:avLst/>
            <a:gdLst>
              <a:gd name="T0" fmla="*/ 0 w 789"/>
              <a:gd name="T1" fmla="*/ 526 h 644"/>
              <a:gd name="T2" fmla="*/ 394 w 789"/>
              <a:gd name="T3" fmla="*/ 644 h 644"/>
              <a:gd name="T4" fmla="*/ 789 w 789"/>
              <a:gd name="T5" fmla="*/ 526 h 644"/>
              <a:gd name="T6" fmla="*/ 789 w 789"/>
              <a:gd name="T7" fmla="*/ 0 h 644"/>
              <a:gd name="T8" fmla="*/ 394 w 789"/>
              <a:gd name="T9" fmla="*/ 117 h 644"/>
              <a:gd name="T10" fmla="*/ 0 w 789"/>
              <a:gd name="T11" fmla="*/ 0 h 644"/>
              <a:gd name="T12" fmla="*/ 0 w 789"/>
              <a:gd name="T13" fmla="*/ 526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9" h="644">
                <a:moveTo>
                  <a:pt x="0" y="526"/>
                </a:moveTo>
                <a:lnTo>
                  <a:pt x="394" y="644"/>
                </a:lnTo>
                <a:lnTo>
                  <a:pt x="789" y="526"/>
                </a:lnTo>
                <a:lnTo>
                  <a:pt x="789" y="0"/>
                </a:lnTo>
                <a:lnTo>
                  <a:pt x="394" y="117"/>
                </a:lnTo>
                <a:lnTo>
                  <a:pt x="0" y="0"/>
                </a:lnTo>
                <a:lnTo>
                  <a:pt x="0" y="52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4" name="Freeform 131">
            <a:extLst>
              <a:ext uri="{FF2B5EF4-FFF2-40B4-BE49-F238E27FC236}">
                <a16:creationId xmlns:a16="http://schemas.microsoft.com/office/drawing/2014/main" id="{3C7C4F13-0A09-40F0-9722-A3EE72DCCD60}"/>
              </a:ext>
            </a:extLst>
          </p:cNvPr>
          <p:cNvSpPr>
            <a:spLocks/>
          </p:cNvSpPr>
          <p:nvPr/>
        </p:nvSpPr>
        <p:spPr bwMode="auto">
          <a:xfrm>
            <a:off x="3938825" y="3059099"/>
            <a:ext cx="521172" cy="851866"/>
          </a:xfrm>
          <a:custGeom>
            <a:avLst/>
            <a:gdLst>
              <a:gd name="T0" fmla="*/ 0 w 394"/>
              <a:gd name="T1" fmla="*/ 0 h 644"/>
              <a:gd name="T2" fmla="*/ 0 w 394"/>
              <a:gd name="T3" fmla="*/ 526 h 644"/>
              <a:gd name="T4" fmla="*/ 394 w 394"/>
              <a:gd name="T5" fmla="*/ 644 h 644"/>
              <a:gd name="T6" fmla="*/ 394 w 394"/>
              <a:gd name="T7" fmla="*/ 117 h 644"/>
              <a:gd name="T8" fmla="*/ 156 w 394"/>
              <a:gd name="T9" fmla="*/ 47 h 644"/>
              <a:gd name="T10" fmla="*/ 0 w 394"/>
              <a:gd name="T11" fmla="*/ 0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4" h="644">
                <a:moveTo>
                  <a:pt x="0" y="0"/>
                </a:moveTo>
                <a:lnTo>
                  <a:pt x="0" y="526"/>
                </a:lnTo>
                <a:lnTo>
                  <a:pt x="394" y="644"/>
                </a:lnTo>
                <a:lnTo>
                  <a:pt x="394" y="117"/>
                </a:lnTo>
                <a:lnTo>
                  <a:pt x="156" y="4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C0BD8560-B9D0-43C7-B4D5-63C7A618C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110" y="1530220"/>
            <a:ext cx="7158265" cy="459843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E6877CD-E93D-41F5-A270-73F4C4A5B43F}"/>
              </a:ext>
            </a:extLst>
          </p:cNvPr>
          <p:cNvGrpSpPr/>
          <p:nvPr/>
        </p:nvGrpSpPr>
        <p:grpSpPr>
          <a:xfrm>
            <a:off x="1682693" y="685569"/>
            <a:ext cx="1345653" cy="5486862"/>
            <a:chOff x="196698" y="741600"/>
            <a:chExt cx="1345653" cy="5486862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FADF92D1-60CC-4BC2-8FA7-D23B4CD5A9DE}"/>
                </a:ext>
              </a:extLst>
            </p:cNvPr>
            <p:cNvGrpSpPr/>
            <p:nvPr/>
          </p:nvGrpSpPr>
          <p:grpSpPr>
            <a:xfrm>
              <a:off x="196698" y="741600"/>
              <a:ext cx="1222319" cy="5486862"/>
              <a:chOff x="536505" y="815128"/>
              <a:chExt cx="1222319" cy="5486862"/>
            </a:xfrm>
          </p:grpSpPr>
          <p:sp>
            <p:nvSpPr>
              <p:cNvPr id="186" name="Freeform 96">
                <a:extLst>
                  <a:ext uri="{FF2B5EF4-FFF2-40B4-BE49-F238E27FC236}">
                    <a16:creationId xmlns:a16="http://schemas.microsoft.com/office/drawing/2014/main" id="{E4D80ED8-8ABD-4D24-837A-A5602A4A58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56" y="2008269"/>
                <a:ext cx="1043668" cy="306883"/>
              </a:xfrm>
              <a:custGeom>
                <a:avLst/>
                <a:gdLst>
                  <a:gd name="T0" fmla="*/ 789 w 789"/>
                  <a:gd name="T1" fmla="*/ 115 h 232"/>
                  <a:gd name="T2" fmla="*/ 394 w 789"/>
                  <a:gd name="T3" fmla="*/ 0 h 232"/>
                  <a:gd name="T4" fmla="*/ 0 w 789"/>
                  <a:gd name="T5" fmla="*/ 115 h 232"/>
                  <a:gd name="T6" fmla="*/ 394 w 789"/>
                  <a:gd name="T7" fmla="*/ 232 h 232"/>
                  <a:gd name="T8" fmla="*/ 789 w 789"/>
                  <a:gd name="T9" fmla="*/ 11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9" h="232">
                    <a:moveTo>
                      <a:pt x="789" y="115"/>
                    </a:moveTo>
                    <a:lnTo>
                      <a:pt x="394" y="0"/>
                    </a:lnTo>
                    <a:lnTo>
                      <a:pt x="0" y="115"/>
                    </a:lnTo>
                    <a:lnTo>
                      <a:pt x="394" y="232"/>
                    </a:lnTo>
                    <a:lnTo>
                      <a:pt x="789" y="115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97">
                <a:extLst>
                  <a:ext uri="{FF2B5EF4-FFF2-40B4-BE49-F238E27FC236}">
                    <a16:creationId xmlns:a16="http://schemas.microsoft.com/office/drawing/2014/main" id="{42F8B169-DCC1-47D1-A05B-0DC9615F8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56" y="2008269"/>
                <a:ext cx="1043668" cy="306883"/>
              </a:xfrm>
              <a:custGeom>
                <a:avLst/>
                <a:gdLst>
                  <a:gd name="T0" fmla="*/ 789 w 789"/>
                  <a:gd name="T1" fmla="*/ 115 h 232"/>
                  <a:gd name="T2" fmla="*/ 394 w 789"/>
                  <a:gd name="T3" fmla="*/ 0 h 232"/>
                  <a:gd name="T4" fmla="*/ 0 w 789"/>
                  <a:gd name="T5" fmla="*/ 115 h 232"/>
                  <a:gd name="T6" fmla="*/ 394 w 789"/>
                  <a:gd name="T7" fmla="*/ 232 h 232"/>
                  <a:gd name="T8" fmla="*/ 789 w 789"/>
                  <a:gd name="T9" fmla="*/ 11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9" h="232">
                    <a:moveTo>
                      <a:pt x="789" y="115"/>
                    </a:moveTo>
                    <a:lnTo>
                      <a:pt x="394" y="0"/>
                    </a:lnTo>
                    <a:lnTo>
                      <a:pt x="0" y="115"/>
                    </a:lnTo>
                    <a:lnTo>
                      <a:pt x="394" y="232"/>
                    </a:lnTo>
                    <a:lnTo>
                      <a:pt x="789" y="11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98">
                <a:extLst>
                  <a:ext uri="{FF2B5EF4-FFF2-40B4-BE49-F238E27FC236}">
                    <a16:creationId xmlns:a16="http://schemas.microsoft.com/office/drawing/2014/main" id="{AD8A97D7-B7F0-4B4E-93BC-370BFFA5E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56" y="3012253"/>
                <a:ext cx="1043668" cy="305560"/>
              </a:xfrm>
              <a:custGeom>
                <a:avLst/>
                <a:gdLst>
                  <a:gd name="T0" fmla="*/ 789 w 789"/>
                  <a:gd name="T1" fmla="*/ 115 h 231"/>
                  <a:gd name="T2" fmla="*/ 394 w 789"/>
                  <a:gd name="T3" fmla="*/ 0 h 231"/>
                  <a:gd name="T4" fmla="*/ 0 w 789"/>
                  <a:gd name="T5" fmla="*/ 115 h 231"/>
                  <a:gd name="T6" fmla="*/ 394 w 789"/>
                  <a:gd name="T7" fmla="*/ 231 h 231"/>
                  <a:gd name="T8" fmla="*/ 789 w 789"/>
                  <a:gd name="T9" fmla="*/ 11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9" h="231">
                    <a:moveTo>
                      <a:pt x="789" y="115"/>
                    </a:moveTo>
                    <a:lnTo>
                      <a:pt x="394" y="0"/>
                    </a:lnTo>
                    <a:lnTo>
                      <a:pt x="0" y="115"/>
                    </a:lnTo>
                    <a:lnTo>
                      <a:pt x="394" y="231"/>
                    </a:lnTo>
                    <a:lnTo>
                      <a:pt x="789" y="115"/>
                    </a:lnTo>
                    <a:close/>
                  </a:path>
                </a:pathLst>
              </a:custGeom>
              <a:solidFill>
                <a:srgbClr val="1B7EA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99">
                <a:extLst>
                  <a:ext uri="{FF2B5EF4-FFF2-40B4-BE49-F238E27FC236}">
                    <a16:creationId xmlns:a16="http://schemas.microsoft.com/office/drawing/2014/main" id="{43C4B469-042A-4AA3-95E9-4EFDD3A4F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56" y="3012253"/>
                <a:ext cx="1043668" cy="305560"/>
              </a:xfrm>
              <a:custGeom>
                <a:avLst/>
                <a:gdLst>
                  <a:gd name="T0" fmla="*/ 789 w 789"/>
                  <a:gd name="T1" fmla="*/ 115 h 231"/>
                  <a:gd name="T2" fmla="*/ 394 w 789"/>
                  <a:gd name="T3" fmla="*/ 0 h 231"/>
                  <a:gd name="T4" fmla="*/ 0 w 789"/>
                  <a:gd name="T5" fmla="*/ 115 h 231"/>
                  <a:gd name="T6" fmla="*/ 394 w 789"/>
                  <a:gd name="T7" fmla="*/ 231 h 231"/>
                  <a:gd name="T8" fmla="*/ 789 w 789"/>
                  <a:gd name="T9" fmla="*/ 11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9" h="231">
                    <a:moveTo>
                      <a:pt x="789" y="115"/>
                    </a:moveTo>
                    <a:lnTo>
                      <a:pt x="394" y="0"/>
                    </a:lnTo>
                    <a:lnTo>
                      <a:pt x="0" y="115"/>
                    </a:lnTo>
                    <a:lnTo>
                      <a:pt x="394" y="231"/>
                    </a:lnTo>
                    <a:lnTo>
                      <a:pt x="789" y="11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00">
                <a:extLst>
                  <a:ext uri="{FF2B5EF4-FFF2-40B4-BE49-F238E27FC236}">
                    <a16:creationId xmlns:a16="http://schemas.microsoft.com/office/drawing/2014/main" id="{349EB3CD-C83B-4E12-92D1-C180C727C6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56" y="4014915"/>
                <a:ext cx="1043668" cy="306883"/>
              </a:xfrm>
              <a:custGeom>
                <a:avLst/>
                <a:gdLst>
                  <a:gd name="T0" fmla="*/ 789 w 789"/>
                  <a:gd name="T1" fmla="*/ 115 h 232"/>
                  <a:gd name="T2" fmla="*/ 394 w 789"/>
                  <a:gd name="T3" fmla="*/ 0 h 232"/>
                  <a:gd name="T4" fmla="*/ 0 w 789"/>
                  <a:gd name="T5" fmla="*/ 115 h 232"/>
                  <a:gd name="T6" fmla="*/ 394 w 789"/>
                  <a:gd name="T7" fmla="*/ 232 h 232"/>
                  <a:gd name="T8" fmla="*/ 789 w 789"/>
                  <a:gd name="T9" fmla="*/ 11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9" h="232">
                    <a:moveTo>
                      <a:pt x="789" y="115"/>
                    </a:moveTo>
                    <a:lnTo>
                      <a:pt x="394" y="0"/>
                    </a:lnTo>
                    <a:lnTo>
                      <a:pt x="0" y="115"/>
                    </a:lnTo>
                    <a:lnTo>
                      <a:pt x="394" y="232"/>
                    </a:lnTo>
                    <a:lnTo>
                      <a:pt x="789" y="115"/>
                    </a:lnTo>
                    <a:close/>
                  </a:path>
                </a:pathLst>
              </a:custGeom>
              <a:solidFill>
                <a:srgbClr val="5B782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101">
                <a:extLst>
                  <a:ext uri="{FF2B5EF4-FFF2-40B4-BE49-F238E27FC236}">
                    <a16:creationId xmlns:a16="http://schemas.microsoft.com/office/drawing/2014/main" id="{99327BA9-CBE5-4676-A147-2CFD9709D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56" y="4014915"/>
                <a:ext cx="1043668" cy="306883"/>
              </a:xfrm>
              <a:custGeom>
                <a:avLst/>
                <a:gdLst>
                  <a:gd name="T0" fmla="*/ 789 w 789"/>
                  <a:gd name="T1" fmla="*/ 115 h 232"/>
                  <a:gd name="T2" fmla="*/ 394 w 789"/>
                  <a:gd name="T3" fmla="*/ 0 h 232"/>
                  <a:gd name="T4" fmla="*/ 0 w 789"/>
                  <a:gd name="T5" fmla="*/ 115 h 232"/>
                  <a:gd name="T6" fmla="*/ 394 w 789"/>
                  <a:gd name="T7" fmla="*/ 232 h 232"/>
                  <a:gd name="T8" fmla="*/ 789 w 789"/>
                  <a:gd name="T9" fmla="*/ 11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9" h="232">
                    <a:moveTo>
                      <a:pt x="789" y="115"/>
                    </a:moveTo>
                    <a:lnTo>
                      <a:pt x="394" y="0"/>
                    </a:lnTo>
                    <a:lnTo>
                      <a:pt x="0" y="115"/>
                    </a:lnTo>
                    <a:lnTo>
                      <a:pt x="394" y="232"/>
                    </a:lnTo>
                    <a:lnTo>
                      <a:pt x="789" y="11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103">
                <a:extLst>
                  <a:ext uri="{FF2B5EF4-FFF2-40B4-BE49-F238E27FC236}">
                    <a16:creationId xmlns:a16="http://schemas.microsoft.com/office/drawing/2014/main" id="{7C37E5D3-1274-4922-9EC0-7079E0680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56" y="5018900"/>
                <a:ext cx="1043668" cy="306883"/>
              </a:xfrm>
              <a:custGeom>
                <a:avLst/>
                <a:gdLst>
                  <a:gd name="T0" fmla="*/ 789 w 789"/>
                  <a:gd name="T1" fmla="*/ 115 h 232"/>
                  <a:gd name="T2" fmla="*/ 394 w 789"/>
                  <a:gd name="T3" fmla="*/ 0 h 232"/>
                  <a:gd name="T4" fmla="*/ 0 w 789"/>
                  <a:gd name="T5" fmla="*/ 115 h 232"/>
                  <a:gd name="T6" fmla="*/ 394 w 789"/>
                  <a:gd name="T7" fmla="*/ 232 h 232"/>
                  <a:gd name="T8" fmla="*/ 789 w 789"/>
                  <a:gd name="T9" fmla="*/ 115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9" h="232">
                    <a:moveTo>
                      <a:pt x="789" y="115"/>
                    </a:moveTo>
                    <a:lnTo>
                      <a:pt x="394" y="0"/>
                    </a:lnTo>
                    <a:lnTo>
                      <a:pt x="0" y="115"/>
                    </a:lnTo>
                    <a:lnTo>
                      <a:pt x="394" y="232"/>
                    </a:lnTo>
                    <a:lnTo>
                      <a:pt x="789" y="11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04">
                <a:extLst>
                  <a:ext uri="{FF2B5EF4-FFF2-40B4-BE49-F238E27FC236}">
                    <a16:creationId xmlns:a16="http://schemas.microsoft.com/office/drawing/2014/main" id="{661CB415-4555-4783-B306-ACCA23422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56" y="1004284"/>
                <a:ext cx="1043668" cy="306883"/>
              </a:xfrm>
              <a:custGeom>
                <a:avLst/>
                <a:gdLst>
                  <a:gd name="T0" fmla="*/ 789 w 789"/>
                  <a:gd name="T1" fmla="*/ 114 h 232"/>
                  <a:gd name="T2" fmla="*/ 394 w 789"/>
                  <a:gd name="T3" fmla="*/ 0 h 232"/>
                  <a:gd name="T4" fmla="*/ 0 w 789"/>
                  <a:gd name="T5" fmla="*/ 114 h 232"/>
                  <a:gd name="T6" fmla="*/ 394 w 789"/>
                  <a:gd name="T7" fmla="*/ 232 h 232"/>
                  <a:gd name="T8" fmla="*/ 789 w 789"/>
                  <a:gd name="T9" fmla="*/ 11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9" h="232">
                    <a:moveTo>
                      <a:pt x="789" y="114"/>
                    </a:moveTo>
                    <a:lnTo>
                      <a:pt x="394" y="0"/>
                    </a:lnTo>
                    <a:lnTo>
                      <a:pt x="0" y="114"/>
                    </a:lnTo>
                    <a:lnTo>
                      <a:pt x="394" y="232"/>
                    </a:lnTo>
                    <a:lnTo>
                      <a:pt x="789" y="114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05">
                <a:extLst>
                  <a:ext uri="{FF2B5EF4-FFF2-40B4-BE49-F238E27FC236}">
                    <a16:creationId xmlns:a16="http://schemas.microsoft.com/office/drawing/2014/main" id="{7FA7DC60-39AE-49B6-8331-143C2B6BF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56" y="1004284"/>
                <a:ext cx="1043668" cy="306883"/>
              </a:xfrm>
              <a:custGeom>
                <a:avLst/>
                <a:gdLst>
                  <a:gd name="T0" fmla="*/ 789 w 789"/>
                  <a:gd name="T1" fmla="*/ 114 h 232"/>
                  <a:gd name="T2" fmla="*/ 394 w 789"/>
                  <a:gd name="T3" fmla="*/ 0 h 232"/>
                  <a:gd name="T4" fmla="*/ 0 w 789"/>
                  <a:gd name="T5" fmla="*/ 114 h 232"/>
                  <a:gd name="T6" fmla="*/ 394 w 789"/>
                  <a:gd name="T7" fmla="*/ 232 h 232"/>
                  <a:gd name="T8" fmla="*/ 789 w 789"/>
                  <a:gd name="T9" fmla="*/ 11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9" h="232">
                    <a:moveTo>
                      <a:pt x="789" y="114"/>
                    </a:moveTo>
                    <a:lnTo>
                      <a:pt x="394" y="0"/>
                    </a:lnTo>
                    <a:lnTo>
                      <a:pt x="0" y="114"/>
                    </a:lnTo>
                    <a:lnTo>
                      <a:pt x="394" y="232"/>
                    </a:lnTo>
                    <a:lnTo>
                      <a:pt x="789" y="11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07">
                <a:extLst>
                  <a:ext uri="{FF2B5EF4-FFF2-40B4-BE49-F238E27FC236}">
                    <a16:creationId xmlns:a16="http://schemas.microsoft.com/office/drawing/2014/main" id="{0DBB5E90-3538-444D-9213-2EEA9F6396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5156" y="2099540"/>
                <a:ext cx="1043668" cy="123017"/>
              </a:xfrm>
              <a:custGeom>
                <a:avLst/>
                <a:gdLst>
                  <a:gd name="T0" fmla="*/ 156 w 789"/>
                  <a:gd name="T1" fmla="*/ 0 h 93"/>
                  <a:gd name="T2" fmla="*/ 0 w 789"/>
                  <a:gd name="T3" fmla="*/ 46 h 93"/>
                  <a:gd name="T4" fmla="*/ 156 w 789"/>
                  <a:gd name="T5" fmla="*/ 93 h 93"/>
                  <a:gd name="T6" fmla="*/ 156 w 789"/>
                  <a:gd name="T7" fmla="*/ 0 h 93"/>
                  <a:gd name="T8" fmla="*/ 633 w 789"/>
                  <a:gd name="T9" fmla="*/ 0 h 93"/>
                  <a:gd name="T10" fmla="*/ 633 w 789"/>
                  <a:gd name="T11" fmla="*/ 93 h 93"/>
                  <a:gd name="T12" fmla="*/ 789 w 789"/>
                  <a:gd name="T13" fmla="*/ 46 h 93"/>
                  <a:gd name="T14" fmla="*/ 633 w 789"/>
                  <a:gd name="T1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89" h="93">
                    <a:moveTo>
                      <a:pt x="156" y="0"/>
                    </a:moveTo>
                    <a:lnTo>
                      <a:pt x="0" y="46"/>
                    </a:lnTo>
                    <a:lnTo>
                      <a:pt x="156" y="93"/>
                    </a:lnTo>
                    <a:lnTo>
                      <a:pt x="156" y="0"/>
                    </a:lnTo>
                    <a:moveTo>
                      <a:pt x="633" y="0"/>
                    </a:moveTo>
                    <a:lnTo>
                      <a:pt x="633" y="93"/>
                    </a:lnTo>
                    <a:lnTo>
                      <a:pt x="789" y="46"/>
                    </a:lnTo>
                    <a:lnTo>
                      <a:pt x="633" y="0"/>
                    </a:lnTo>
                  </a:path>
                </a:pathLst>
              </a:custGeom>
              <a:solidFill>
                <a:srgbClr val="1749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09">
                <a:extLst>
                  <a:ext uri="{FF2B5EF4-FFF2-40B4-BE49-F238E27FC236}">
                    <a16:creationId xmlns:a16="http://schemas.microsoft.com/office/drawing/2014/main" id="{FD06876C-9486-4F7F-8677-2FB9F0F112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5156" y="3103525"/>
                <a:ext cx="1043668" cy="120372"/>
              </a:xfrm>
              <a:custGeom>
                <a:avLst/>
                <a:gdLst>
                  <a:gd name="T0" fmla="*/ 156 w 789"/>
                  <a:gd name="T1" fmla="*/ 0 h 91"/>
                  <a:gd name="T2" fmla="*/ 0 w 789"/>
                  <a:gd name="T3" fmla="*/ 46 h 91"/>
                  <a:gd name="T4" fmla="*/ 156 w 789"/>
                  <a:gd name="T5" fmla="*/ 91 h 91"/>
                  <a:gd name="T6" fmla="*/ 156 w 789"/>
                  <a:gd name="T7" fmla="*/ 0 h 91"/>
                  <a:gd name="T8" fmla="*/ 633 w 789"/>
                  <a:gd name="T9" fmla="*/ 0 h 91"/>
                  <a:gd name="T10" fmla="*/ 633 w 789"/>
                  <a:gd name="T11" fmla="*/ 91 h 91"/>
                  <a:gd name="T12" fmla="*/ 789 w 789"/>
                  <a:gd name="T13" fmla="*/ 46 h 91"/>
                  <a:gd name="T14" fmla="*/ 633 w 789"/>
                  <a:gd name="T1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89" h="91">
                    <a:moveTo>
                      <a:pt x="156" y="0"/>
                    </a:moveTo>
                    <a:lnTo>
                      <a:pt x="0" y="46"/>
                    </a:lnTo>
                    <a:lnTo>
                      <a:pt x="156" y="91"/>
                    </a:lnTo>
                    <a:lnTo>
                      <a:pt x="156" y="0"/>
                    </a:lnTo>
                    <a:moveTo>
                      <a:pt x="633" y="0"/>
                    </a:moveTo>
                    <a:lnTo>
                      <a:pt x="633" y="91"/>
                    </a:lnTo>
                    <a:lnTo>
                      <a:pt x="789" y="46"/>
                    </a:lnTo>
                    <a:lnTo>
                      <a:pt x="63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11">
                <a:extLst>
                  <a:ext uri="{FF2B5EF4-FFF2-40B4-BE49-F238E27FC236}">
                    <a16:creationId xmlns:a16="http://schemas.microsoft.com/office/drawing/2014/main" id="{B61C6492-B5EB-4163-832B-30E90972CE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5156" y="4107509"/>
                <a:ext cx="1043668" cy="121695"/>
              </a:xfrm>
              <a:custGeom>
                <a:avLst/>
                <a:gdLst>
                  <a:gd name="T0" fmla="*/ 156 w 789"/>
                  <a:gd name="T1" fmla="*/ 0 h 92"/>
                  <a:gd name="T2" fmla="*/ 0 w 789"/>
                  <a:gd name="T3" fmla="*/ 45 h 92"/>
                  <a:gd name="T4" fmla="*/ 156 w 789"/>
                  <a:gd name="T5" fmla="*/ 92 h 92"/>
                  <a:gd name="T6" fmla="*/ 156 w 789"/>
                  <a:gd name="T7" fmla="*/ 0 h 92"/>
                  <a:gd name="T8" fmla="*/ 633 w 789"/>
                  <a:gd name="T9" fmla="*/ 0 h 92"/>
                  <a:gd name="T10" fmla="*/ 633 w 789"/>
                  <a:gd name="T11" fmla="*/ 92 h 92"/>
                  <a:gd name="T12" fmla="*/ 789 w 789"/>
                  <a:gd name="T13" fmla="*/ 45 h 92"/>
                  <a:gd name="T14" fmla="*/ 633 w 789"/>
                  <a:gd name="T1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89" h="92">
                    <a:moveTo>
                      <a:pt x="156" y="0"/>
                    </a:moveTo>
                    <a:lnTo>
                      <a:pt x="0" y="45"/>
                    </a:lnTo>
                    <a:lnTo>
                      <a:pt x="156" y="92"/>
                    </a:lnTo>
                    <a:lnTo>
                      <a:pt x="156" y="0"/>
                    </a:lnTo>
                    <a:moveTo>
                      <a:pt x="633" y="0"/>
                    </a:moveTo>
                    <a:lnTo>
                      <a:pt x="633" y="92"/>
                    </a:lnTo>
                    <a:lnTo>
                      <a:pt x="789" y="45"/>
                    </a:lnTo>
                    <a:lnTo>
                      <a:pt x="63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13">
                <a:extLst>
                  <a:ext uri="{FF2B5EF4-FFF2-40B4-BE49-F238E27FC236}">
                    <a16:creationId xmlns:a16="http://schemas.microsoft.com/office/drawing/2014/main" id="{DE624349-1A44-45C7-A611-8D71B715B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2471" y="5110171"/>
                <a:ext cx="206353" cy="123017"/>
              </a:xfrm>
              <a:custGeom>
                <a:avLst/>
                <a:gdLst>
                  <a:gd name="T0" fmla="*/ 0 w 156"/>
                  <a:gd name="T1" fmla="*/ 0 h 93"/>
                  <a:gd name="T2" fmla="*/ 0 w 156"/>
                  <a:gd name="T3" fmla="*/ 93 h 93"/>
                  <a:gd name="T4" fmla="*/ 156 w 156"/>
                  <a:gd name="T5" fmla="*/ 46 h 93"/>
                  <a:gd name="T6" fmla="*/ 0 w 156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93">
                    <a:moveTo>
                      <a:pt x="0" y="0"/>
                    </a:moveTo>
                    <a:lnTo>
                      <a:pt x="0" y="93"/>
                    </a:lnTo>
                    <a:lnTo>
                      <a:pt x="156" y="4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15">
                <a:extLst>
                  <a:ext uri="{FF2B5EF4-FFF2-40B4-BE49-F238E27FC236}">
                    <a16:creationId xmlns:a16="http://schemas.microsoft.com/office/drawing/2014/main" id="{B1887A60-2D1E-4972-BBCF-96C10D8CC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56" y="5110171"/>
                <a:ext cx="206353" cy="123017"/>
              </a:xfrm>
              <a:custGeom>
                <a:avLst/>
                <a:gdLst>
                  <a:gd name="T0" fmla="*/ 156 w 156"/>
                  <a:gd name="T1" fmla="*/ 0 h 93"/>
                  <a:gd name="T2" fmla="*/ 0 w 156"/>
                  <a:gd name="T3" fmla="*/ 46 h 93"/>
                  <a:gd name="T4" fmla="*/ 156 w 156"/>
                  <a:gd name="T5" fmla="*/ 93 h 93"/>
                  <a:gd name="T6" fmla="*/ 156 w 156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93">
                    <a:moveTo>
                      <a:pt x="156" y="0"/>
                    </a:moveTo>
                    <a:lnTo>
                      <a:pt x="0" y="46"/>
                    </a:lnTo>
                    <a:lnTo>
                      <a:pt x="156" y="93"/>
                    </a:lnTo>
                    <a:lnTo>
                      <a:pt x="15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17">
                <a:extLst>
                  <a:ext uri="{FF2B5EF4-FFF2-40B4-BE49-F238E27FC236}">
                    <a16:creationId xmlns:a16="http://schemas.microsoft.com/office/drawing/2014/main" id="{ACB9422E-0D8D-4067-89B6-02C80E8E4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2471" y="1095556"/>
                <a:ext cx="206353" cy="123017"/>
              </a:xfrm>
              <a:custGeom>
                <a:avLst/>
                <a:gdLst>
                  <a:gd name="T0" fmla="*/ 0 w 156"/>
                  <a:gd name="T1" fmla="*/ 0 h 93"/>
                  <a:gd name="T2" fmla="*/ 0 w 156"/>
                  <a:gd name="T3" fmla="*/ 93 h 93"/>
                  <a:gd name="T4" fmla="*/ 156 w 156"/>
                  <a:gd name="T5" fmla="*/ 45 h 93"/>
                  <a:gd name="T6" fmla="*/ 0 w 156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93">
                    <a:moveTo>
                      <a:pt x="0" y="0"/>
                    </a:moveTo>
                    <a:lnTo>
                      <a:pt x="0" y="93"/>
                    </a:lnTo>
                    <a:lnTo>
                      <a:pt x="156" y="4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119">
                <a:extLst>
                  <a:ext uri="{FF2B5EF4-FFF2-40B4-BE49-F238E27FC236}">
                    <a16:creationId xmlns:a16="http://schemas.microsoft.com/office/drawing/2014/main" id="{0771CF3F-B03F-4A09-932E-F82D5EC92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56" y="1095556"/>
                <a:ext cx="206353" cy="123017"/>
              </a:xfrm>
              <a:custGeom>
                <a:avLst/>
                <a:gdLst>
                  <a:gd name="T0" fmla="*/ 156 w 156"/>
                  <a:gd name="T1" fmla="*/ 0 h 93"/>
                  <a:gd name="T2" fmla="*/ 0 w 156"/>
                  <a:gd name="T3" fmla="*/ 45 h 93"/>
                  <a:gd name="T4" fmla="*/ 156 w 156"/>
                  <a:gd name="T5" fmla="*/ 93 h 93"/>
                  <a:gd name="T6" fmla="*/ 156 w 156"/>
                  <a:gd name="T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93">
                    <a:moveTo>
                      <a:pt x="156" y="0"/>
                    </a:moveTo>
                    <a:lnTo>
                      <a:pt x="0" y="45"/>
                    </a:lnTo>
                    <a:lnTo>
                      <a:pt x="156" y="93"/>
                    </a:lnTo>
                    <a:lnTo>
                      <a:pt x="15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121">
                <a:extLst>
                  <a:ext uri="{FF2B5EF4-FFF2-40B4-BE49-F238E27FC236}">
                    <a16:creationId xmlns:a16="http://schemas.microsoft.com/office/drawing/2014/main" id="{0FB3DE8C-19A2-47B3-B551-E79BC4CBC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509" y="815128"/>
                <a:ext cx="630963" cy="5486862"/>
              </a:xfrm>
              <a:custGeom>
                <a:avLst/>
                <a:gdLst>
                  <a:gd name="T0" fmla="*/ 0 w 477"/>
                  <a:gd name="T1" fmla="*/ 71 h 4148"/>
                  <a:gd name="T2" fmla="*/ 238 w 477"/>
                  <a:gd name="T3" fmla="*/ 0 h 4148"/>
                  <a:gd name="T4" fmla="*/ 477 w 477"/>
                  <a:gd name="T5" fmla="*/ 71 h 4148"/>
                  <a:gd name="T6" fmla="*/ 477 w 477"/>
                  <a:gd name="T7" fmla="*/ 4148 h 4148"/>
                  <a:gd name="T8" fmla="*/ 0 w 477"/>
                  <a:gd name="T9" fmla="*/ 4148 h 4148"/>
                  <a:gd name="T10" fmla="*/ 0 w 477"/>
                  <a:gd name="T11" fmla="*/ 71 h 4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7" h="4148">
                    <a:moveTo>
                      <a:pt x="0" y="71"/>
                    </a:moveTo>
                    <a:lnTo>
                      <a:pt x="238" y="0"/>
                    </a:lnTo>
                    <a:lnTo>
                      <a:pt x="477" y="71"/>
                    </a:lnTo>
                    <a:lnTo>
                      <a:pt x="477" y="4148"/>
                    </a:lnTo>
                    <a:lnTo>
                      <a:pt x="0" y="4148"/>
                    </a:lnTo>
                    <a:lnTo>
                      <a:pt x="0" y="7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03" name="Group 188">
                <a:extLst>
                  <a:ext uri="{FF2B5EF4-FFF2-40B4-BE49-F238E27FC236}">
                    <a16:creationId xmlns:a16="http://schemas.microsoft.com/office/drawing/2014/main" id="{E809DE00-D9C0-4DB8-A932-60FF2AF49F69}"/>
                  </a:ext>
                </a:extLst>
              </p:cNvPr>
              <p:cNvGrpSpPr/>
              <p:nvPr/>
            </p:nvGrpSpPr>
            <p:grpSpPr>
              <a:xfrm>
                <a:off x="921509" y="815128"/>
                <a:ext cx="630963" cy="5486862"/>
                <a:chOff x="7375525" y="192088"/>
                <a:chExt cx="757238" cy="6584950"/>
              </a:xfrm>
            </p:grpSpPr>
            <p:sp>
              <p:nvSpPr>
                <p:cNvPr id="234" name="Freeform 120">
                  <a:extLst>
                    <a:ext uri="{FF2B5EF4-FFF2-40B4-BE49-F238E27FC236}">
                      <a16:creationId xmlns:a16="http://schemas.microsoft.com/office/drawing/2014/main" id="{D5D6064D-989A-44C9-B4F6-A23076DE78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75525" y="192088"/>
                  <a:ext cx="757238" cy="6584950"/>
                </a:xfrm>
                <a:custGeom>
                  <a:avLst/>
                  <a:gdLst>
                    <a:gd name="T0" fmla="*/ 0 w 477"/>
                    <a:gd name="T1" fmla="*/ 71 h 4148"/>
                    <a:gd name="T2" fmla="*/ 238 w 477"/>
                    <a:gd name="T3" fmla="*/ 0 h 4148"/>
                    <a:gd name="T4" fmla="*/ 477 w 477"/>
                    <a:gd name="T5" fmla="*/ 71 h 4148"/>
                    <a:gd name="T6" fmla="*/ 477 w 477"/>
                    <a:gd name="T7" fmla="*/ 4148 h 4148"/>
                    <a:gd name="T8" fmla="*/ 0 w 477"/>
                    <a:gd name="T9" fmla="*/ 4148 h 4148"/>
                    <a:gd name="T10" fmla="*/ 0 w 477"/>
                    <a:gd name="T11" fmla="*/ 71 h 4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77" h="4148">
                      <a:moveTo>
                        <a:pt x="0" y="71"/>
                      </a:moveTo>
                      <a:lnTo>
                        <a:pt x="238" y="0"/>
                      </a:lnTo>
                      <a:lnTo>
                        <a:pt x="477" y="71"/>
                      </a:lnTo>
                      <a:lnTo>
                        <a:pt x="477" y="4148"/>
                      </a:lnTo>
                      <a:lnTo>
                        <a:pt x="0" y="4148"/>
                      </a:lnTo>
                      <a:lnTo>
                        <a:pt x="0" y="71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Freeform 122">
                  <a:extLst>
                    <a:ext uri="{FF2B5EF4-FFF2-40B4-BE49-F238E27FC236}">
                      <a16:creationId xmlns:a16="http://schemas.microsoft.com/office/drawing/2014/main" id="{4A894A93-76D7-4B0D-8B59-4EC85F07D8E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75525" y="192088"/>
                  <a:ext cx="377825" cy="6584950"/>
                </a:xfrm>
                <a:custGeom>
                  <a:avLst/>
                  <a:gdLst>
                    <a:gd name="T0" fmla="*/ 0 w 238"/>
                    <a:gd name="T1" fmla="*/ 3867 h 4148"/>
                    <a:gd name="T2" fmla="*/ 0 w 238"/>
                    <a:gd name="T3" fmla="*/ 4148 h 4148"/>
                    <a:gd name="T4" fmla="*/ 238 w 238"/>
                    <a:gd name="T5" fmla="*/ 4148 h 4148"/>
                    <a:gd name="T6" fmla="*/ 238 w 238"/>
                    <a:gd name="T7" fmla="*/ 3937 h 4148"/>
                    <a:gd name="T8" fmla="*/ 0 w 238"/>
                    <a:gd name="T9" fmla="*/ 3867 h 4148"/>
                    <a:gd name="T10" fmla="*/ 0 w 238"/>
                    <a:gd name="T11" fmla="*/ 3107 h 4148"/>
                    <a:gd name="T12" fmla="*/ 0 w 238"/>
                    <a:gd name="T13" fmla="*/ 3340 h 4148"/>
                    <a:gd name="T14" fmla="*/ 238 w 238"/>
                    <a:gd name="T15" fmla="*/ 3410 h 4148"/>
                    <a:gd name="T16" fmla="*/ 238 w 238"/>
                    <a:gd name="T17" fmla="*/ 3178 h 4148"/>
                    <a:gd name="T18" fmla="*/ 0 w 238"/>
                    <a:gd name="T19" fmla="*/ 3107 h 4148"/>
                    <a:gd name="T20" fmla="*/ 0 w 238"/>
                    <a:gd name="T21" fmla="*/ 2348 h 4148"/>
                    <a:gd name="T22" fmla="*/ 0 w 238"/>
                    <a:gd name="T23" fmla="*/ 2581 h 4148"/>
                    <a:gd name="T24" fmla="*/ 238 w 238"/>
                    <a:gd name="T25" fmla="*/ 2651 h 4148"/>
                    <a:gd name="T26" fmla="*/ 238 w 238"/>
                    <a:gd name="T27" fmla="*/ 2419 h 4148"/>
                    <a:gd name="T28" fmla="*/ 0 w 238"/>
                    <a:gd name="T29" fmla="*/ 2348 h 4148"/>
                    <a:gd name="T30" fmla="*/ 0 w 238"/>
                    <a:gd name="T31" fmla="*/ 1590 h 4148"/>
                    <a:gd name="T32" fmla="*/ 0 w 238"/>
                    <a:gd name="T33" fmla="*/ 1821 h 4148"/>
                    <a:gd name="T34" fmla="*/ 238 w 238"/>
                    <a:gd name="T35" fmla="*/ 1892 h 4148"/>
                    <a:gd name="T36" fmla="*/ 238 w 238"/>
                    <a:gd name="T37" fmla="*/ 1661 h 4148"/>
                    <a:gd name="T38" fmla="*/ 0 w 238"/>
                    <a:gd name="T39" fmla="*/ 1590 h 4148"/>
                    <a:gd name="T40" fmla="*/ 0 w 238"/>
                    <a:gd name="T41" fmla="*/ 831 h 4148"/>
                    <a:gd name="T42" fmla="*/ 0 w 238"/>
                    <a:gd name="T43" fmla="*/ 1064 h 4148"/>
                    <a:gd name="T44" fmla="*/ 238 w 238"/>
                    <a:gd name="T45" fmla="*/ 1134 h 4148"/>
                    <a:gd name="T46" fmla="*/ 238 w 238"/>
                    <a:gd name="T47" fmla="*/ 902 h 4148"/>
                    <a:gd name="T48" fmla="*/ 0 w 238"/>
                    <a:gd name="T49" fmla="*/ 831 h 4148"/>
                    <a:gd name="T50" fmla="*/ 238 w 238"/>
                    <a:gd name="T51" fmla="*/ 0 h 4148"/>
                    <a:gd name="T52" fmla="*/ 0 w 238"/>
                    <a:gd name="T53" fmla="*/ 71 h 4148"/>
                    <a:gd name="T54" fmla="*/ 0 w 238"/>
                    <a:gd name="T55" fmla="*/ 305 h 4148"/>
                    <a:gd name="T56" fmla="*/ 238 w 238"/>
                    <a:gd name="T57" fmla="*/ 375 h 4148"/>
                    <a:gd name="T58" fmla="*/ 238 w 238"/>
                    <a:gd name="T59" fmla="*/ 0 h 4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38" h="4148">
                      <a:moveTo>
                        <a:pt x="0" y="3867"/>
                      </a:moveTo>
                      <a:lnTo>
                        <a:pt x="0" y="4148"/>
                      </a:lnTo>
                      <a:lnTo>
                        <a:pt x="238" y="4148"/>
                      </a:lnTo>
                      <a:lnTo>
                        <a:pt x="238" y="3937"/>
                      </a:lnTo>
                      <a:lnTo>
                        <a:pt x="0" y="3867"/>
                      </a:lnTo>
                      <a:close/>
                      <a:moveTo>
                        <a:pt x="0" y="3107"/>
                      </a:moveTo>
                      <a:lnTo>
                        <a:pt x="0" y="3340"/>
                      </a:lnTo>
                      <a:lnTo>
                        <a:pt x="238" y="3410"/>
                      </a:lnTo>
                      <a:lnTo>
                        <a:pt x="238" y="3178"/>
                      </a:lnTo>
                      <a:lnTo>
                        <a:pt x="0" y="3107"/>
                      </a:lnTo>
                      <a:close/>
                      <a:moveTo>
                        <a:pt x="0" y="2348"/>
                      </a:moveTo>
                      <a:lnTo>
                        <a:pt x="0" y="2581"/>
                      </a:lnTo>
                      <a:lnTo>
                        <a:pt x="238" y="2651"/>
                      </a:lnTo>
                      <a:lnTo>
                        <a:pt x="238" y="2419"/>
                      </a:lnTo>
                      <a:lnTo>
                        <a:pt x="0" y="2348"/>
                      </a:lnTo>
                      <a:close/>
                      <a:moveTo>
                        <a:pt x="0" y="1590"/>
                      </a:moveTo>
                      <a:lnTo>
                        <a:pt x="0" y="1821"/>
                      </a:lnTo>
                      <a:lnTo>
                        <a:pt x="238" y="1892"/>
                      </a:lnTo>
                      <a:lnTo>
                        <a:pt x="238" y="1661"/>
                      </a:lnTo>
                      <a:lnTo>
                        <a:pt x="0" y="1590"/>
                      </a:lnTo>
                      <a:close/>
                      <a:moveTo>
                        <a:pt x="0" y="831"/>
                      </a:moveTo>
                      <a:lnTo>
                        <a:pt x="0" y="1064"/>
                      </a:lnTo>
                      <a:lnTo>
                        <a:pt x="238" y="1134"/>
                      </a:lnTo>
                      <a:lnTo>
                        <a:pt x="238" y="902"/>
                      </a:lnTo>
                      <a:lnTo>
                        <a:pt x="0" y="831"/>
                      </a:lnTo>
                      <a:close/>
                      <a:moveTo>
                        <a:pt x="238" y="0"/>
                      </a:moveTo>
                      <a:lnTo>
                        <a:pt x="0" y="71"/>
                      </a:lnTo>
                      <a:lnTo>
                        <a:pt x="0" y="305"/>
                      </a:lnTo>
                      <a:lnTo>
                        <a:pt x="238" y="375"/>
                      </a:lnTo>
                      <a:lnTo>
                        <a:pt x="238" y="0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204" name="Freeform 123">
                <a:extLst>
                  <a:ext uri="{FF2B5EF4-FFF2-40B4-BE49-F238E27FC236}">
                    <a16:creationId xmlns:a16="http://schemas.microsoft.com/office/drawing/2014/main" id="{3F973558-9C93-4A11-AA59-332589A11C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1509" y="815128"/>
                <a:ext cx="314820" cy="5486862"/>
              </a:xfrm>
              <a:custGeom>
                <a:avLst/>
                <a:gdLst>
                  <a:gd name="T0" fmla="*/ 0 w 238"/>
                  <a:gd name="T1" fmla="*/ 3867 h 4148"/>
                  <a:gd name="T2" fmla="*/ 0 w 238"/>
                  <a:gd name="T3" fmla="*/ 4148 h 4148"/>
                  <a:gd name="T4" fmla="*/ 238 w 238"/>
                  <a:gd name="T5" fmla="*/ 4148 h 4148"/>
                  <a:gd name="T6" fmla="*/ 238 w 238"/>
                  <a:gd name="T7" fmla="*/ 3937 h 4148"/>
                  <a:gd name="T8" fmla="*/ 0 w 238"/>
                  <a:gd name="T9" fmla="*/ 3867 h 4148"/>
                  <a:gd name="T10" fmla="*/ 0 w 238"/>
                  <a:gd name="T11" fmla="*/ 3107 h 4148"/>
                  <a:gd name="T12" fmla="*/ 0 w 238"/>
                  <a:gd name="T13" fmla="*/ 3340 h 4148"/>
                  <a:gd name="T14" fmla="*/ 238 w 238"/>
                  <a:gd name="T15" fmla="*/ 3410 h 4148"/>
                  <a:gd name="T16" fmla="*/ 238 w 238"/>
                  <a:gd name="T17" fmla="*/ 3178 h 4148"/>
                  <a:gd name="T18" fmla="*/ 0 w 238"/>
                  <a:gd name="T19" fmla="*/ 3107 h 4148"/>
                  <a:gd name="T20" fmla="*/ 0 w 238"/>
                  <a:gd name="T21" fmla="*/ 2348 h 4148"/>
                  <a:gd name="T22" fmla="*/ 0 w 238"/>
                  <a:gd name="T23" fmla="*/ 2581 h 4148"/>
                  <a:gd name="T24" fmla="*/ 238 w 238"/>
                  <a:gd name="T25" fmla="*/ 2651 h 4148"/>
                  <a:gd name="T26" fmla="*/ 238 w 238"/>
                  <a:gd name="T27" fmla="*/ 2419 h 4148"/>
                  <a:gd name="T28" fmla="*/ 0 w 238"/>
                  <a:gd name="T29" fmla="*/ 2348 h 4148"/>
                  <a:gd name="T30" fmla="*/ 0 w 238"/>
                  <a:gd name="T31" fmla="*/ 1590 h 4148"/>
                  <a:gd name="T32" fmla="*/ 0 w 238"/>
                  <a:gd name="T33" fmla="*/ 1821 h 4148"/>
                  <a:gd name="T34" fmla="*/ 238 w 238"/>
                  <a:gd name="T35" fmla="*/ 1892 h 4148"/>
                  <a:gd name="T36" fmla="*/ 238 w 238"/>
                  <a:gd name="T37" fmla="*/ 1661 h 4148"/>
                  <a:gd name="T38" fmla="*/ 0 w 238"/>
                  <a:gd name="T39" fmla="*/ 1590 h 4148"/>
                  <a:gd name="T40" fmla="*/ 0 w 238"/>
                  <a:gd name="T41" fmla="*/ 831 h 4148"/>
                  <a:gd name="T42" fmla="*/ 0 w 238"/>
                  <a:gd name="T43" fmla="*/ 1064 h 4148"/>
                  <a:gd name="T44" fmla="*/ 238 w 238"/>
                  <a:gd name="T45" fmla="*/ 1134 h 4148"/>
                  <a:gd name="T46" fmla="*/ 238 w 238"/>
                  <a:gd name="T47" fmla="*/ 902 h 4148"/>
                  <a:gd name="T48" fmla="*/ 0 w 238"/>
                  <a:gd name="T49" fmla="*/ 831 h 4148"/>
                  <a:gd name="T50" fmla="*/ 238 w 238"/>
                  <a:gd name="T51" fmla="*/ 0 h 4148"/>
                  <a:gd name="T52" fmla="*/ 0 w 238"/>
                  <a:gd name="T53" fmla="*/ 71 h 4148"/>
                  <a:gd name="T54" fmla="*/ 0 w 238"/>
                  <a:gd name="T55" fmla="*/ 305 h 4148"/>
                  <a:gd name="T56" fmla="*/ 238 w 238"/>
                  <a:gd name="T57" fmla="*/ 375 h 4148"/>
                  <a:gd name="T58" fmla="*/ 238 w 238"/>
                  <a:gd name="T59" fmla="*/ 0 h 4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8" h="4148">
                    <a:moveTo>
                      <a:pt x="0" y="3867"/>
                    </a:moveTo>
                    <a:lnTo>
                      <a:pt x="0" y="4148"/>
                    </a:lnTo>
                    <a:lnTo>
                      <a:pt x="238" y="4148"/>
                    </a:lnTo>
                    <a:lnTo>
                      <a:pt x="238" y="3937"/>
                    </a:lnTo>
                    <a:lnTo>
                      <a:pt x="0" y="3867"/>
                    </a:lnTo>
                    <a:moveTo>
                      <a:pt x="0" y="3107"/>
                    </a:moveTo>
                    <a:lnTo>
                      <a:pt x="0" y="3340"/>
                    </a:lnTo>
                    <a:lnTo>
                      <a:pt x="238" y="3410"/>
                    </a:lnTo>
                    <a:lnTo>
                      <a:pt x="238" y="3178"/>
                    </a:lnTo>
                    <a:lnTo>
                      <a:pt x="0" y="3107"/>
                    </a:lnTo>
                    <a:moveTo>
                      <a:pt x="0" y="2348"/>
                    </a:moveTo>
                    <a:lnTo>
                      <a:pt x="0" y="2581"/>
                    </a:lnTo>
                    <a:lnTo>
                      <a:pt x="238" y="2651"/>
                    </a:lnTo>
                    <a:lnTo>
                      <a:pt x="238" y="2419"/>
                    </a:lnTo>
                    <a:lnTo>
                      <a:pt x="0" y="2348"/>
                    </a:lnTo>
                    <a:moveTo>
                      <a:pt x="0" y="1590"/>
                    </a:moveTo>
                    <a:lnTo>
                      <a:pt x="0" y="1821"/>
                    </a:lnTo>
                    <a:lnTo>
                      <a:pt x="238" y="1892"/>
                    </a:lnTo>
                    <a:lnTo>
                      <a:pt x="238" y="1661"/>
                    </a:lnTo>
                    <a:lnTo>
                      <a:pt x="0" y="1590"/>
                    </a:lnTo>
                    <a:moveTo>
                      <a:pt x="0" y="831"/>
                    </a:moveTo>
                    <a:lnTo>
                      <a:pt x="0" y="1064"/>
                    </a:lnTo>
                    <a:lnTo>
                      <a:pt x="238" y="1134"/>
                    </a:lnTo>
                    <a:lnTo>
                      <a:pt x="238" y="902"/>
                    </a:lnTo>
                    <a:lnTo>
                      <a:pt x="0" y="831"/>
                    </a:lnTo>
                    <a:moveTo>
                      <a:pt x="238" y="0"/>
                    </a:moveTo>
                    <a:lnTo>
                      <a:pt x="0" y="71"/>
                    </a:lnTo>
                    <a:lnTo>
                      <a:pt x="0" y="305"/>
                    </a:lnTo>
                    <a:lnTo>
                      <a:pt x="238" y="375"/>
                    </a:lnTo>
                    <a:lnTo>
                      <a:pt x="2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125">
                <a:extLst>
                  <a:ext uri="{FF2B5EF4-FFF2-40B4-BE49-F238E27FC236}">
                    <a16:creationId xmlns:a16="http://schemas.microsoft.com/office/drawing/2014/main" id="{8EC97A25-55E0-4D55-9779-40938CC56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56" y="1155080"/>
                <a:ext cx="1043668" cy="853188"/>
              </a:xfrm>
              <a:custGeom>
                <a:avLst/>
                <a:gdLst>
                  <a:gd name="T0" fmla="*/ 0 w 789"/>
                  <a:gd name="T1" fmla="*/ 527 h 645"/>
                  <a:gd name="T2" fmla="*/ 394 w 789"/>
                  <a:gd name="T3" fmla="*/ 645 h 645"/>
                  <a:gd name="T4" fmla="*/ 789 w 789"/>
                  <a:gd name="T5" fmla="*/ 527 h 645"/>
                  <a:gd name="T6" fmla="*/ 789 w 789"/>
                  <a:gd name="T7" fmla="*/ 0 h 645"/>
                  <a:gd name="T8" fmla="*/ 394 w 789"/>
                  <a:gd name="T9" fmla="*/ 118 h 645"/>
                  <a:gd name="T10" fmla="*/ 0 w 789"/>
                  <a:gd name="T11" fmla="*/ 0 h 645"/>
                  <a:gd name="T12" fmla="*/ 0 w 789"/>
                  <a:gd name="T13" fmla="*/ 527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9" h="645">
                    <a:moveTo>
                      <a:pt x="0" y="527"/>
                    </a:moveTo>
                    <a:lnTo>
                      <a:pt x="394" y="645"/>
                    </a:lnTo>
                    <a:lnTo>
                      <a:pt x="789" y="527"/>
                    </a:lnTo>
                    <a:lnTo>
                      <a:pt x="789" y="0"/>
                    </a:lnTo>
                    <a:lnTo>
                      <a:pt x="394" y="118"/>
                    </a:lnTo>
                    <a:lnTo>
                      <a:pt x="0" y="0"/>
                    </a:lnTo>
                    <a:lnTo>
                      <a:pt x="0" y="52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127">
                <a:extLst>
                  <a:ext uri="{FF2B5EF4-FFF2-40B4-BE49-F238E27FC236}">
                    <a16:creationId xmlns:a16="http://schemas.microsoft.com/office/drawing/2014/main" id="{C41259B0-8879-4F9C-9C90-DA553FD6E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56" y="1155080"/>
                <a:ext cx="521172" cy="853188"/>
              </a:xfrm>
              <a:custGeom>
                <a:avLst/>
                <a:gdLst>
                  <a:gd name="T0" fmla="*/ 0 w 394"/>
                  <a:gd name="T1" fmla="*/ 0 h 645"/>
                  <a:gd name="T2" fmla="*/ 0 w 394"/>
                  <a:gd name="T3" fmla="*/ 527 h 645"/>
                  <a:gd name="T4" fmla="*/ 394 w 394"/>
                  <a:gd name="T5" fmla="*/ 645 h 645"/>
                  <a:gd name="T6" fmla="*/ 394 w 394"/>
                  <a:gd name="T7" fmla="*/ 118 h 645"/>
                  <a:gd name="T8" fmla="*/ 156 w 394"/>
                  <a:gd name="T9" fmla="*/ 48 h 645"/>
                  <a:gd name="T10" fmla="*/ 0 w 394"/>
                  <a:gd name="T11" fmla="*/ 0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4" h="645">
                    <a:moveTo>
                      <a:pt x="0" y="0"/>
                    </a:moveTo>
                    <a:lnTo>
                      <a:pt x="0" y="527"/>
                    </a:lnTo>
                    <a:lnTo>
                      <a:pt x="394" y="645"/>
                    </a:lnTo>
                    <a:lnTo>
                      <a:pt x="394" y="118"/>
                    </a:lnTo>
                    <a:lnTo>
                      <a:pt x="156" y="4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129">
                <a:extLst>
                  <a:ext uri="{FF2B5EF4-FFF2-40B4-BE49-F238E27FC236}">
                    <a16:creationId xmlns:a16="http://schemas.microsoft.com/office/drawing/2014/main" id="{4C938DAD-7E51-4E5C-BC0F-B1C913B78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56" y="2160388"/>
                <a:ext cx="1043668" cy="851866"/>
              </a:xfrm>
              <a:custGeom>
                <a:avLst/>
                <a:gdLst>
                  <a:gd name="T0" fmla="*/ 0 w 789"/>
                  <a:gd name="T1" fmla="*/ 526 h 644"/>
                  <a:gd name="T2" fmla="*/ 394 w 789"/>
                  <a:gd name="T3" fmla="*/ 644 h 644"/>
                  <a:gd name="T4" fmla="*/ 789 w 789"/>
                  <a:gd name="T5" fmla="*/ 526 h 644"/>
                  <a:gd name="T6" fmla="*/ 789 w 789"/>
                  <a:gd name="T7" fmla="*/ 0 h 644"/>
                  <a:gd name="T8" fmla="*/ 394 w 789"/>
                  <a:gd name="T9" fmla="*/ 117 h 644"/>
                  <a:gd name="T10" fmla="*/ 0 w 789"/>
                  <a:gd name="T11" fmla="*/ 0 h 644"/>
                  <a:gd name="T12" fmla="*/ 0 w 789"/>
                  <a:gd name="T13" fmla="*/ 52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9" h="644">
                    <a:moveTo>
                      <a:pt x="0" y="526"/>
                    </a:moveTo>
                    <a:lnTo>
                      <a:pt x="394" y="644"/>
                    </a:lnTo>
                    <a:lnTo>
                      <a:pt x="789" y="526"/>
                    </a:lnTo>
                    <a:lnTo>
                      <a:pt x="789" y="0"/>
                    </a:lnTo>
                    <a:lnTo>
                      <a:pt x="394" y="117"/>
                    </a:lnTo>
                    <a:lnTo>
                      <a:pt x="0" y="0"/>
                    </a:lnTo>
                    <a:lnTo>
                      <a:pt x="0" y="52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131">
                <a:extLst>
                  <a:ext uri="{FF2B5EF4-FFF2-40B4-BE49-F238E27FC236}">
                    <a16:creationId xmlns:a16="http://schemas.microsoft.com/office/drawing/2014/main" id="{66A2A6FE-BCF5-4D46-9DCF-C5AC7C284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56" y="2160388"/>
                <a:ext cx="521172" cy="851866"/>
              </a:xfrm>
              <a:custGeom>
                <a:avLst/>
                <a:gdLst>
                  <a:gd name="T0" fmla="*/ 0 w 394"/>
                  <a:gd name="T1" fmla="*/ 0 h 644"/>
                  <a:gd name="T2" fmla="*/ 0 w 394"/>
                  <a:gd name="T3" fmla="*/ 526 h 644"/>
                  <a:gd name="T4" fmla="*/ 394 w 394"/>
                  <a:gd name="T5" fmla="*/ 644 h 644"/>
                  <a:gd name="T6" fmla="*/ 394 w 394"/>
                  <a:gd name="T7" fmla="*/ 117 h 644"/>
                  <a:gd name="T8" fmla="*/ 156 w 394"/>
                  <a:gd name="T9" fmla="*/ 47 h 644"/>
                  <a:gd name="T10" fmla="*/ 0 w 394"/>
                  <a:gd name="T11" fmla="*/ 0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4" h="644">
                    <a:moveTo>
                      <a:pt x="0" y="0"/>
                    </a:moveTo>
                    <a:lnTo>
                      <a:pt x="0" y="526"/>
                    </a:lnTo>
                    <a:lnTo>
                      <a:pt x="394" y="644"/>
                    </a:lnTo>
                    <a:lnTo>
                      <a:pt x="394" y="117"/>
                    </a:lnTo>
                    <a:lnTo>
                      <a:pt x="156" y="4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133">
                <a:extLst>
                  <a:ext uri="{FF2B5EF4-FFF2-40B4-BE49-F238E27FC236}">
                    <a16:creationId xmlns:a16="http://schemas.microsoft.com/office/drawing/2014/main" id="{9F85826A-5507-498F-B97C-1AD9992247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56" y="3164373"/>
                <a:ext cx="1043668" cy="850543"/>
              </a:xfrm>
              <a:custGeom>
                <a:avLst/>
                <a:gdLst>
                  <a:gd name="T0" fmla="*/ 0 w 789"/>
                  <a:gd name="T1" fmla="*/ 527 h 643"/>
                  <a:gd name="T2" fmla="*/ 394 w 789"/>
                  <a:gd name="T3" fmla="*/ 643 h 643"/>
                  <a:gd name="T4" fmla="*/ 789 w 789"/>
                  <a:gd name="T5" fmla="*/ 527 h 643"/>
                  <a:gd name="T6" fmla="*/ 789 w 789"/>
                  <a:gd name="T7" fmla="*/ 0 h 643"/>
                  <a:gd name="T8" fmla="*/ 394 w 789"/>
                  <a:gd name="T9" fmla="*/ 116 h 643"/>
                  <a:gd name="T10" fmla="*/ 0 w 789"/>
                  <a:gd name="T11" fmla="*/ 0 h 643"/>
                  <a:gd name="T12" fmla="*/ 0 w 789"/>
                  <a:gd name="T13" fmla="*/ 527 h 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9" h="643">
                    <a:moveTo>
                      <a:pt x="0" y="527"/>
                    </a:moveTo>
                    <a:lnTo>
                      <a:pt x="394" y="643"/>
                    </a:lnTo>
                    <a:lnTo>
                      <a:pt x="789" y="527"/>
                    </a:lnTo>
                    <a:lnTo>
                      <a:pt x="789" y="0"/>
                    </a:lnTo>
                    <a:lnTo>
                      <a:pt x="394" y="116"/>
                    </a:lnTo>
                    <a:lnTo>
                      <a:pt x="0" y="0"/>
                    </a:lnTo>
                    <a:lnTo>
                      <a:pt x="0" y="52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135">
                <a:extLst>
                  <a:ext uri="{FF2B5EF4-FFF2-40B4-BE49-F238E27FC236}">
                    <a16:creationId xmlns:a16="http://schemas.microsoft.com/office/drawing/2014/main" id="{9A6FA9F4-A500-4C12-8448-6CF1E343DA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56" y="3164373"/>
                <a:ext cx="521172" cy="850543"/>
              </a:xfrm>
              <a:custGeom>
                <a:avLst/>
                <a:gdLst>
                  <a:gd name="T0" fmla="*/ 0 w 394"/>
                  <a:gd name="T1" fmla="*/ 0 h 643"/>
                  <a:gd name="T2" fmla="*/ 0 w 394"/>
                  <a:gd name="T3" fmla="*/ 527 h 643"/>
                  <a:gd name="T4" fmla="*/ 394 w 394"/>
                  <a:gd name="T5" fmla="*/ 643 h 643"/>
                  <a:gd name="T6" fmla="*/ 394 w 394"/>
                  <a:gd name="T7" fmla="*/ 116 h 643"/>
                  <a:gd name="T8" fmla="*/ 156 w 394"/>
                  <a:gd name="T9" fmla="*/ 45 h 643"/>
                  <a:gd name="T10" fmla="*/ 0 w 394"/>
                  <a:gd name="T11" fmla="*/ 0 h 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4" h="643">
                    <a:moveTo>
                      <a:pt x="0" y="0"/>
                    </a:moveTo>
                    <a:lnTo>
                      <a:pt x="0" y="527"/>
                    </a:lnTo>
                    <a:lnTo>
                      <a:pt x="394" y="643"/>
                    </a:lnTo>
                    <a:lnTo>
                      <a:pt x="394" y="116"/>
                    </a:lnTo>
                    <a:lnTo>
                      <a:pt x="156" y="4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137">
                <a:extLst>
                  <a:ext uri="{FF2B5EF4-FFF2-40B4-BE49-F238E27FC236}">
                    <a16:creationId xmlns:a16="http://schemas.microsoft.com/office/drawing/2014/main" id="{BF1554F4-32B0-4015-AC3C-61CF7B2FCE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56" y="4167035"/>
                <a:ext cx="1043668" cy="851866"/>
              </a:xfrm>
              <a:custGeom>
                <a:avLst/>
                <a:gdLst>
                  <a:gd name="T0" fmla="*/ 0 w 789"/>
                  <a:gd name="T1" fmla="*/ 528 h 644"/>
                  <a:gd name="T2" fmla="*/ 394 w 789"/>
                  <a:gd name="T3" fmla="*/ 644 h 644"/>
                  <a:gd name="T4" fmla="*/ 789 w 789"/>
                  <a:gd name="T5" fmla="*/ 528 h 644"/>
                  <a:gd name="T6" fmla="*/ 789 w 789"/>
                  <a:gd name="T7" fmla="*/ 0 h 644"/>
                  <a:gd name="T8" fmla="*/ 394 w 789"/>
                  <a:gd name="T9" fmla="*/ 117 h 644"/>
                  <a:gd name="T10" fmla="*/ 0 w 789"/>
                  <a:gd name="T11" fmla="*/ 0 h 644"/>
                  <a:gd name="T12" fmla="*/ 0 w 789"/>
                  <a:gd name="T13" fmla="*/ 528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9" h="644">
                    <a:moveTo>
                      <a:pt x="0" y="528"/>
                    </a:moveTo>
                    <a:lnTo>
                      <a:pt x="394" y="644"/>
                    </a:lnTo>
                    <a:lnTo>
                      <a:pt x="789" y="528"/>
                    </a:lnTo>
                    <a:lnTo>
                      <a:pt x="789" y="0"/>
                    </a:lnTo>
                    <a:lnTo>
                      <a:pt x="394" y="117"/>
                    </a:lnTo>
                    <a:lnTo>
                      <a:pt x="0" y="0"/>
                    </a:lnTo>
                    <a:lnTo>
                      <a:pt x="0" y="52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139">
                <a:extLst>
                  <a:ext uri="{FF2B5EF4-FFF2-40B4-BE49-F238E27FC236}">
                    <a16:creationId xmlns:a16="http://schemas.microsoft.com/office/drawing/2014/main" id="{BBE9FD7D-72AE-4E6E-95DB-00087B64F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56" y="4167035"/>
                <a:ext cx="521172" cy="851866"/>
              </a:xfrm>
              <a:custGeom>
                <a:avLst/>
                <a:gdLst>
                  <a:gd name="T0" fmla="*/ 0 w 394"/>
                  <a:gd name="T1" fmla="*/ 0 h 644"/>
                  <a:gd name="T2" fmla="*/ 0 w 394"/>
                  <a:gd name="T3" fmla="*/ 528 h 644"/>
                  <a:gd name="T4" fmla="*/ 394 w 394"/>
                  <a:gd name="T5" fmla="*/ 644 h 644"/>
                  <a:gd name="T6" fmla="*/ 394 w 394"/>
                  <a:gd name="T7" fmla="*/ 117 h 644"/>
                  <a:gd name="T8" fmla="*/ 156 w 394"/>
                  <a:gd name="T9" fmla="*/ 47 h 644"/>
                  <a:gd name="T10" fmla="*/ 0 w 394"/>
                  <a:gd name="T11" fmla="*/ 0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4" h="644">
                    <a:moveTo>
                      <a:pt x="0" y="0"/>
                    </a:moveTo>
                    <a:lnTo>
                      <a:pt x="0" y="528"/>
                    </a:lnTo>
                    <a:lnTo>
                      <a:pt x="394" y="644"/>
                    </a:lnTo>
                    <a:lnTo>
                      <a:pt x="394" y="117"/>
                    </a:lnTo>
                    <a:lnTo>
                      <a:pt x="156" y="4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141">
                <a:extLst>
                  <a:ext uri="{FF2B5EF4-FFF2-40B4-BE49-F238E27FC236}">
                    <a16:creationId xmlns:a16="http://schemas.microsoft.com/office/drawing/2014/main" id="{6D39C55C-0D3B-439C-BC31-B825A0CC7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56" y="5171019"/>
                <a:ext cx="1043668" cy="851866"/>
              </a:xfrm>
              <a:custGeom>
                <a:avLst/>
                <a:gdLst>
                  <a:gd name="T0" fmla="*/ 0 w 789"/>
                  <a:gd name="T1" fmla="*/ 526 h 644"/>
                  <a:gd name="T2" fmla="*/ 394 w 789"/>
                  <a:gd name="T3" fmla="*/ 644 h 644"/>
                  <a:gd name="T4" fmla="*/ 789 w 789"/>
                  <a:gd name="T5" fmla="*/ 526 h 644"/>
                  <a:gd name="T6" fmla="*/ 789 w 789"/>
                  <a:gd name="T7" fmla="*/ 0 h 644"/>
                  <a:gd name="T8" fmla="*/ 394 w 789"/>
                  <a:gd name="T9" fmla="*/ 117 h 644"/>
                  <a:gd name="T10" fmla="*/ 0 w 789"/>
                  <a:gd name="T11" fmla="*/ 0 h 644"/>
                  <a:gd name="T12" fmla="*/ 0 w 789"/>
                  <a:gd name="T13" fmla="*/ 52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9" h="644">
                    <a:moveTo>
                      <a:pt x="0" y="526"/>
                    </a:moveTo>
                    <a:lnTo>
                      <a:pt x="394" y="644"/>
                    </a:lnTo>
                    <a:lnTo>
                      <a:pt x="789" y="526"/>
                    </a:lnTo>
                    <a:lnTo>
                      <a:pt x="789" y="0"/>
                    </a:lnTo>
                    <a:lnTo>
                      <a:pt x="394" y="117"/>
                    </a:lnTo>
                    <a:lnTo>
                      <a:pt x="0" y="0"/>
                    </a:lnTo>
                    <a:lnTo>
                      <a:pt x="0" y="52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14" name="Group 12">
                <a:extLst>
                  <a:ext uri="{FF2B5EF4-FFF2-40B4-BE49-F238E27FC236}">
                    <a16:creationId xmlns:a16="http://schemas.microsoft.com/office/drawing/2014/main" id="{F64581D5-46FC-4EEE-8514-48FAB7516F55}"/>
                  </a:ext>
                </a:extLst>
              </p:cNvPr>
              <p:cNvGrpSpPr/>
              <p:nvPr/>
            </p:nvGrpSpPr>
            <p:grpSpPr>
              <a:xfrm>
                <a:off x="555555" y="1155080"/>
                <a:ext cx="1203269" cy="853188"/>
                <a:chOff x="3998796" y="1758980"/>
                <a:chExt cx="1203269" cy="853188"/>
              </a:xfrm>
            </p:grpSpPr>
            <p:grpSp>
              <p:nvGrpSpPr>
                <p:cNvPr id="230" name="Group 195">
                  <a:extLst>
                    <a:ext uri="{FF2B5EF4-FFF2-40B4-BE49-F238E27FC236}">
                      <a16:creationId xmlns:a16="http://schemas.microsoft.com/office/drawing/2014/main" id="{452E6846-942B-4CEA-8545-052A0D9C47F8}"/>
                    </a:ext>
                  </a:extLst>
                </p:cNvPr>
                <p:cNvGrpSpPr/>
                <p:nvPr/>
              </p:nvGrpSpPr>
              <p:grpSpPr>
                <a:xfrm>
                  <a:off x="4158397" y="1758980"/>
                  <a:ext cx="1043668" cy="853188"/>
                  <a:chOff x="7127875" y="600075"/>
                  <a:chExt cx="1252538" cy="1023937"/>
                </a:xfrm>
              </p:grpSpPr>
              <p:sp>
                <p:nvSpPr>
                  <p:cNvPr id="232" name="Freeform 124">
                    <a:extLst>
                      <a:ext uri="{FF2B5EF4-FFF2-40B4-BE49-F238E27FC236}">
                        <a16:creationId xmlns:a16="http://schemas.microsoft.com/office/drawing/2014/main" id="{28E10489-2ADB-4C20-9C13-7EF823E508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27875" y="600075"/>
                    <a:ext cx="1252538" cy="1023937"/>
                  </a:xfrm>
                  <a:custGeom>
                    <a:avLst/>
                    <a:gdLst>
                      <a:gd name="T0" fmla="*/ 0 w 789"/>
                      <a:gd name="T1" fmla="*/ 527 h 645"/>
                      <a:gd name="T2" fmla="*/ 394 w 789"/>
                      <a:gd name="T3" fmla="*/ 645 h 645"/>
                      <a:gd name="T4" fmla="*/ 789 w 789"/>
                      <a:gd name="T5" fmla="*/ 527 h 645"/>
                      <a:gd name="T6" fmla="*/ 789 w 789"/>
                      <a:gd name="T7" fmla="*/ 0 h 645"/>
                      <a:gd name="T8" fmla="*/ 394 w 789"/>
                      <a:gd name="T9" fmla="*/ 118 h 645"/>
                      <a:gd name="T10" fmla="*/ 0 w 789"/>
                      <a:gd name="T11" fmla="*/ 0 h 645"/>
                      <a:gd name="T12" fmla="*/ 0 w 789"/>
                      <a:gd name="T13" fmla="*/ 527 h 6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9" h="645">
                        <a:moveTo>
                          <a:pt x="0" y="527"/>
                        </a:moveTo>
                        <a:lnTo>
                          <a:pt x="394" y="645"/>
                        </a:lnTo>
                        <a:lnTo>
                          <a:pt x="789" y="527"/>
                        </a:lnTo>
                        <a:lnTo>
                          <a:pt x="789" y="0"/>
                        </a:lnTo>
                        <a:lnTo>
                          <a:pt x="394" y="118"/>
                        </a:lnTo>
                        <a:lnTo>
                          <a:pt x="0" y="0"/>
                        </a:lnTo>
                        <a:lnTo>
                          <a:pt x="0" y="527"/>
                        </a:lnTo>
                        <a:close/>
                      </a:path>
                    </a:pathLst>
                  </a:custGeom>
                  <a:solidFill>
                    <a:srgbClr val="226BAB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3" name="Freeform 126">
                    <a:extLst>
                      <a:ext uri="{FF2B5EF4-FFF2-40B4-BE49-F238E27FC236}">
                        <a16:creationId xmlns:a16="http://schemas.microsoft.com/office/drawing/2014/main" id="{542A4B6F-B770-4B13-B928-D934FC3040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27875" y="600075"/>
                    <a:ext cx="625475" cy="1023937"/>
                  </a:xfrm>
                  <a:custGeom>
                    <a:avLst/>
                    <a:gdLst>
                      <a:gd name="T0" fmla="*/ 0 w 394"/>
                      <a:gd name="T1" fmla="*/ 0 h 645"/>
                      <a:gd name="T2" fmla="*/ 0 w 394"/>
                      <a:gd name="T3" fmla="*/ 527 h 645"/>
                      <a:gd name="T4" fmla="*/ 394 w 394"/>
                      <a:gd name="T5" fmla="*/ 645 h 645"/>
                      <a:gd name="T6" fmla="*/ 394 w 394"/>
                      <a:gd name="T7" fmla="*/ 118 h 645"/>
                      <a:gd name="T8" fmla="*/ 156 w 394"/>
                      <a:gd name="T9" fmla="*/ 48 h 645"/>
                      <a:gd name="T10" fmla="*/ 0 w 394"/>
                      <a:gd name="T11" fmla="*/ 0 h 6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94" h="645">
                        <a:moveTo>
                          <a:pt x="0" y="0"/>
                        </a:moveTo>
                        <a:lnTo>
                          <a:pt x="0" y="527"/>
                        </a:lnTo>
                        <a:lnTo>
                          <a:pt x="394" y="645"/>
                        </a:lnTo>
                        <a:lnTo>
                          <a:pt x="394" y="118"/>
                        </a:lnTo>
                        <a:lnTo>
                          <a:pt x="156" y="4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1" name="Inhaltsplatzhalter 4">
                  <a:extLst>
                    <a:ext uri="{FF2B5EF4-FFF2-40B4-BE49-F238E27FC236}">
                      <a16:creationId xmlns:a16="http://schemas.microsoft.com/office/drawing/2014/main" id="{BEC956D1-BCBB-40C5-ACA3-E6033BA7BD1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98796" y="1945713"/>
                  <a:ext cx="885242" cy="492443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  <a:scene3d>
                    <a:camera prst="isometricOffAxis2Left"/>
                    <a:lightRig rig="threePt" dir="t"/>
                  </a:scene3d>
                </a:bodyPr>
                <a:lstStyle>
                  <a:lvl1pPr marL="272967" indent="-272967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98" indent="-272967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64" indent="-177748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256" indent="-177748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335" indent="-179335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847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0910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972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5034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3200" b="1" dirty="0">
                      <a:latin typeface="+mj-lt"/>
                    </a:rPr>
                    <a:t>01</a:t>
                  </a:r>
                  <a:endParaRPr lang="en-US" sz="2400" dirty="0">
                    <a:latin typeface="+mn-lt"/>
                  </a:endParaRPr>
                </a:p>
              </p:txBody>
            </p:sp>
          </p:grpSp>
          <p:grpSp>
            <p:nvGrpSpPr>
              <p:cNvPr id="215" name="Group 13">
                <a:extLst>
                  <a:ext uri="{FF2B5EF4-FFF2-40B4-BE49-F238E27FC236}">
                    <a16:creationId xmlns:a16="http://schemas.microsoft.com/office/drawing/2014/main" id="{B83CC45E-055B-4482-B220-1BF0E9F75124}"/>
                  </a:ext>
                </a:extLst>
              </p:cNvPr>
              <p:cNvGrpSpPr/>
              <p:nvPr/>
            </p:nvGrpSpPr>
            <p:grpSpPr>
              <a:xfrm>
                <a:off x="536505" y="2160388"/>
                <a:ext cx="1222319" cy="851866"/>
                <a:chOff x="3979746" y="2764288"/>
                <a:chExt cx="1222319" cy="851866"/>
              </a:xfrm>
            </p:grpSpPr>
            <p:grpSp>
              <p:nvGrpSpPr>
                <p:cNvPr id="226" name="Group 193">
                  <a:extLst>
                    <a:ext uri="{FF2B5EF4-FFF2-40B4-BE49-F238E27FC236}">
                      <a16:creationId xmlns:a16="http://schemas.microsoft.com/office/drawing/2014/main" id="{8503F68B-97DB-4419-BCA5-DE81E3181F71}"/>
                    </a:ext>
                  </a:extLst>
                </p:cNvPr>
                <p:cNvGrpSpPr/>
                <p:nvPr/>
              </p:nvGrpSpPr>
              <p:grpSpPr>
                <a:xfrm>
                  <a:off x="4158397" y="2764288"/>
                  <a:ext cx="1043668" cy="851866"/>
                  <a:chOff x="7127875" y="1806575"/>
                  <a:chExt cx="1252538" cy="1022350"/>
                </a:xfrm>
              </p:grpSpPr>
              <p:sp>
                <p:nvSpPr>
                  <p:cNvPr id="228" name="Freeform 128">
                    <a:extLst>
                      <a:ext uri="{FF2B5EF4-FFF2-40B4-BE49-F238E27FC236}">
                        <a16:creationId xmlns:a16="http://schemas.microsoft.com/office/drawing/2014/main" id="{BD4863C2-631D-4C71-AA4A-C3AE4CE98A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27875" y="1806575"/>
                    <a:ext cx="1252538" cy="1022350"/>
                  </a:xfrm>
                  <a:custGeom>
                    <a:avLst/>
                    <a:gdLst>
                      <a:gd name="T0" fmla="*/ 0 w 789"/>
                      <a:gd name="T1" fmla="*/ 526 h 644"/>
                      <a:gd name="T2" fmla="*/ 394 w 789"/>
                      <a:gd name="T3" fmla="*/ 644 h 644"/>
                      <a:gd name="T4" fmla="*/ 789 w 789"/>
                      <a:gd name="T5" fmla="*/ 526 h 644"/>
                      <a:gd name="T6" fmla="*/ 789 w 789"/>
                      <a:gd name="T7" fmla="*/ 0 h 644"/>
                      <a:gd name="T8" fmla="*/ 394 w 789"/>
                      <a:gd name="T9" fmla="*/ 117 h 644"/>
                      <a:gd name="T10" fmla="*/ 0 w 789"/>
                      <a:gd name="T11" fmla="*/ 0 h 644"/>
                      <a:gd name="T12" fmla="*/ 0 w 789"/>
                      <a:gd name="T13" fmla="*/ 526 h 6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9" h="644">
                        <a:moveTo>
                          <a:pt x="0" y="526"/>
                        </a:moveTo>
                        <a:lnTo>
                          <a:pt x="394" y="644"/>
                        </a:lnTo>
                        <a:lnTo>
                          <a:pt x="789" y="526"/>
                        </a:lnTo>
                        <a:lnTo>
                          <a:pt x="789" y="0"/>
                        </a:lnTo>
                        <a:lnTo>
                          <a:pt x="394" y="117"/>
                        </a:lnTo>
                        <a:lnTo>
                          <a:pt x="0" y="0"/>
                        </a:lnTo>
                        <a:lnTo>
                          <a:pt x="0" y="526"/>
                        </a:lnTo>
                        <a:close/>
                      </a:path>
                    </a:pathLst>
                  </a:custGeom>
                  <a:solidFill>
                    <a:srgbClr val="236D56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29" name="Freeform 130">
                    <a:extLst>
                      <a:ext uri="{FF2B5EF4-FFF2-40B4-BE49-F238E27FC236}">
                        <a16:creationId xmlns:a16="http://schemas.microsoft.com/office/drawing/2014/main" id="{CE017FBD-2431-42AB-905A-EF1727DCBC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27875" y="1806575"/>
                    <a:ext cx="625475" cy="1022350"/>
                  </a:xfrm>
                  <a:custGeom>
                    <a:avLst/>
                    <a:gdLst>
                      <a:gd name="T0" fmla="*/ 0 w 394"/>
                      <a:gd name="T1" fmla="*/ 0 h 644"/>
                      <a:gd name="T2" fmla="*/ 0 w 394"/>
                      <a:gd name="T3" fmla="*/ 526 h 644"/>
                      <a:gd name="T4" fmla="*/ 394 w 394"/>
                      <a:gd name="T5" fmla="*/ 644 h 644"/>
                      <a:gd name="T6" fmla="*/ 394 w 394"/>
                      <a:gd name="T7" fmla="*/ 117 h 644"/>
                      <a:gd name="T8" fmla="*/ 156 w 394"/>
                      <a:gd name="T9" fmla="*/ 47 h 644"/>
                      <a:gd name="T10" fmla="*/ 0 w 394"/>
                      <a:gd name="T11" fmla="*/ 0 h 6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94" h="644">
                        <a:moveTo>
                          <a:pt x="0" y="0"/>
                        </a:moveTo>
                        <a:lnTo>
                          <a:pt x="0" y="526"/>
                        </a:lnTo>
                        <a:lnTo>
                          <a:pt x="394" y="644"/>
                        </a:lnTo>
                        <a:lnTo>
                          <a:pt x="394" y="117"/>
                        </a:lnTo>
                        <a:lnTo>
                          <a:pt x="156" y="4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E9273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7" name="Inhaltsplatzhalter 4">
                  <a:extLst>
                    <a:ext uri="{FF2B5EF4-FFF2-40B4-BE49-F238E27FC236}">
                      <a16:creationId xmlns:a16="http://schemas.microsoft.com/office/drawing/2014/main" id="{25DA6F4D-063A-453A-A4BF-DE8DE3329BB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79746" y="2957772"/>
                  <a:ext cx="885242" cy="492443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  <a:scene3d>
                    <a:camera prst="isometricOffAxis2Left"/>
                    <a:lightRig rig="threePt" dir="t"/>
                  </a:scene3d>
                </a:bodyPr>
                <a:lstStyle>
                  <a:lvl1pPr marL="272967" indent="-272967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98" indent="-272967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64" indent="-177748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256" indent="-177748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335" indent="-179335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847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0910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972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5034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3200" b="1" dirty="0">
                      <a:latin typeface="+mj-lt"/>
                    </a:rPr>
                    <a:t>02</a:t>
                  </a:r>
                  <a:endParaRPr lang="en-US" sz="2400" dirty="0">
                    <a:latin typeface="+mn-lt"/>
                  </a:endParaRPr>
                </a:p>
              </p:txBody>
            </p:sp>
          </p:grpSp>
          <p:grpSp>
            <p:nvGrpSpPr>
              <p:cNvPr id="216" name="Group 14">
                <a:extLst>
                  <a:ext uri="{FF2B5EF4-FFF2-40B4-BE49-F238E27FC236}">
                    <a16:creationId xmlns:a16="http://schemas.microsoft.com/office/drawing/2014/main" id="{9FDCD0D4-2CFB-4EAC-A162-02F464E69479}"/>
                  </a:ext>
                </a:extLst>
              </p:cNvPr>
              <p:cNvGrpSpPr/>
              <p:nvPr/>
            </p:nvGrpSpPr>
            <p:grpSpPr>
              <a:xfrm>
                <a:off x="536505" y="3164373"/>
                <a:ext cx="1222319" cy="850543"/>
                <a:chOff x="3979746" y="3768273"/>
                <a:chExt cx="1222319" cy="850543"/>
              </a:xfrm>
            </p:grpSpPr>
            <p:grpSp>
              <p:nvGrpSpPr>
                <p:cNvPr id="222" name="Group 192">
                  <a:extLst>
                    <a:ext uri="{FF2B5EF4-FFF2-40B4-BE49-F238E27FC236}">
                      <a16:creationId xmlns:a16="http://schemas.microsoft.com/office/drawing/2014/main" id="{7EEF4F0A-1B4F-4352-A7BA-7C9D558F89F9}"/>
                    </a:ext>
                  </a:extLst>
                </p:cNvPr>
                <p:cNvGrpSpPr/>
                <p:nvPr/>
              </p:nvGrpSpPr>
              <p:grpSpPr>
                <a:xfrm>
                  <a:off x="4158397" y="3768273"/>
                  <a:ext cx="1043668" cy="850543"/>
                  <a:chOff x="7127875" y="3011488"/>
                  <a:chExt cx="1252538" cy="1020762"/>
                </a:xfrm>
              </p:grpSpPr>
              <p:sp>
                <p:nvSpPr>
                  <p:cNvPr id="224" name="Freeform 132">
                    <a:extLst>
                      <a:ext uri="{FF2B5EF4-FFF2-40B4-BE49-F238E27FC236}">
                        <a16:creationId xmlns:a16="http://schemas.microsoft.com/office/drawing/2014/main" id="{9D60C279-4EF2-4AED-9C12-6684EEFD80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27875" y="3011488"/>
                    <a:ext cx="1252538" cy="1020762"/>
                  </a:xfrm>
                  <a:custGeom>
                    <a:avLst/>
                    <a:gdLst>
                      <a:gd name="T0" fmla="*/ 0 w 789"/>
                      <a:gd name="T1" fmla="*/ 527 h 643"/>
                      <a:gd name="T2" fmla="*/ 394 w 789"/>
                      <a:gd name="T3" fmla="*/ 643 h 643"/>
                      <a:gd name="T4" fmla="*/ 789 w 789"/>
                      <a:gd name="T5" fmla="*/ 527 h 643"/>
                      <a:gd name="T6" fmla="*/ 789 w 789"/>
                      <a:gd name="T7" fmla="*/ 0 h 643"/>
                      <a:gd name="T8" fmla="*/ 394 w 789"/>
                      <a:gd name="T9" fmla="*/ 116 h 643"/>
                      <a:gd name="T10" fmla="*/ 0 w 789"/>
                      <a:gd name="T11" fmla="*/ 0 h 643"/>
                      <a:gd name="T12" fmla="*/ 0 w 789"/>
                      <a:gd name="T13" fmla="*/ 527 h 6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9" h="643">
                        <a:moveTo>
                          <a:pt x="0" y="527"/>
                        </a:moveTo>
                        <a:lnTo>
                          <a:pt x="394" y="643"/>
                        </a:lnTo>
                        <a:lnTo>
                          <a:pt x="789" y="527"/>
                        </a:lnTo>
                        <a:lnTo>
                          <a:pt x="789" y="0"/>
                        </a:lnTo>
                        <a:lnTo>
                          <a:pt x="394" y="116"/>
                        </a:lnTo>
                        <a:lnTo>
                          <a:pt x="0" y="0"/>
                        </a:lnTo>
                        <a:lnTo>
                          <a:pt x="0" y="527"/>
                        </a:lnTo>
                        <a:close/>
                      </a:path>
                    </a:pathLst>
                  </a:custGeom>
                  <a:solidFill>
                    <a:srgbClr val="44B2E2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5" name="Freeform 134">
                    <a:extLst>
                      <a:ext uri="{FF2B5EF4-FFF2-40B4-BE49-F238E27FC236}">
                        <a16:creationId xmlns:a16="http://schemas.microsoft.com/office/drawing/2014/main" id="{F85A0E18-85B6-4136-9CD1-868D5A1626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27875" y="3011488"/>
                    <a:ext cx="625475" cy="1020762"/>
                  </a:xfrm>
                  <a:custGeom>
                    <a:avLst/>
                    <a:gdLst>
                      <a:gd name="T0" fmla="*/ 0 w 394"/>
                      <a:gd name="T1" fmla="*/ 0 h 643"/>
                      <a:gd name="T2" fmla="*/ 0 w 394"/>
                      <a:gd name="T3" fmla="*/ 527 h 643"/>
                      <a:gd name="T4" fmla="*/ 394 w 394"/>
                      <a:gd name="T5" fmla="*/ 643 h 643"/>
                      <a:gd name="T6" fmla="*/ 394 w 394"/>
                      <a:gd name="T7" fmla="*/ 116 h 643"/>
                      <a:gd name="T8" fmla="*/ 156 w 394"/>
                      <a:gd name="T9" fmla="*/ 45 h 643"/>
                      <a:gd name="T10" fmla="*/ 0 w 394"/>
                      <a:gd name="T11" fmla="*/ 0 h 6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94" h="643">
                        <a:moveTo>
                          <a:pt x="0" y="0"/>
                        </a:moveTo>
                        <a:lnTo>
                          <a:pt x="0" y="527"/>
                        </a:lnTo>
                        <a:lnTo>
                          <a:pt x="394" y="643"/>
                        </a:lnTo>
                        <a:lnTo>
                          <a:pt x="394" y="116"/>
                        </a:lnTo>
                        <a:lnTo>
                          <a:pt x="156" y="4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99D5E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3" name="Inhaltsplatzhalter 4">
                  <a:extLst>
                    <a:ext uri="{FF2B5EF4-FFF2-40B4-BE49-F238E27FC236}">
                      <a16:creationId xmlns:a16="http://schemas.microsoft.com/office/drawing/2014/main" id="{C5F32AD7-3178-4CA4-A018-E97E6C422F7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79746" y="3948073"/>
                  <a:ext cx="885242" cy="492443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  <a:scene3d>
                    <a:camera prst="isometricOffAxis2Left"/>
                    <a:lightRig rig="threePt" dir="t"/>
                  </a:scene3d>
                </a:bodyPr>
                <a:lstStyle>
                  <a:lvl1pPr marL="272967" indent="-272967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98" indent="-272967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64" indent="-177748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256" indent="-177748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335" indent="-179335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847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0910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972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5034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3200" b="1" dirty="0">
                      <a:latin typeface="+mj-lt"/>
                    </a:rPr>
                    <a:t>03</a:t>
                  </a:r>
                  <a:endParaRPr lang="en-US" sz="2400" dirty="0">
                    <a:latin typeface="+mn-lt"/>
                  </a:endParaRPr>
                </a:p>
              </p:txBody>
            </p:sp>
          </p:grpSp>
          <p:grpSp>
            <p:nvGrpSpPr>
              <p:cNvPr id="217" name="Group 15">
                <a:extLst>
                  <a:ext uri="{FF2B5EF4-FFF2-40B4-BE49-F238E27FC236}">
                    <a16:creationId xmlns:a16="http://schemas.microsoft.com/office/drawing/2014/main" id="{6FB3133E-6B37-4319-A8BE-243311E6BAFA}"/>
                  </a:ext>
                </a:extLst>
              </p:cNvPr>
              <p:cNvGrpSpPr/>
              <p:nvPr/>
            </p:nvGrpSpPr>
            <p:grpSpPr>
              <a:xfrm>
                <a:off x="536505" y="4167035"/>
                <a:ext cx="1222319" cy="851866"/>
                <a:chOff x="3979746" y="4770935"/>
                <a:chExt cx="1222319" cy="851866"/>
              </a:xfrm>
            </p:grpSpPr>
            <p:grpSp>
              <p:nvGrpSpPr>
                <p:cNvPr id="218" name="Group 191">
                  <a:extLst>
                    <a:ext uri="{FF2B5EF4-FFF2-40B4-BE49-F238E27FC236}">
                      <a16:creationId xmlns:a16="http://schemas.microsoft.com/office/drawing/2014/main" id="{17B7EDA0-6E97-4E88-AED6-0AD66B755D8D}"/>
                    </a:ext>
                  </a:extLst>
                </p:cNvPr>
                <p:cNvGrpSpPr/>
                <p:nvPr/>
              </p:nvGrpSpPr>
              <p:grpSpPr>
                <a:xfrm>
                  <a:off x="4158397" y="4770935"/>
                  <a:ext cx="1043668" cy="851866"/>
                  <a:chOff x="7127875" y="4214813"/>
                  <a:chExt cx="1252538" cy="1022350"/>
                </a:xfrm>
              </p:grpSpPr>
              <p:sp>
                <p:nvSpPr>
                  <p:cNvPr id="220" name="Freeform 136">
                    <a:extLst>
                      <a:ext uri="{FF2B5EF4-FFF2-40B4-BE49-F238E27FC236}">
                        <a16:creationId xmlns:a16="http://schemas.microsoft.com/office/drawing/2014/main" id="{6E536F48-708E-4071-B533-27C22EA410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27875" y="4214813"/>
                    <a:ext cx="1252538" cy="1022350"/>
                  </a:xfrm>
                  <a:custGeom>
                    <a:avLst/>
                    <a:gdLst>
                      <a:gd name="T0" fmla="*/ 0 w 789"/>
                      <a:gd name="T1" fmla="*/ 528 h 644"/>
                      <a:gd name="T2" fmla="*/ 394 w 789"/>
                      <a:gd name="T3" fmla="*/ 644 h 644"/>
                      <a:gd name="T4" fmla="*/ 789 w 789"/>
                      <a:gd name="T5" fmla="*/ 528 h 644"/>
                      <a:gd name="T6" fmla="*/ 789 w 789"/>
                      <a:gd name="T7" fmla="*/ 0 h 644"/>
                      <a:gd name="T8" fmla="*/ 394 w 789"/>
                      <a:gd name="T9" fmla="*/ 117 h 644"/>
                      <a:gd name="T10" fmla="*/ 0 w 789"/>
                      <a:gd name="T11" fmla="*/ 0 h 644"/>
                      <a:gd name="T12" fmla="*/ 0 w 789"/>
                      <a:gd name="T13" fmla="*/ 528 h 6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9" h="644">
                        <a:moveTo>
                          <a:pt x="0" y="528"/>
                        </a:moveTo>
                        <a:lnTo>
                          <a:pt x="394" y="644"/>
                        </a:lnTo>
                        <a:lnTo>
                          <a:pt x="789" y="528"/>
                        </a:lnTo>
                        <a:lnTo>
                          <a:pt x="789" y="0"/>
                        </a:lnTo>
                        <a:lnTo>
                          <a:pt x="394" y="117"/>
                        </a:lnTo>
                        <a:lnTo>
                          <a:pt x="0" y="0"/>
                        </a:lnTo>
                        <a:lnTo>
                          <a:pt x="0" y="528"/>
                        </a:lnTo>
                        <a:close/>
                      </a:path>
                    </a:pathLst>
                  </a:custGeom>
                  <a:solidFill>
                    <a:srgbClr val="83AC3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21" name="Freeform 138">
                    <a:extLst>
                      <a:ext uri="{FF2B5EF4-FFF2-40B4-BE49-F238E27FC236}">
                        <a16:creationId xmlns:a16="http://schemas.microsoft.com/office/drawing/2014/main" id="{72C07802-3B5F-4BD2-84D0-07B857049A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27875" y="4214813"/>
                    <a:ext cx="625475" cy="1022350"/>
                  </a:xfrm>
                  <a:custGeom>
                    <a:avLst/>
                    <a:gdLst>
                      <a:gd name="T0" fmla="*/ 0 w 394"/>
                      <a:gd name="T1" fmla="*/ 0 h 644"/>
                      <a:gd name="T2" fmla="*/ 0 w 394"/>
                      <a:gd name="T3" fmla="*/ 528 h 644"/>
                      <a:gd name="T4" fmla="*/ 394 w 394"/>
                      <a:gd name="T5" fmla="*/ 644 h 644"/>
                      <a:gd name="T6" fmla="*/ 394 w 394"/>
                      <a:gd name="T7" fmla="*/ 117 h 644"/>
                      <a:gd name="T8" fmla="*/ 156 w 394"/>
                      <a:gd name="T9" fmla="*/ 47 h 644"/>
                      <a:gd name="T10" fmla="*/ 0 w 394"/>
                      <a:gd name="T11" fmla="*/ 0 h 6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94" h="644">
                        <a:moveTo>
                          <a:pt x="0" y="0"/>
                        </a:moveTo>
                        <a:lnTo>
                          <a:pt x="0" y="528"/>
                        </a:lnTo>
                        <a:lnTo>
                          <a:pt x="394" y="644"/>
                        </a:lnTo>
                        <a:lnTo>
                          <a:pt x="394" y="117"/>
                        </a:lnTo>
                        <a:lnTo>
                          <a:pt x="156" y="4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9CB73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219" name="Inhaltsplatzhalter 4">
                  <a:extLst>
                    <a:ext uri="{FF2B5EF4-FFF2-40B4-BE49-F238E27FC236}">
                      <a16:creationId xmlns:a16="http://schemas.microsoft.com/office/drawing/2014/main" id="{616DF97A-94D4-4935-9652-389CCC26C84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79746" y="4973082"/>
                  <a:ext cx="885242" cy="492443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  <a:scene3d>
                    <a:camera prst="isometricOffAxis2Left"/>
                    <a:lightRig rig="threePt" dir="t"/>
                  </a:scene3d>
                </a:bodyPr>
                <a:lstStyle>
                  <a:lvl1pPr marL="272967" indent="-272967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98" indent="-272967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64" indent="-177748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256" indent="-177748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335" indent="-179335" algn="l" defTabSz="91412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847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0910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972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5034" indent="-228532" algn="l" defTabSz="914127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3200" b="1" dirty="0">
                      <a:latin typeface="+mj-lt"/>
                    </a:rPr>
                    <a:t>04</a:t>
                  </a:r>
                  <a:endParaRPr lang="en-US" sz="2400" dirty="0">
                    <a:latin typeface="+mn-lt"/>
                  </a:endParaRPr>
                </a:p>
              </p:txBody>
            </p:sp>
          </p:grpSp>
        </p:grp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8F409B4-ABCC-4230-AAF5-1B744A1F3B6B}"/>
                </a:ext>
              </a:extLst>
            </p:cNvPr>
            <p:cNvSpPr/>
            <p:nvPr/>
          </p:nvSpPr>
          <p:spPr>
            <a:xfrm>
              <a:off x="567742" y="5249901"/>
              <a:ext cx="974609" cy="978561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GB" dirty="0"/>
            </a:p>
          </p:txBody>
        </p:sp>
        <p:sp>
          <p:nvSpPr>
            <p:cNvPr id="184" name="Right Triangle 183">
              <a:extLst>
                <a:ext uri="{FF2B5EF4-FFF2-40B4-BE49-F238E27FC236}">
                  <a16:creationId xmlns:a16="http://schemas.microsoft.com/office/drawing/2014/main" id="{BEBB7FDC-289F-4787-B5D5-E12CD4340D10}"/>
                </a:ext>
              </a:extLst>
            </p:cNvPr>
            <p:cNvSpPr/>
            <p:nvPr/>
          </p:nvSpPr>
          <p:spPr>
            <a:xfrm rot="20683714">
              <a:off x="448682" y="5050053"/>
              <a:ext cx="487958" cy="288312"/>
            </a:xfrm>
            <a:prstGeom prst="rtTriangle">
              <a:avLst/>
            </a:prstGeom>
            <a:solidFill>
              <a:schemeClr val="bg1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GB" dirty="0"/>
            </a:p>
          </p:txBody>
        </p:sp>
        <p:sp>
          <p:nvSpPr>
            <p:cNvPr id="185" name="Right Triangle 184">
              <a:extLst>
                <a:ext uri="{FF2B5EF4-FFF2-40B4-BE49-F238E27FC236}">
                  <a16:creationId xmlns:a16="http://schemas.microsoft.com/office/drawing/2014/main" id="{1E36E535-110A-491F-AA02-C4D09F378636}"/>
                </a:ext>
              </a:extLst>
            </p:cNvPr>
            <p:cNvSpPr/>
            <p:nvPr/>
          </p:nvSpPr>
          <p:spPr>
            <a:xfrm rot="18351744">
              <a:off x="703814" y="5011802"/>
              <a:ext cx="532097" cy="429498"/>
            </a:xfrm>
            <a:prstGeom prst="rtTriangle">
              <a:avLst/>
            </a:prstGeom>
            <a:solidFill>
              <a:schemeClr val="bg1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97715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08309"/>
            <a:ext cx="10972801" cy="762000"/>
          </a:xfrm>
        </p:spPr>
        <p:txBody>
          <a:bodyPr/>
          <a:lstStyle/>
          <a:p>
            <a:r>
              <a:rPr lang="en-US" dirty="0"/>
              <a:t>Contents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CF764E7-5D23-4943-BDAE-97AC5BDB425A}"/>
              </a:ext>
            </a:extLst>
          </p:cNvPr>
          <p:cNvGrpSpPr/>
          <p:nvPr/>
        </p:nvGrpSpPr>
        <p:grpSpPr>
          <a:xfrm>
            <a:off x="3166733" y="308309"/>
            <a:ext cx="5234316" cy="6311007"/>
            <a:chOff x="3366758" y="756477"/>
            <a:chExt cx="5234316" cy="6311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D95AAB6-6654-4D4B-B748-0982BC68BCA1}"/>
                </a:ext>
              </a:extLst>
            </p:cNvPr>
            <p:cNvCxnSpPr>
              <a:cxnSpLocks/>
            </p:cNvCxnSpPr>
            <p:nvPr/>
          </p:nvCxnSpPr>
          <p:spPr>
            <a:xfrm>
              <a:off x="3671210" y="1546872"/>
              <a:ext cx="0" cy="5520612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9B92DBB-A41B-43E8-BC5A-50C846F42C86}"/>
                </a:ext>
              </a:extLst>
            </p:cNvPr>
            <p:cNvCxnSpPr>
              <a:cxnSpLocks/>
            </p:cNvCxnSpPr>
            <p:nvPr/>
          </p:nvCxnSpPr>
          <p:spPr>
            <a:xfrm>
              <a:off x="3671210" y="756477"/>
              <a:ext cx="0" cy="5520612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00B9402-89D8-466F-BC68-4ADCC2BE672D}"/>
                </a:ext>
              </a:extLst>
            </p:cNvPr>
            <p:cNvSpPr/>
            <p:nvPr/>
          </p:nvSpPr>
          <p:spPr>
            <a:xfrm>
              <a:off x="3366758" y="871067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1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8F5ADC-0FBD-4186-8A0D-9C642C016709}"/>
                </a:ext>
              </a:extLst>
            </p:cNvPr>
            <p:cNvSpPr/>
            <p:nvPr/>
          </p:nvSpPr>
          <p:spPr>
            <a:xfrm>
              <a:off x="3366758" y="1660172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2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DFCE57A-C354-497F-8399-E144E867AF2E}"/>
                </a:ext>
              </a:extLst>
            </p:cNvPr>
            <p:cNvSpPr/>
            <p:nvPr/>
          </p:nvSpPr>
          <p:spPr>
            <a:xfrm>
              <a:off x="3366758" y="2449276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3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690F6DD-1932-4D35-A919-17B85CCE3EE6}"/>
                </a:ext>
              </a:extLst>
            </p:cNvPr>
            <p:cNvSpPr/>
            <p:nvPr/>
          </p:nvSpPr>
          <p:spPr>
            <a:xfrm>
              <a:off x="3366758" y="3238382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4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F40EF99-F180-45FC-9D8F-D54DFA45A132}"/>
                </a:ext>
              </a:extLst>
            </p:cNvPr>
            <p:cNvSpPr/>
            <p:nvPr/>
          </p:nvSpPr>
          <p:spPr>
            <a:xfrm>
              <a:off x="3366758" y="4026760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5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C81F0A2-D980-4AEB-A9B8-B0A298712370}"/>
                </a:ext>
              </a:extLst>
            </p:cNvPr>
            <p:cNvSpPr/>
            <p:nvPr/>
          </p:nvSpPr>
          <p:spPr>
            <a:xfrm>
              <a:off x="3366758" y="4814410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6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173E1FB-E40F-45E2-AA27-AE4A48DED1BD}"/>
                </a:ext>
              </a:extLst>
            </p:cNvPr>
            <p:cNvSpPr/>
            <p:nvPr/>
          </p:nvSpPr>
          <p:spPr>
            <a:xfrm>
              <a:off x="3366758" y="5602060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7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CBC3D2-84A2-47C2-8838-6AAACE277DFC}"/>
                </a:ext>
              </a:extLst>
            </p:cNvPr>
            <p:cNvCxnSpPr>
              <a:stCxn id="5" idx="6"/>
            </p:cNvCxnSpPr>
            <p:nvPr/>
          </p:nvCxnSpPr>
          <p:spPr>
            <a:xfrm>
              <a:off x="3915398" y="1145387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9D666E4-1AC6-475D-921E-B597C2B80DFB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8" y="1934492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04B9DC-95E6-4164-A46A-648C504B4684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8" y="2725824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4EABA7-419A-4FF6-B29A-79ACF9896F4A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8" y="3512702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538636F-8864-45DE-B8C8-F11911519019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8" y="4301080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7F52814-BF2C-4B8A-9F9B-9965924DCE78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7" y="5088730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5DBF8C7-125E-48FD-B906-8E90957CE60D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6" y="5876380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AE34D0B6-4A05-4889-9DDE-11B9FDC43761}"/>
                </a:ext>
              </a:extLst>
            </p:cNvPr>
            <p:cNvSpPr/>
            <p:nvPr/>
          </p:nvSpPr>
          <p:spPr>
            <a:xfrm>
              <a:off x="5198226" y="974571"/>
              <a:ext cx="3401568" cy="341632"/>
            </a:xfrm>
            <a:prstGeom prst="roundRect">
              <a:avLst/>
            </a:prstGeom>
            <a:solidFill>
              <a:srgbClr val="D9EFF9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ysClr val="windowText" lastClr="000000"/>
                  </a:solidFill>
                </a:rPr>
                <a:t>GTK Challenges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FAFF50A-3A82-41E1-88FD-7BE692B0535F}"/>
                </a:ext>
              </a:extLst>
            </p:cNvPr>
            <p:cNvSpPr/>
            <p:nvPr/>
          </p:nvSpPr>
          <p:spPr>
            <a:xfrm>
              <a:off x="5198226" y="1763676"/>
              <a:ext cx="3401568" cy="341632"/>
            </a:xfrm>
            <a:prstGeom prst="roundRect">
              <a:avLst/>
            </a:prstGeom>
            <a:solidFill>
              <a:srgbClr val="D9EFF9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</a:rPr>
                <a:t>GTK Pain Points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D49F235-6D3C-4DE9-B227-9AA61671FC4B}"/>
                </a:ext>
              </a:extLst>
            </p:cNvPr>
            <p:cNvSpPr/>
            <p:nvPr/>
          </p:nvSpPr>
          <p:spPr>
            <a:xfrm>
              <a:off x="5198226" y="2566610"/>
              <a:ext cx="3401568" cy="341632"/>
            </a:xfrm>
            <a:prstGeom prst="roundRect">
              <a:avLst/>
            </a:prstGeom>
            <a:solidFill>
              <a:srgbClr val="D9EFF9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ysClr val="windowText" lastClr="000000"/>
                  </a:solidFill>
                </a:rPr>
                <a:t>Dreamer – Scope and Objective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D2B0173-1B07-4B0E-AB3C-223899FFB7F8}"/>
                </a:ext>
              </a:extLst>
            </p:cNvPr>
            <p:cNvSpPr/>
            <p:nvPr/>
          </p:nvSpPr>
          <p:spPr>
            <a:xfrm>
              <a:off x="5198225" y="3341886"/>
              <a:ext cx="3402849" cy="341632"/>
            </a:xfrm>
            <a:prstGeom prst="roundRect">
              <a:avLst/>
            </a:prstGeom>
            <a:solidFill>
              <a:srgbClr val="D9EFF9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ysClr val="windowText" lastClr="000000"/>
                  </a:solidFill>
                </a:rPr>
                <a:t>Solution Model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6F3792C-5A0D-49A4-9CEA-8F473E8DA8BA}"/>
                </a:ext>
              </a:extLst>
            </p:cNvPr>
            <p:cNvSpPr/>
            <p:nvPr/>
          </p:nvSpPr>
          <p:spPr>
            <a:xfrm>
              <a:off x="5198226" y="4130264"/>
              <a:ext cx="3401568" cy="341632"/>
            </a:xfrm>
            <a:prstGeom prst="roundRect">
              <a:avLst/>
            </a:prstGeom>
            <a:solidFill>
              <a:srgbClr val="D9EFF9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ysClr val="windowText" lastClr="000000"/>
                  </a:solidFill>
                </a:rPr>
                <a:t>Dependencies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F0BEBE88-B449-4AF6-99A5-666169288FFD}"/>
                </a:ext>
              </a:extLst>
            </p:cNvPr>
            <p:cNvSpPr/>
            <p:nvPr/>
          </p:nvSpPr>
          <p:spPr>
            <a:xfrm>
              <a:off x="5198226" y="4917914"/>
              <a:ext cx="3401568" cy="341632"/>
            </a:xfrm>
            <a:prstGeom prst="roundRect">
              <a:avLst/>
            </a:prstGeom>
            <a:solidFill>
              <a:srgbClr val="D9EFF9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ysClr val="windowText" lastClr="000000"/>
                  </a:solidFill>
                </a:rPr>
                <a:t>Detailed Tasks &amp; Time Saving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31AD30D-EA53-4B67-9C5A-F37937832F0D}"/>
                </a:ext>
              </a:extLst>
            </p:cNvPr>
            <p:cNvSpPr/>
            <p:nvPr/>
          </p:nvSpPr>
          <p:spPr>
            <a:xfrm>
              <a:off x="5198226" y="5699574"/>
              <a:ext cx="3401568" cy="341632"/>
            </a:xfrm>
            <a:prstGeom prst="roundRect">
              <a:avLst/>
            </a:prstGeom>
            <a:solidFill>
              <a:srgbClr val="D9EFF9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</a:rPr>
                <a:t>Demo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8D89686-657D-437B-B8A1-3CBC2AECA184}"/>
                </a:ext>
              </a:extLst>
            </p:cNvPr>
            <p:cNvSpPr/>
            <p:nvPr/>
          </p:nvSpPr>
          <p:spPr>
            <a:xfrm>
              <a:off x="3366758" y="6392455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8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61A931-B432-4789-9308-FB7E5B81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6" y="6666775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1064314-D988-4792-ADC7-F0F0E9D06DB4}"/>
                </a:ext>
              </a:extLst>
            </p:cNvPr>
            <p:cNvSpPr/>
            <p:nvPr/>
          </p:nvSpPr>
          <p:spPr>
            <a:xfrm>
              <a:off x="5198226" y="6489969"/>
              <a:ext cx="3401568" cy="341632"/>
            </a:xfrm>
            <a:prstGeom prst="roundRect">
              <a:avLst/>
            </a:prstGeom>
            <a:solidFill>
              <a:srgbClr val="D9EFF9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ysClr val="windowText" lastClr="000000"/>
                  </a:solidFill>
                </a:rPr>
                <a:t>Project Takeaways</a:t>
              </a:r>
            </a:p>
          </p:txBody>
        </p:sp>
      </p:grp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2C36DACD-AF7C-47CF-ABAA-84CF52525F1D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84CF5051-9A85-4CB0-939A-47C1B0FBF5E5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693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08309"/>
            <a:ext cx="10972801" cy="762000"/>
          </a:xfrm>
        </p:spPr>
        <p:txBody>
          <a:bodyPr/>
          <a:lstStyle/>
          <a:p>
            <a:r>
              <a:rPr lang="en-US" dirty="0"/>
              <a:t>Contents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CF764E7-5D23-4943-BDAE-97AC5BDB425A}"/>
              </a:ext>
            </a:extLst>
          </p:cNvPr>
          <p:cNvGrpSpPr/>
          <p:nvPr/>
        </p:nvGrpSpPr>
        <p:grpSpPr>
          <a:xfrm>
            <a:off x="3166733" y="308309"/>
            <a:ext cx="5234316" cy="6311007"/>
            <a:chOff x="3366758" y="756477"/>
            <a:chExt cx="5234316" cy="6311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D95AAB6-6654-4D4B-B748-0982BC68BCA1}"/>
                </a:ext>
              </a:extLst>
            </p:cNvPr>
            <p:cNvCxnSpPr>
              <a:cxnSpLocks/>
            </p:cNvCxnSpPr>
            <p:nvPr/>
          </p:nvCxnSpPr>
          <p:spPr>
            <a:xfrm>
              <a:off x="3671210" y="1546872"/>
              <a:ext cx="0" cy="5520612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9B92DBB-A41B-43E8-BC5A-50C846F42C86}"/>
                </a:ext>
              </a:extLst>
            </p:cNvPr>
            <p:cNvCxnSpPr>
              <a:cxnSpLocks/>
            </p:cNvCxnSpPr>
            <p:nvPr/>
          </p:nvCxnSpPr>
          <p:spPr>
            <a:xfrm>
              <a:off x="3671210" y="756477"/>
              <a:ext cx="0" cy="5520612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00B9402-89D8-466F-BC68-4ADCC2BE672D}"/>
                </a:ext>
              </a:extLst>
            </p:cNvPr>
            <p:cNvSpPr/>
            <p:nvPr/>
          </p:nvSpPr>
          <p:spPr>
            <a:xfrm>
              <a:off x="3366758" y="871067"/>
              <a:ext cx="548640" cy="548640"/>
            </a:xfrm>
            <a:prstGeom prst="ellipse">
              <a:avLst/>
            </a:prstGeom>
            <a:solidFill>
              <a:srgbClr val="226BAB"/>
            </a:solidFill>
            <a:ln w="19050">
              <a:solidFill>
                <a:srgbClr val="59BBE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  <a:latin typeface="+mj-lt"/>
                </a:rPr>
                <a:t>1</a:t>
              </a:r>
              <a:endParaRPr lang="en-GB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8F5ADC-0FBD-4186-8A0D-9C642C016709}"/>
                </a:ext>
              </a:extLst>
            </p:cNvPr>
            <p:cNvSpPr/>
            <p:nvPr/>
          </p:nvSpPr>
          <p:spPr>
            <a:xfrm>
              <a:off x="3366758" y="1660172"/>
              <a:ext cx="548640" cy="548640"/>
            </a:xfrm>
            <a:prstGeom prst="ellipse">
              <a:avLst/>
            </a:prstGeom>
            <a:solidFill>
              <a:srgbClr val="226BAB"/>
            </a:solidFill>
            <a:ln w="19050">
              <a:solidFill>
                <a:srgbClr val="59BBE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  <a:latin typeface="+mj-lt"/>
                </a:rPr>
                <a:t>2</a:t>
              </a:r>
              <a:endParaRPr lang="en-GB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DFCE57A-C354-497F-8399-E144E867AF2E}"/>
                </a:ext>
              </a:extLst>
            </p:cNvPr>
            <p:cNvSpPr/>
            <p:nvPr/>
          </p:nvSpPr>
          <p:spPr>
            <a:xfrm>
              <a:off x="3366758" y="2449276"/>
              <a:ext cx="548640" cy="548640"/>
            </a:xfrm>
            <a:prstGeom prst="ellipse">
              <a:avLst/>
            </a:prstGeom>
            <a:solidFill>
              <a:srgbClr val="226BAB"/>
            </a:solidFill>
            <a:ln w="19050">
              <a:solidFill>
                <a:srgbClr val="59BBE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  <a:latin typeface="+mj-lt"/>
                </a:rPr>
                <a:t>3</a:t>
              </a:r>
              <a:endParaRPr lang="en-GB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690F6DD-1932-4D35-A919-17B85CCE3EE6}"/>
                </a:ext>
              </a:extLst>
            </p:cNvPr>
            <p:cNvSpPr/>
            <p:nvPr/>
          </p:nvSpPr>
          <p:spPr>
            <a:xfrm>
              <a:off x="3366758" y="3238382"/>
              <a:ext cx="548640" cy="548640"/>
            </a:xfrm>
            <a:prstGeom prst="ellipse">
              <a:avLst/>
            </a:prstGeom>
            <a:solidFill>
              <a:srgbClr val="226BAB"/>
            </a:solidFill>
            <a:ln w="19050">
              <a:solidFill>
                <a:srgbClr val="59BBE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  <a:latin typeface="+mj-lt"/>
                </a:rPr>
                <a:t>4</a:t>
              </a:r>
              <a:endParaRPr lang="en-GB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F40EF99-F180-45FC-9D8F-D54DFA45A132}"/>
                </a:ext>
              </a:extLst>
            </p:cNvPr>
            <p:cNvSpPr/>
            <p:nvPr/>
          </p:nvSpPr>
          <p:spPr>
            <a:xfrm>
              <a:off x="3366758" y="4026760"/>
              <a:ext cx="548640" cy="548640"/>
            </a:xfrm>
            <a:prstGeom prst="ellipse">
              <a:avLst/>
            </a:prstGeom>
            <a:solidFill>
              <a:srgbClr val="226BAB"/>
            </a:solidFill>
            <a:ln w="19050">
              <a:solidFill>
                <a:srgbClr val="59BBE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  <a:latin typeface="+mj-lt"/>
                </a:rPr>
                <a:t>5</a:t>
              </a:r>
              <a:endParaRPr lang="en-GB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C81F0A2-D980-4AEB-A9B8-B0A298712370}"/>
                </a:ext>
              </a:extLst>
            </p:cNvPr>
            <p:cNvSpPr/>
            <p:nvPr/>
          </p:nvSpPr>
          <p:spPr>
            <a:xfrm>
              <a:off x="3366758" y="4814410"/>
              <a:ext cx="548640" cy="548640"/>
            </a:xfrm>
            <a:prstGeom prst="ellipse">
              <a:avLst/>
            </a:prstGeom>
            <a:solidFill>
              <a:srgbClr val="226BAB"/>
            </a:solidFill>
            <a:ln w="19050">
              <a:solidFill>
                <a:srgbClr val="59BBE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  <a:latin typeface="+mj-lt"/>
                </a:rPr>
                <a:t>6</a:t>
              </a:r>
              <a:endParaRPr lang="en-GB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173E1FB-E40F-45E2-AA27-AE4A48DED1BD}"/>
                </a:ext>
              </a:extLst>
            </p:cNvPr>
            <p:cNvSpPr/>
            <p:nvPr/>
          </p:nvSpPr>
          <p:spPr>
            <a:xfrm>
              <a:off x="3366758" y="5602060"/>
              <a:ext cx="548640" cy="548640"/>
            </a:xfrm>
            <a:prstGeom prst="ellipse">
              <a:avLst/>
            </a:prstGeom>
            <a:solidFill>
              <a:srgbClr val="226BAB"/>
            </a:solidFill>
            <a:ln w="19050">
              <a:solidFill>
                <a:srgbClr val="59BBE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  <a:latin typeface="+mj-lt"/>
                </a:rPr>
                <a:t>7</a:t>
              </a:r>
              <a:endParaRPr lang="en-GB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CBC3D2-84A2-47C2-8838-6AAACE277DFC}"/>
                </a:ext>
              </a:extLst>
            </p:cNvPr>
            <p:cNvCxnSpPr>
              <a:stCxn id="5" idx="6"/>
            </p:cNvCxnSpPr>
            <p:nvPr/>
          </p:nvCxnSpPr>
          <p:spPr>
            <a:xfrm>
              <a:off x="3915398" y="1145387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9D666E4-1AC6-475D-921E-B597C2B80DFB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8" y="1934492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04B9DC-95E6-4164-A46A-648C504B4684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8" y="2725824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4EABA7-419A-4FF6-B29A-79ACF9896F4A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8" y="3512702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538636F-8864-45DE-B8C8-F11911519019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8" y="4301080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7F52814-BF2C-4B8A-9F9B-9965924DCE78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7" y="5088730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5DBF8C7-125E-48FD-B906-8E90957CE60D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6" y="5876380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AE34D0B6-4A05-4889-9DDE-11B9FDC43761}"/>
                </a:ext>
              </a:extLst>
            </p:cNvPr>
            <p:cNvSpPr/>
            <p:nvPr/>
          </p:nvSpPr>
          <p:spPr>
            <a:xfrm>
              <a:off x="5198226" y="974571"/>
              <a:ext cx="3401568" cy="341632"/>
            </a:xfrm>
            <a:prstGeom prst="roundRect">
              <a:avLst/>
            </a:prstGeom>
            <a:solidFill>
              <a:srgbClr val="226BAB"/>
            </a:solidFill>
            <a:ln w="19050">
              <a:solidFill>
                <a:srgbClr val="59BBE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GTK Challenges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FAFF50A-3A82-41E1-88FD-7BE692B0535F}"/>
                </a:ext>
              </a:extLst>
            </p:cNvPr>
            <p:cNvSpPr/>
            <p:nvPr/>
          </p:nvSpPr>
          <p:spPr>
            <a:xfrm>
              <a:off x="5198226" y="1763676"/>
              <a:ext cx="3401568" cy="341632"/>
            </a:xfrm>
            <a:prstGeom prst="roundRect">
              <a:avLst/>
            </a:prstGeom>
            <a:solidFill>
              <a:srgbClr val="226BAB"/>
            </a:solidFill>
            <a:ln w="19050">
              <a:solidFill>
                <a:srgbClr val="59BBE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GTK Pain Points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D49F235-6D3C-4DE9-B227-9AA61671FC4B}"/>
                </a:ext>
              </a:extLst>
            </p:cNvPr>
            <p:cNvSpPr/>
            <p:nvPr/>
          </p:nvSpPr>
          <p:spPr>
            <a:xfrm>
              <a:off x="5198226" y="2566610"/>
              <a:ext cx="3401568" cy="341632"/>
            </a:xfrm>
            <a:prstGeom prst="roundRect">
              <a:avLst/>
            </a:prstGeom>
            <a:solidFill>
              <a:srgbClr val="226BAB"/>
            </a:solidFill>
            <a:ln w="19050">
              <a:solidFill>
                <a:srgbClr val="59BBE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Dreamer – Scope and Objective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D2B0173-1B07-4B0E-AB3C-223899FFB7F8}"/>
                </a:ext>
              </a:extLst>
            </p:cNvPr>
            <p:cNvSpPr/>
            <p:nvPr/>
          </p:nvSpPr>
          <p:spPr>
            <a:xfrm>
              <a:off x="5198225" y="3341886"/>
              <a:ext cx="3402849" cy="341632"/>
            </a:xfrm>
            <a:prstGeom prst="roundRect">
              <a:avLst/>
            </a:prstGeom>
            <a:solidFill>
              <a:srgbClr val="226BAB"/>
            </a:solidFill>
            <a:ln w="19050">
              <a:solidFill>
                <a:srgbClr val="59BBE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Solution Model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6F3792C-5A0D-49A4-9CEA-8F473E8DA8BA}"/>
                </a:ext>
              </a:extLst>
            </p:cNvPr>
            <p:cNvSpPr/>
            <p:nvPr/>
          </p:nvSpPr>
          <p:spPr>
            <a:xfrm>
              <a:off x="5198226" y="4130264"/>
              <a:ext cx="3401568" cy="341632"/>
            </a:xfrm>
            <a:prstGeom prst="roundRect">
              <a:avLst/>
            </a:prstGeom>
            <a:solidFill>
              <a:srgbClr val="226BAB"/>
            </a:solidFill>
            <a:ln w="19050">
              <a:solidFill>
                <a:srgbClr val="59BBE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Dependencies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F0BEBE88-B449-4AF6-99A5-666169288FFD}"/>
                </a:ext>
              </a:extLst>
            </p:cNvPr>
            <p:cNvSpPr/>
            <p:nvPr/>
          </p:nvSpPr>
          <p:spPr>
            <a:xfrm>
              <a:off x="5198226" y="4917914"/>
              <a:ext cx="3401568" cy="341632"/>
            </a:xfrm>
            <a:prstGeom prst="roundRect">
              <a:avLst/>
            </a:prstGeom>
            <a:solidFill>
              <a:srgbClr val="226BAB"/>
            </a:solidFill>
            <a:ln w="19050">
              <a:solidFill>
                <a:srgbClr val="59BBE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Detailed Tasks &amp; Time Saving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31AD30D-EA53-4B67-9C5A-F37937832F0D}"/>
                </a:ext>
              </a:extLst>
            </p:cNvPr>
            <p:cNvSpPr/>
            <p:nvPr/>
          </p:nvSpPr>
          <p:spPr>
            <a:xfrm>
              <a:off x="5198226" y="5699574"/>
              <a:ext cx="3401568" cy="341632"/>
            </a:xfrm>
            <a:prstGeom prst="roundRect">
              <a:avLst/>
            </a:prstGeom>
            <a:solidFill>
              <a:srgbClr val="226BAB"/>
            </a:solidFill>
            <a:ln w="19050">
              <a:solidFill>
                <a:srgbClr val="59BBE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Demo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8D89686-657D-437B-B8A1-3CBC2AECA184}"/>
                </a:ext>
              </a:extLst>
            </p:cNvPr>
            <p:cNvSpPr/>
            <p:nvPr/>
          </p:nvSpPr>
          <p:spPr>
            <a:xfrm>
              <a:off x="3366758" y="6392455"/>
              <a:ext cx="548640" cy="548640"/>
            </a:xfrm>
            <a:prstGeom prst="ellipse">
              <a:avLst/>
            </a:prstGeom>
            <a:solidFill>
              <a:srgbClr val="226BAB"/>
            </a:solidFill>
            <a:ln w="19050">
              <a:solidFill>
                <a:srgbClr val="59BBE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  <a:latin typeface="+mj-lt"/>
                </a:rPr>
                <a:t>8</a:t>
              </a:r>
              <a:endParaRPr lang="en-GB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61A931-B432-4789-9308-FB7E5B81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6" y="6666775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1064314-D988-4792-ADC7-F0F0E9D06DB4}"/>
                </a:ext>
              </a:extLst>
            </p:cNvPr>
            <p:cNvSpPr/>
            <p:nvPr/>
          </p:nvSpPr>
          <p:spPr>
            <a:xfrm>
              <a:off x="5198226" y="6489969"/>
              <a:ext cx="3401568" cy="341632"/>
            </a:xfrm>
            <a:prstGeom prst="roundRect">
              <a:avLst/>
            </a:prstGeom>
            <a:solidFill>
              <a:srgbClr val="226BAB"/>
            </a:solidFill>
            <a:ln w="19050">
              <a:solidFill>
                <a:srgbClr val="59BBE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Project Takeaways</a:t>
              </a:r>
            </a:p>
          </p:txBody>
        </p:sp>
      </p:grp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2C36DACD-AF7C-47CF-ABAA-84CF52525F1D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84CF5051-9A85-4CB0-939A-47C1B0FBF5E5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042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08309"/>
            <a:ext cx="10972801" cy="762000"/>
          </a:xfrm>
        </p:spPr>
        <p:txBody>
          <a:bodyPr/>
          <a:lstStyle/>
          <a:p>
            <a:r>
              <a:rPr lang="en-US" dirty="0"/>
              <a:t>Contents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CF764E7-5D23-4943-BDAE-97AC5BDB425A}"/>
              </a:ext>
            </a:extLst>
          </p:cNvPr>
          <p:cNvGrpSpPr/>
          <p:nvPr/>
        </p:nvGrpSpPr>
        <p:grpSpPr>
          <a:xfrm>
            <a:off x="3166733" y="308309"/>
            <a:ext cx="5234316" cy="6311007"/>
            <a:chOff x="3366758" y="756477"/>
            <a:chExt cx="5234316" cy="6311007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9B92DBB-A41B-43E8-BC5A-50C846F42C86}"/>
                </a:ext>
              </a:extLst>
            </p:cNvPr>
            <p:cNvCxnSpPr>
              <a:cxnSpLocks/>
            </p:cNvCxnSpPr>
            <p:nvPr/>
          </p:nvCxnSpPr>
          <p:spPr>
            <a:xfrm>
              <a:off x="3671210" y="756477"/>
              <a:ext cx="0" cy="5520612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D95AAB6-6654-4D4B-B748-0982BC68BCA1}"/>
                </a:ext>
              </a:extLst>
            </p:cNvPr>
            <p:cNvCxnSpPr>
              <a:cxnSpLocks/>
            </p:cNvCxnSpPr>
            <p:nvPr/>
          </p:nvCxnSpPr>
          <p:spPr>
            <a:xfrm>
              <a:off x="3671210" y="1546872"/>
              <a:ext cx="0" cy="5520612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CBC3D2-84A2-47C2-8838-6AAACE277DFC}"/>
                </a:ext>
              </a:extLst>
            </p:cNvPr>
            <p:cNvCxnSpPr>
              <a:stCxn id="5" idx="6"/>
            </p:cNvCxnSpPr>
            <p:nvPr/>
          </p:nvCxnSpPr>
          <p:spPr>
            <a:xfrm>
              <a:off x="3915398" y="1145387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9D666E4-1AC6-475D-921E-B597C2B80DFB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8" y="1934492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04B9DC-95E6-4164-A46A-648C504B4684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8" y="2725824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4EABA7-419A-4FF6-B29A-79ACF9896F4A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8" y="3512702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538636F-8864-45DE-B8C8-F11911519019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8" y="4301080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7F52814-BF2C-4B8A-9F9B-9965924DCE78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7" y="5088730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5DBF8C7-125E-48FD-B906-8E90957CE60D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6" y="5876380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AE34D0B6-4A05-4889-9DDE-11B9FDC43761}"/>
                </a:ext>
              </a:extLst>
            </p:cNvPr>
            <p:cNvSpPr/>
            <p:nvPr/>
          </p:nvSpPr>
          <p:spPr>
            <a:xfrm>
              <a:off x="5198226" y="974571"/>
              <a:ext cx="3401568" cy="341632"/>
            </a:xfrm>
            <a:prstGeom prst="roundRect">
              <a:avLst/>
            </a:prstGeom>
            <a:solidFill>
              <a:srgbClr val="59BBE4"/>
            </a:solidFill>
            <a:ln w="19050">
              <a:solidFill>
                <a:srgbClr val="4381B7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GTK Challenges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FAFF50A-3A82-41E1-88FD-7BE692B0535F}"/>
                </a:ext>
              </a:extLst>
            </p:cNvPr>
            <p:cNvSpPr/>
            <p:nvPr/>
          </p:nvSpPr>
          <p:spPr>
            <a:xfrm>
              <a:off x="5198226" y="1763676"/>
              <a:ext cx="3401568" cy="341632"/>
            </a:xfrm>
            <a:prstGeom prst="roundRect">
              <a:avLst/>
            </a:prstGeom>
            <a:solidFill>
              <a:srgbClr val="59BBE4"/>
            </a:solidFill>
            <a:ln w="19050">
              <a:solidFill>
                <a:srgbClr val="4381B7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GTK Pain Points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D49F235-6D3C-4DE9-B227-9AA61671FC4B}"/>
                </a:ext>
              </a:extLst>
            </p:cNvPr>
            <p:cNvSpPr/>
            <p:nvPr/>
          </p:nvSpPr>
          <p:spPr>
            <a:xfrm>
              <a:off x="5198226" y="2566610"/>
              <a:ext cx="3401568" cy="341632"/>
            </a:xfrm>
            <a:prstGeom prst="roundRect">
              <a:avLst/>
            </a:prstGeom>
            <a:solidFill>
              <a:srgbClr val="59BBE4"/>
            </a:solidFill>
            <a:ln w="19050">
              <a:solidFill>
                <a:srgbClr val="4381B7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Dreamer – Scope and Objective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D2B0173-1B07-4B0E-AB3C-223899FFB7F8}"/>
                </a:ext>
              </a:extLst>
            </p:cNvPr>
            <p:cNvSpPr/>
            <p:nvPr/>
          </p:nvSpPr>
          <p:spPr>
            <a:xfrm>
              <a:off x="5198225" y="3341886"/>
              <a:ext cx="3402849" cy="341632"/>
            </a:xfrm>
            <a:prstGeom prst="roundRect">
              <a:avLst/>
            </a:prstGeom>
            <a:solidFill>
              <a:srgbClr val="59BBE4"/>
            </a:solidFill>
            <a:ln w="19050">
              <a:solidFill>
                <a:srgbClr val="4381B7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Solution Model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6F3792C-5A0D-49A4-9CEA-8F473E8DA8BA}"/>
                </a:ext>
              </a:extLst>
            </p:cNvPr>
            <p:cNvSpPr/>
            <p:nvPr/>
          </p:nvSpPr>
          <p:spPr>
            <a:xfrm>
              <a:off x="5198226" y="4130264"/>
              <a:ext cx="3401568" cy="341632"/>
            </a:xfrm>
            <a:prstGeom prst="roundRect">
              <a:avLst/>
            </a:prstGeom>
            <a:solidFill>
              <a:srgbClr val="59BBE4"/>
            </a:solidFill>
            <a:ln w="19050">
              <a:solidFill>
                <a:srgbClr val="4381B7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Dependencies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F0BEBE88-B449-4AF6-99A5-666169288FFD}"/>
                </a:ext>
              </a:extLst>
            </p:cNvPr>
            <p:cNvSpPr/>
            <p:nvPr/>
          </p:nvSpPr>
          <p:spPr>
            <a:xfrm>
              <a:off x="5198226" y="4917914"/>
              <a:ext cx="3401568" cy="341632"/>
            </a:xfrm>
            <a:prstGeom prst="roundRect">
              <a:avLst/>
            </a:prstGeom>
            <a:solidFill>
              <a:srgbClr val="59BBE4"/>
            </a:solidFill>
            <a:ln w="19050">
              <a:solidFill>
                <a:srgbClr val="4381B7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Detailed Tasks &amp; Time Saving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31AD30D-EA53-4B67-9C5A-F37937832F0D}"/>
                </a:ext>
              </a:extLst>
            </p:cNvPr>
            <p:cNvSpPr/>
            <p:nvPr/>
          </p:nvSpPr>
          <p:spPr>
            <a:xfrm>
              <a:off x="5198226" y="5699574"/>
              <a:ext cx="3401568" cy="341632"/>
            </a:xfrm>
            <a:prstGeom prst="roundRect">
              <a:avLst/>
            </a:prstGeom>
            <a:solidFill>
              <a:srgbClr val="59BBE4"/>
            </a:solidFill>
            <a:ln w="19050">
              <a:solidFill>
                <a:srgbClr val="4381B7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Demo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61A931-B432-4789-9308-FB7E5B81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6" y="6666775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1064314-D988-4792-ADC7-F0F0E9D06DB4}"/>
                </a:ext>
              </a:extLst>
            </p:cNvPr>
            <p:cNvSpPr/>
            <p:nvPr/>
          </p:nvSpPr>
          <p:spPr>
            <a:xfrm>
              <a:off x="5198226" y="6489969"/>
              <a:ext cx="3401568" cy="341632"/>
            </a:xfrm>
            <a:prstGeom prst="roundRect">
              <a:avLst/>
            </a:prstGeom>
            <a:solidFill>
              <a:srgbClr val="59BBE4"/>
            </a:solidFill>
            <a:ln w="19050">
              <a:solidFill>
                <a:srgbClr val="4381B7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Project Takeaways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00B9402-89D8-466F-BC68-4ADCC2BE672D}"/>
                </a:ext>
              </a:extLst>
            </p:cNvPr>
            <p:cNvSpPr/>
            <p:nvPr/>
          </p:nvSpPr>
          <p:spPr>
            <a:xfrm>
              <a:off x="3366758" y="871067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1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8F5ADC-0FBD-4186-8A0D-9C642C016709}"/>
                </a:ext>
              </a:extLst>
            </p:cNvPr>
            <p:cNvSpPr/>
            <p:nvPr/>
          </p:nvSpPr>
          <p:spPr>
            <a:xfrm>
              <a:off x="3366758" y="1660172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2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DFCE57A-C354-497F-8399-E144E867AF2E}"/>
                </a:ext>
              </a:extLst>
            </p:cNvPr>
            <p:cNvSpPr/>
            <p:nvPr/>
          </p:nvSpPr>
          <p:spPr>
            <a:xfrm>
              <a:off x="3366758" y="2449276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3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690F6DD-1932-4D35-A919-17B85CCE3EE6}"/>
                </a:ext>
              </a:extLst>
            </p:cNvPr>
            <p:cNvSpPr/>
            <p:nvPr/>
          </p:nvSpPr>
          <p:spPr>
            <a:xfrm>
              <a:off x="3366758" y="3238382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4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F40EF99-F180-45FC-9D8F-D54DFA45A132}"/>
                </a:ext>
              </a:extLst>
            </p:cNvPr>
            <p:cNvSpPr/>
            <p:nvPr/>
          </p:nvSpPr>
          <p:spPr>
            <a:xfrm>
              <a:off x="3366758" y="4026760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5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C81F0A2-D980-4AEB-A9B8-B0A298712370}"/>
                </a:ext>
              </a:extLst>
            </p:cNvPr>
            <p:cNvSpPr/>
            <p:nvPr/>
          </p:nvSpPr>
          <p:spPr>
            <a:xfrm>
              <a:off x="3366758" y="4814410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6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173E1FB-E40F-45E2-AA27-AE4A48DED1BD}"/>
                </a:ext>
              </a:extLst>
            </p:cNvPr>
            <p:cNvSpPr/>
            <p:nvPr/>
          </p:nvSpPr>
          <p:spPr>
            <a:xfrm>
              <a:off x="3366758" y="5602060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7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8D89686-657D-437B-B8A1-3CBC2AECA184}"/>
                </a:ext>
              </a:extLst>
            </p:cNvPr>
            <p:cNvSpPr/>
            <p:nvPr/>
          </p:nvSpPr>
          <p:spPr>
            <a:xfrm>
              <a:off x="3366758" y="6392455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26BA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8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2C36DACD-AF7C-47CF-ABAA-84CF52525F1D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84CF5051-9A85-4CB0-939A-47C1B0FBF5E5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201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93615"/>
            <a:ext cx="10972801" cy="889426"/>
          </a:xfrm>
          <a:noFill/>
        </p:spPr>
        <p:txBody>
          <a:bodyPr anchor="ctr"/>
          <a:lstStyle/>
          <a:p>
            <a:r>
              <a:rPr lang="en-US" altLang="zh-TW" dirty="0"/>
              <a:t>GTK Scope Increase</a:t>
            </a:r>
            <a:endParaRPr lang="en-GB" dirty="0"/>
          </a:p>
        </p:txBody>
      </p:sp>
      <p:sp>
        <p:nvSpPr>
          <p:cNvPr id="95" name="Freeform 5">
            <a:extLst>
              <a:ext uri="{FF2B5EF4-FFF2-40B4-BE49-F238E27FC236}">
                <a16:creationId xmlns:a16="http://schemas.microsoft.com/office/drawing/2014/main" id="{263AC0EC-66EA-4096-933A-E5FF61FDD0E8}"/>
              </a:ext>
            </a:extLst>
          </p:cNvPr>
          <p:cNvSpPr>
            <a:spLocks/>
          </p:cNvSpPr>
          <p:nvPr/>
        </p:nvSpPr>
        <p:spPr bwMode="auto">
          <a:xfrm>
            <a:off x="2073691" y="2236264"/>
            <a:ext cx="2587936" cy="565726"/>
          </a:xfrm>
          <a:custGeom>
            <a:avLst/>
            <a:gdLst>
              <a:gd name="T0" fmla="*/ 542 w 548"/>
              <a:gd name="T1" fmla="*/ 171 h 189"/>
              <a:gd name="T2" fmla="*/ 548 w 548"/>
              <a:gd name="T3" fmla="*/ 149 h 189"/>
              <a:gd name="T4" fmla="*/ 449 w 548"/>
              <a:gd name="T5" fmla="*/ 83 h 189"/>
              <a:gd name="T6" fmla="*/ 273 w 548"/>
              <a:gd name="T7" fmla="*/ 0 h 189"/>
              <a:gd name="T8" fmla="*/ 98 w 548"/>
              <a:gd name="T9" fmla="*/ 83 h 189"/>
              <a:gd name="T10" fmla="*/ 0 w 548"/>
              <a:gd name="T11" fmla="*/ 148 h 189"/>
              <a:gd name="T12" fmla="*/ 7 w 548"/>
              <a:gd name="T13" fmla="*/ 176 h 189"/>
              <a:gd name="T14" fmla="*/ 6 w 548"/>
              <a:gd name="T15" fmla="*/ 188 h 189"/>
              <a:gd name="T16" fmla="*/ 125 w 548"/>
              <a:gd name="T17" fmla="*/ 112 h 189"/>
              <a:gd name="T18" fmla="*/ 273 w 548"/>
              <a:gd name="T19" fmla="*/ 40 h 189"/>
              <a:gd name="T20" fmla="*/ 421 w 548"/>
              <a:gd name="T21" fmla="*/ 112 h 189"/>
              <a:gd name="T22" fmla="*/ 543 w 548"/>
              <a:gd name="T23" fmla="*/ 189 h 189"/>
              <a:gd name="T24" fmla="*/ 542 w 548"/>
              <a:gd name="T25" fmla="*/ 171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48" h="189">
                <a:moveTo>
                  <a:pt x="542" y="171"/>
                </a:moveTo>
                <a:cubicBezTo>
                  <a:pt x="542" y="163"/>
                  <a:pt x="545" y="156"/>
                  <a:pt x="548" y="149"/>
                </a:cubicBezTo>
                <a:cubicBezTo>
                  <a:pt x="506" y="138"/>
                  <a:pt x="479" y="112"/>
                  <a:pt x="449" y="83"/>
                </a:cubicBezTo>
                <a:cubicBezTo>
                  <a:pt x="408" y="44"/>
                  <a:pt x="362" y="0"/>
                  <a:pt x="273" y="0"/>
                </a:cubicBezTo>
                <a:cubicBezTo>
                  <a:pt x="184" y="0"/>
                  <a:pt x="138" y="44"/>
                  <a:pt x="98" y="83"/>
                </a:cubicBezTo>
                <a:cubicBezTo>
                  <a:pt x="68" y="111"/>
                  <a:pt x="41" y="137"/>
                  <a:pt x="0" y="148"/>
                </a:cubicBezTo>
                <a:cubicBezTo>
                  <a:pt x="5" y="157"/>
                  <a:pt x="7" y="166"/>
                  <a:pt x="7" y="176"/>
                </a:cubicBezTo>
                <a:cubicBezTo>
                  <a:pt x="7" y="180"/>
                  <a:pt x="7" y="184"/>
                  <a:pt x="6" y="188"/>
                </a:cubicBezTo>
                <a:cubicBezTo>
                  <a:pt x="60" y="174"/>
                  <a:pt x="94" y="142"/>
                  <a:pt x="125" y="112"/>
                </a:cubicBezTo>
                <a:cubicBezTo>
                  <a:pt x="165" y="73"/>
                  <a:pt x="200" y="40"/>
                  <a:pt x="273" y="40"/>
                </a:cubicBezTo>
                <a:cubicBezTo>
                  <a:pt x="346" y="40"/>
                  <a:pt x="381" y="73"/>
                  <a:pt x="421" y="112"/>
                </a:cubicBezTo>
                <a:cubicBezTo>
                  <a:pt x="452" y="142"/>
                  <a:pt x="487" y="176"/>
                  <a:pt x="543" y="189"/>
                </a:cubicBezTo>
                <a:cubicBezTo>
                  <a:pt x="542" y="183"/>
                  <a:pt x="541" y="177"/>
                  <a:pt x="542" y="171"/>
                </a:cubicBezTo>
                <a:close/>
              </a:path>
            </a:pathLst>
          </a:custGeom>
          <a:solidFill>
            <a:srgbClr val="D1D1D1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6" name="Freeform 6">
            <a:extLst>
              <a:ext uri="{FF2B5EF4-FFF2-40B4-BE49-F238E27FC236}">
                <a16:creationId xmlns:a16="http://schemas.microsoft.com/office/drawing/2014/main" id="{7AB2ACA9-B13F-4A1E-8979-D3738189DE2E}"/>
              </a:ext>
            </a:extLst>
          </p:cNvPr>
          <p:cNvSpPr>
            <a:spLocks/>
          </p:cNvSpPr>
          <p:nvPr/>
        </p:nvSpPr>
        <p:spPr bwMode="auto">
          <a:xfrm>
            <a:off x="7545452" y="2239345"/>
            <a:ext cx="2507690" cy="570765"/>
          </a:xfrm>
          <a:custGeom>
            <a:avLst/>
            <a:gdLst>
              <a:gd name="T0" fmla="*/ 540 w 548"/>
              <a:gd name="T1" fmla="*/ 171 h 191"/>
              <a:gd name="T2" fmla="*/ 548 w 548"/>
              <a:gd name="T3" fmla="*/ 147 h 191"/>
              <a:gd name="T4" fmla="*/ 456 w 548"/>
              <a:gd name="T5" fmla="*/ 83 h 191"/>
              <a:gd name="T6" fmla="*/ 281 w 548"/>
              <a:gd name="T7" fmla="*/ 0 h 191"/>
              <a:gd name="T8" fmla="*/ 105 w 548"/>
              <a:gd name="T9" fmla="*/ 83 h 191"/>
              <a:gd name="T10" fmla="*/ 0 w 548"/>
              <a:gd name="T11" fmla="*/ 151 h 191"/>
              <a:gd name="T12" fmla="*/ 6 w 548"/>
              <a:gd name="T13" fmla="*/ 176 h 191"/>
              <a:gd name="T14" fmla="*/ 4 w 548"/>
              <a:gd name="T15" fmla="*/ 191 h 191"/>
              <a:gd name="T16" fmla="*/ 133 w 548"/>
              <a:gd name="T17" fmla="*/ 112 h 191"/>
              <a:gd name="T18" fmla="*/ 281 w 548"/>
              <a:gd name="T19" fmla="*/ 40 h 191"/>
              <a:gd name="T20" fmla="*/ 429 w 548"/>
              <a:gd name="T21" fmla="*/ 112 h 191"/>
              <a:gd name="T22" fmla="*/ 541 w 548"/>
              <a:gd name="T23" fmla="*/ 186 h 191"/>
              <a:gd name="T24" fmla="*/ 540 w 548"/>
              <a:gd name="T25" fmla="*/ 17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48" h="191">
                <a:moveTo>
                  <a:pt x="540" y="171"/>
                </a:moveTo>
                <a:cubicBezTo>
                  <a:pt x="541" y="162"/>
                  <a:pt x="544" y="154"/>
                  <a:pt x="548" y="147"/>
                </a:cubicBezTo>
                <a:cubicBezTo>
                  <a:pt x="510" y="135"/>
                  <a:pt x="485" y="110"/>
                  <a:pt x="456" y="83"/>
                </a:cubicBezTo>
                <a:cubicBezTo>
                  <a:pt x="416" y="44"/>
                  <a:pt x="370" y="0"/>
                  <a:pt x="281" y="0"/>
                </a:cubicBezTo>
                <a:cubicBezTo>
                  <a:pt x="192" y="0"/>
                  <a:pt x="146" y="44"/>
                  <a:pt x="105" y="83"/>
                </a:cubicBezTo>
                <a:cubicBezTo>
                  <a:pt x="74" y="113"/>
                  <a:pt x="46" y="140"/>
                  <a:pt x="0" y="151"/>
                </a:cubicBezTo>
                <a:cubicBezTo>
                  <a:pt x="4" y="158"/>
                  <a:pt x="6" y="167"/>
                  <a:pt x="6" y="176"/>
                </a:cubicBezTo>
                <a:cubicBezTo>
                  <a:pt x="6" y="181"/>
                  <a:pt x="5" y="186"/>
                  <a:pt x="4" y="191"/>
                </a:cubicBezTo>
                <a:cubicBezTo>
                  <a:pt x="64" y="178"/>
                  <a:pt x="100" y="143"/>
                  <a:pt x="133" y="112"/>
                </a:cubicBezTo>
                <a:cubicBezTo>
                  <a:pt x="173" y="73"/>
                  <a:pt x="208" y="40"/>
                  <a:pt x="281" y="40"/>
                </a:cubicBezTo>
                <a:cubicBezTo>
                  <a:pt x="354" y="40"/>
                  <a:pt x="388" y="73"/>
                  <a:pt x="429" y="112"/>
                </a:cubicBezTo>
                <a:cubicBezTo>
                  <a:pt x="458" y="140"/>
                  <a:pt x="491" y="172"/>
                  <a:pt x="541" y="186"/>
                </a:cubicBezTo>
                <a:cubicBezTo>
                  <a:pt x="540" y="181"/>
                  <a:pt x="540" y="176"/>
                  <a:pt x="540" y="171"/>
                </a:cubicBezTo>
                <a:close/>
              </a:path>
            </a:pathLst>
          </a:custGeom>
          <a:solidFill>
            <a:srgbClr val="D1D1D1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" name="Freeform 7">
            <a:extLst>
              <a:ext uri="{FF2B5EF4-FFF2-40B4-BE49-F238E27FC236}">
                <a16:creationId xmlns:a16="http://schemas.microsoft.com/office/drawing/2014/main" id="{EF4F5438-584D-4BA9-9FD7-AF7D9E98A2F2}"/>
              </a:ext>
            </a:extLst>
          </p:cNvPr>
          <p:cNvSpPr>
            <a:spLocks/>
          </p:cNvSpPr>
          <p:nvPr/>
        </p:nvSpPr>
        <p:spPr bwMode="auto">
          <a:xfrm>
            <a:off x="10243563" y="2245907"/>
            <a:ext cx="1338837" cy="565726"/>
          </a:xfrm>
          <a:custGeom>
            <a:avLst/>
            <a:gdLst>
              <a:gd name="T0" fmla="*/ 275 w 295"/>
              <a:gd name="T1" fmla="*/ 0 h 189"/>
              <a:gd name="T2" fmla="*/ 99 w 295"/>
              <a:gd name="T3" fmla="*/ 83 h 189"/>
              <a:gd name="T4" fmla="*/ 0 w 295"/>
              <a:gd name="T5" fmla="*/ 149 h 189"/>
              <a:gd name="T6" fmla="*/ 6 w 295"/>
              <a:gd name="T7" fmla="*/ 176 h 189"/>
              <a:gd name="T8" fmla="*/ 5 w 295"/>
              <a:gd name="T9" fmla="*/ 189 h 189"/>
              <a:gd name="T10" fmla="*/ 127 w 295"/>
              <a:gd name="T11" fmla="*/ 112 h 189"/>
              <a:gd name="T12" fmla="*/ 275 w 295"/>
              <a:gd name="T13" fmla="*/ 40 h 189"/>
              <a:gd name="T14" fmla="*/ 295 w 295"/>
              <a:gd name="T15" fmla="*/ 20 h 189"/>
              <a:gd name="T16" fmla="*/ 275 w 295"/>
              <a:gd name="T17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189">
                <a:moveTo>
                  <a:pt x="275" y="0"/>
                </a:moveTo>
                <a:cubicBezTo>
                  <a:pt x="186" y="0"/>
                  <a:pt x="140" y="44"/>
                  <a:pt x="99" y="83"/>
                </a:cubicBezTo>
                <a:cubicBezTo>
                  <a:pt x="69" y="112"/>
                  <a:pt x="42" y="138"/>
                  <a:pt x="0" y="149"/>
                </a:cubicBezTo>
                <a:cubicBezTo>
                  <a:pt x="4" y="157"/>
                  <a:pt x="6" y="166"/>
                  <a:pt x="6" y="176"/>
                </a:cubicBezTo>
                <a:cubicBezTo>
                  <a:pt x="6" y="181"/>
                  <a:pt x="6" y="185"/>
                  <a:pt x="5" y="189"/>
                </a:cubicBezTo>
                <a:cubicBezTo>
                  <a:pt x="60" y="176"/>
                  <a:pt x="95" y="142"/>
                  <a:pt x="127" y="112"/>
                </a:cubicBezTo>
                <a:cubicBezTo>
                  <a:pt x="167" y="73"/>
                  <a:pt x="202" y="40"/>
                  <a:pt x="275" y="40"/>
                </a:cubicBezTo>
                <a:cubicBezTo>
                  <a:pt x="286" y="40"/>
                  <a:pt x="295" y="31"/>
                  <a:pt x="295" y="20"/>
                </a:cubicBezTo>
                <a:cubicBezTo>
                  <a:pt x="295" y="9"/>
                  <a:pt x="286" y="0"/>
                  <a:pt x="275" y="0"/>
                </a:cubicBezTo>
                <a:close/>
              </a:path>
            </a:pathLst>
          </a:custGeom>
          <a:solidFill>
            <a:srgbClr val="D1D1D1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" name="Freeform 8">
            <a:extLst>
              <a:ext uri="{FF2B5EF4-FFF2-40B4-BE49-F238E27FC236}">
                <a16:creationId xmlns:a16="http://schemas.microsoft.com/office/drawing/2014/main" id="{33836820-DE0D-46BA-BA36-9FD1664AE0DC}"/>
              </a:ext>
            </a:extLst>
          </p:cNvPr>
          <p:cNvSpPr>
            <a:spLocks/>
          </p:cNvSpPr>
          <p:nvPr/>
        </p:nvSpPr>
        <p:spPr bwMode="auto">
          <a:xfrm>
            <a:off x="4845615" y="2253205"/>
            <a:ext cx="2509416" cy="556905"/>
          </a:xfrm>
          <a:custGeom>
            <a:avLst/>
            <a:gdLst>
              <a:gd name="T0" fmla="*/ 520 w 529"/>
              <a:gd name="T1" fmla="*/ 171 h 186"/>
              <a:gd name="T2" fmla="*/ 529 w 529"/>
              <a:gd name="T3" fmla="*/ 145 h 186"/>
              <a:gd name="T4" fmla="*/ 442 w 529"/>
              <a:gd name="T5" fmla="*/ 83 h 186"/>
              <a:gd name="T6" fmla="*/ 267 w 529"/>
              <a:gd name="T7" fmla="*/ 0 h 186"/>
              <a:gd name="T8" fmla="*/ 91 w 529"/>
              <a:gd name="T9" fmla="*/ 83 h 186"/>
              <a:gd name="T10" fmla="*/ 0 w 529"/>
              <a:gd name="T11" fmla="*/ 147 h 186"/>
              <a:gd name="T12" fmla="*/ 8 w 529"/>
              <a:gd name="T13" fmla="*/ 176 h 186"/>
              <a:gd name="T14" fmla="*/ 7 w 529"/>
              <a:gd name="T15" fmla="*/ 186 h 186"/>
              <a:gd name="T16" fmla="*/ 119 w 529"/>
              <a:gd name="T17" fmla="*/ 112 h 186"/>
              <a:gd name="T18" fmla="*/ 267 w 529"/>
              <a:gd name="T19" fmla="*/ 40 h 186"/>
              <a:gd name="T20" fmla="*/ 415 w 529"/>
              <a:gd name="T21" fmla="*/ 112 h 186"/>
              <a:gd name="T22" fmla="*/ 520 w 529"/>
              <a:gd name="T23" fmla="*/ 184 h 186"/>
              <a:gd name="T24" fmla="*/ 520 w 529"/>
              <a:gd name="T25" fmla="*/ 171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9" h="186">
                <a:moveTo>
                  <a:pt x="520" y="171"/>
                </a:moveTo>
                <a:cubicBezTo>
                  <a:pt x="521" y="162"/>
                  <a:pt x="524" y="153"/>
                  <a:pt x="529" y="145"/>
                </a:cubicBezTo>
                <a:cubicBezTo>
                  <a:pt x="494" y="132"/>
                  <a:pt x="469" y="109"/>
                  <a:pt x="442" y="83"/>
                </a:cubicBezTo>
                <a:cubicBezTo>
                  <a:pt x="402" y="44"/>
                  <a:pt x="356" y="0"/>
                  <a:pt x="267" y="0"/>
                </a:cubicBezTo>
                <a:cubicBezTo>
                  <a:pt x="178" y="0"/>
                  <a:pt x="132" y="44"/>
                  <a:pt x="91" y="83"/>
                </a:cubicBezTo>
                <a:cubicBezTo>
                  <a:pt x="63" y="110"/>
                  <a:pt x="38" y="135"/>
                  <a:pt x="0" y="147"/>
                </a:cubicBezTo>
                <a:cubicBezTo>
                  <a:pt x="5" y="155"/>
                  <a:pt x="8" y="165"/>
                  <a:pt x="8" y="176"/>
                </a:cubicBezTo>
                <a:cubicBezTo>
                  <a:pt x="8" y="180"/>
                  <a:pt x="7" y="183"/>
                  <a:pt x="7" y="186"/>
                </a:cubicBezTo>
                <a:cubicBezTo>
                  <a:pt x="57" y="172"/>
                  <a:pt x="89" y="140"/>
                  <a:pt x="119" y="112"/>
                </a:cubicBezTo>
                <a:cubicBezTo>
                  <a:pt x="159" y="73"/>
                  <a:pt x="194" y="40"/>
                  <a:pt x="267" y="40"/>
                </a:cubicBezTo>
                <a:cubicBezTo>
                  <a:pt x="340" y="40"/>
                  <a:pt x="374" y="73"/>
                  <a:pt x="415" y="112"/>
                </a:cubicBezTo>
                <a:cubicBezTo>
                  <a:pt x="443" y="139"/>
                  <a:pt x="474" y="169"/>
                  <a:pt x="520" y="184"/>
                </a:cubicBezTo>
                <a:cubicBezTo>
                  <a:pt x="520" y="180"/>
                  <a:pt x="520" y="176"/>
                  <a:pt x="520" y="171"/>
                </a:cubicBezTo>
                <a:close/>
              </a:path>
            </a:pathLst>
          </a:custGeom>
          <a:solidFill>
            <a:srgbClr val="D1D1D1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9" name="Freeform 9">
            <a:extLst>
              <a:ext uri="{FF2B5EF4-FFF2-40B4-BE49-F238E27FC236}">
                <a16:creationId xmlns:a16="http://schemas.microsoft.com/office/drawing/2014/main" id="{ED7BC9E9-8A97-4FD7-B979-1FA480D7D0BA}"/>
              </a:ext>
            </a:extLst>
          </p:cNvPr>
          <p:cNvSpPr>
            <a:spLocks/>
          </p:cNvSpPr>
          <p:nvPr/>
        </p:nvSpPr>
        <p:spPr bwMode="auto">
          <a:xfrm>
            <a:off x="508394" y="2219287"/>
            <a:ext cx="1335024" cy="566928"/>
          </a:xfrm>
          <a:custGeom>
            <a:avLst/>
            <a:gdLst>
              <a:gd name="T0" fmla="*/ 282 w 289"/>
              <a:gd name="T1" fmla="*/ 171 h 187"/>
              <a:gd name="T2" fmla="*/ 289 w 289"/>
              <a:gd name="T3" fmla="*/ 147 h 187"/>
              <a:gd name="T4" fmla="*/ 196 w 289"/>
              <a:gd name="T5" fmla="*/ 83 h 187"/>
              <a:gd name="T6" fmla="*/ 20 w 289"/>
              <a:gd name="T7" fmla="*/ 0 h 187"/>
              <a:gd name="T8" fmla="*/ 0 w 289"/>
              <a:gd name="T9" fmla="*/ 20 h 187"/>
              <a:gd name="T10" fmla="*/ 20 w 289"/>
              <a:gd name="T11" fmla="*/ 40 h 187"/>
              <a:gd name="T12" fmla="*/ 168 w 289"/>
              <a:gd name="T13" fmla="*/ 112 h 187"/>
              <a:gd name="T14" fmla="*/ 283 w 289"/>
              <a:gd name="T15" fmla="*/ 187 h 187"/>
              <a:gd name="T16" fmla="*/ 282 w 289"/>
              <a:gd name="T17" fmla="*/ 171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" h="187">
                <a:moveTo>
                  <a:pt x="282" y="171"/>
                </a:moveTo>
                <a:cubicBezTo>
                  <a:pt x="283" y="163"/>
                  <a:pt x="286" y="155"/>
                  <a:pt x="289" y="147"/>
                </a:cubicBezTo>
                <a:cubicBezTo>
                  <a:pt x="251" y="135"/>
                  <a:pt x="225" y="111"/>
                  <a:pt x="196" y="83"/>
                </a:cubicBezTo>
                <a:cubicBezTo>
                  <a:pt x="155" y="44"/>
                  <a:pt x="109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  <a:cubicBezTo>
                  <a:pt x="93" y="40"/>
                  <a:pt x="128" y="73"/>
                  <a:pt x="168" y="112"/>
                </a:cubicBezTo>
                <a:cubicBezTo>
                  <a:pt x="198" y="141"/>
                  <a:pt x="232" y="173"/>
                  <a:pt x="283" y="187"/>
                </a:cubicBezTo>
                <a:cubicBezTo>
                  <a:pt x="282" y="182"/>
                  <a:pt x="282" y="177"/>
                  <a:pt x="282" y="171"/>
                </a:cubicBezTo>
                <a:close/>
              </a:path>
            </a:pathLst>
          </a:custGeom>
          <a:solidFill>
            <a:srgbClr val="D1D1D1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1" name="Freeform 10">
            <a:extLst>
              <a:ext uri="{FF2B5EF4-FFF2-40B4-BE49-F238E27FC236}">
                <a16:creationId xmlns:a16="http://schemas.microsoft.com/office/drawing/2014/main" id="{9D7CB426-B279-477E-BC7B-1CBD57B52DB8}"/>
              </a:ext>
            </a:extLst>
          </p:cNvPr>
          <p:cNvSpPr>
            <a:spLocks/>
          </p:cNvSpPr>
          <p:nvPr/>
        </p:nvSpPr>
        <p:spPr bwMode="auto">
          <a:xfrm>
            <a:off x="1489810" y="3425045"/>
            <a:ext cx="938676" cy="854257"/>
          </a:xfrm>
          <a:custGeom>
            <a:avLst/>
            <a:gdLst>
              <a:gd name="T0" fmla="*/ 315 w 315"/>
              <a:gd name="T1" fmla="*/ 230 h 286"/>
              <a:gd name="T2" fmla="*/ 315 w 315"/>
              <a:gd name="T3" fmla="*/ 0 h 286"/>
              <a:gd name="T4" fmla="*/ 0 w 315"/>
              <a:gd name="T5" fmla="*/ 0 h 286"/>
              <a:gd name="T6" fmla="*/ 0 w 315"/>
              <a:gd name="T7" fmla="*/ 230 h 286"/>
              <a:gd name="T8" fmla="*/ 56 w 315"/>
              <a:gd name="T9" fmla="*/ 286 h 286"/>
              <a:gd name="T10" fmla="*/ 259 w 315"/>
              <a:gd name="T11" fmla="*/ 286 h 286"/>
              <a:gd name="T12" fmla="*/ 315 w 315"/>
              <a:gd name="T13" fmla="*/ 23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5" h="286">
                <a:moveTo>
                  <a:pt x="315" y="230"/>
                </a:moveTo>
                <a:cubicBezTo>
                  <a:pt x="315" y="0"/>
                  <a:pt x="315" y="0"/>
                  <a:pt x="31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61"/>
                  <a:pt x="25" y="286"/>
                  <a:pt x="56" y="286"/>
                </a:cubicBezTo>
                <a:cubicBezTo>
                  <a:pt x="259" y="286"/>
                  <a:pt x="259" y="286"/>
                  <a:pt x="259" y="286"/>
                </a:cubicBezTo>
                <a:cubicBezTo>
                  <a:pt x="290" y="286"/>
                  <a:pt x="315" y="261"/>
                  <a:pt x="315" y="230"/>
                </a:cubicBezTo>
                <a:close/>
              </a:path>
            </a:pathLst>
          </a:custGeom>
          <a:solidFill>
            <a:srgbClr val="59BBE4"/>
          </a:solidFill>
          <a:ln>
            <a:solidFill>
              <a:srgbClr val="226BAB"/>
            </a:solidFill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2" name="Rectangle 11">
            <a:extLst>
              <a:ext uri="{FF2B5EF4-FFF2-40B4-BE49-F238E27FC236}">
                <a16:creationId xmlns:a16="http://schemas.microsoft.com/office/drawing/2014/main" id="{D41B8DE7-3350-41D4-9D1D-20DD96565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9810" y="3425045"/>
            <a:ext cx="938676" cy="139857"/>
          </a:xfrm>
          <a:prstGeom prst="rect">
            <a:avLst/>
          </a:prstGeom>
          <a:solidFill>
            <a:srgbClr val="226BAB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3" name="Freeform 12">
            <a:extLst>
              <a:ext uri="{FF2B5EF4-FFF2-40B4-BE49-F238E27FC236}">
                <a16:creationId xmlns:a16="http://schemas.microsoft.com/office/drawing/2014/main" id="{2B26855A-5A50-46CC-9C33-4F509355E09F}"/>
              </a:ext>
            </a:extLst>
          </p:cNvPr>
          <p:cNvSpPr>
            <a:spLocks/>
          </p:cNvSpPr>
          <p:nvPr/>
        </p:nvSpPr>
        <p:spPr bwMode="auto">
          <a:xfrm>
            <a:off x="1891739" y="2665285"/>
            <a:ext cx="137337" cy="137337"/>
          </a:xfrm>
          <a:custGeom>
            <a:avLst/>
            <a:gdLst>
              <a:gd name="T0" fmla="*/ 23 w 46"/>
              <a:gd name="T1" fmla="*/ 46 h 46"/>
              <a:gd name="T2" fmla="*/ 23 w 46"/>
              <a:gd name="T3" fmla="*/ 46 h 46"/>
              <a:gd name="T4" fmla="*/ 0 w 46"/>
              <a:gd name="T5" fmla="*/ 23 h 46"/>
              <a:gd name="T6" fmla="*/ 0 w 46"/>
              <a:gd name="T7" fmla="*/ 23 h 46"/>
              <a:gd name="T8" fmla="*/ 23 w 46"/>
              <a:gd name="T9" fmla="*/ 0 h 46"/>
              <a:gd name="T10" fmla="*/ 23 w 46"/>
              <a:gd name="T11" fmla="*/ 0 h 46"/>
              <a:gd name="T12" fmla="*/ 46 w 46"/>
              <a:gd name="T13" fmla="*/ 23 h 46"/>
              <a:gd name="T14" fmla="*/ 46 w 46"/>
              <a:gd name="T15" fmla="*/ 23 h 46"/>
              <a:gd name="T16" fmla="*/ 23 w 46"/>
              <a:gd name="T17" fmla="*/ 4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" h="46">
                <a:moveTo>
                  <a:pt x="23" y="46"/>
                </a:moveTo>
                <a:cubicBezTo>
                  <a:pt x="23" y="46"/>
                  <a:pt x="23" y="46"/>
                  <a:pt x="23" y="46"/>
                </a:cubicBezTo>
                <a:cubicBezTo>
                  <a:pt x="10" y="46"/>
                  <a:pt x="0" y="36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35" y="0"/>
                  <a:pt x="46" y="10"/>
                  <a:pt x="46" y="23"/>
                </a:cubicBezTo>
                <a:cubicBezTo>
                  <a:pt x="46" y="23"/>
                  <a:pt x="46" y="23"/>
                  <a:pt x="46" y="23"/>
                </a:cubicBezTo>
                <a:cubicBezTo>
                  <a:pt x="46" y="36"/>
                  <a:pt x="35" y="46"/>
                  <a:pt x="23" y="46"/>
                </a:cubicBezTo>
                <a:close/>
              </a:path>
            </a:pathLst>
          </a:custGeom>
          <a:solidFill>
            <a:srgbClr val="226BAB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4" name="Freeform 13">
            <a:extLst>
              <a:ext uri="{FF2B5EF4-FFF2-40B4-BE49-F238E27FC236}">
                <a16:creationId xmlns:a16="http://schemas.microsoft.com/office/drawing/2014/main" id="{EF6863D7-2099-45B3-A86D-A27071069D1D}"/>
              </a:ext>
            </a:extLst>
          </p:cNvPr>
          <p:cNvSpPr>
            <a:spLocks noEditPoints="1"/>
          </p:cNvSpPr>
          <p:nvPr/>
        </p:nvSpPr>
        <p:spPr bwMode="auto">
          <a:xfrm>
            <a:off x="1802005" y="2575827"/>
            <a:ext cx="321292" cy="914735"/>
          </a:xfrm>
          <a:custGeom>
            <a:avLst/>
            <a:gdLst>
              <a:gd name="T0" fmla="*/ 45 w 108"/>
              <a:gd name="T1" fmla="*/ 312 h 312"/>
              <a:gd name="T2" fmla="*/ 45 w 108"/>
              <a:gd name="T3" fmla="*/ 147 h 312"/>
              <a:gd name="T4" fmla="*/ 20 w 108"/>
              <a:gd name="T5" fmla="*/ 94 h 312"/>
              <a:gd name="T6" fmla="*/ 1 w 108"/>
              <a:gd name="T7" fmla="*/ 49 h 312"/>
              <a:gd name="T8" fmla="*/ 49 w 108"/>
              <a:gd name="T9" fmla="*/ 0 h 312"/>
              <a:gd name="T10" fmla="*/ 55 w 108"/>
              <a:gd name="T11" fmla="*/ 0 h 312"/>
              <a:gd name="T12" fmla="*/ 108 w 108"/>
              <a:gd name="T13" fmla="*/ 53 h 312"/>
              <a:gd name="T14" fmla="*/ 89 w 108"/>
              <a:gd name="T15" fmla="*/ 95 h 312"/>
              <a:gd name="T16" fmla="*/ 64 w 108"/>
              <a:gd name="T17" fmla="*/ 147 h 312"/>
              <a:gd name="T18" fmla="*/ 64 w 108"/>
              <a:gd name="T19" fmla="*/ 312 h 312"/>
              <a:gd name="T20" fmla="*/ 45 w 108"/>
              <a:gd name="T21" fmla="*/ 312 h 312"/>
              <a:gd name="T22" fmla="*/ 55 w 108"/>
              <a:gd name="T23" fmla="*/ 19 h 312"/>
              <a:gd name="T24" fmla="*/ 20 w 108"/>
              <a:gd name="T25" fmla="*/ 53 h 312"/>
              <a:gd name="T26" fmla="*/ 55 w 108"/>
              <a:gd name="T27" fmla="*/ 88 h 312"/>
              <a:gd name="T28" fmla="*/ 89 w 108"/>
              <a:gd name="T29" fmla="*/ 53 h 312"/>
              <a:gd name="T30" fmla="*/ 55 w 108"/>
              <a:gd name="T31" fmla="*/ 19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8" h="312">
                <a:moveTo>
                  <a:pt x="45" y="312"/>
                </a:moveTo>
                <a:cubicBezTo>
                  <a:pt x="45" y="147"/>
                  <a:pt x="45" y="147"/>
                  <a:pt x="45" y="147"/>
                </a:cubicBezTo>
                <a:cubicBezTo>
                  <a:pt x="45" y="127"/>
                  <a:pt x="36" y="108"/>
                  <a:pt x="20" y="94"/>
                </a:cubicBezTo>
                <a:cubicBezTo>
                  <a:pt x="7" y="83"/>
                  <a:pt x="0" y="66"/>
                  <a:pt x="1" y="49"/>
                </a:cubicBezTo>
                <a:cubicBezTo>
                  <a:pt x="3" y="23"/>
                  <a:pt x="23" y="3"/>
                  <a:pt x="49" y="0"/>
                </a:cubicBezTo>
                <a:cubicBezTo>
                  <a:pt x="51" y="0"/>
                  <a:pt x="53" y="0"/>
                  <a:pt x="55" y="0"/>
                </a:cubicBezTo>
                <a:cubicBezTo>
                  <a:pt x="84" y="0"/>
                  <a:pt x="108" y="24"/>
                  <a:pt x="108" y="53"/>
                </a:cubicBezTo>
                <a:cubicBezTo>
                  <a:pt x="108" y="69"/>
                  <a:pt x="101" y="84"/>
                  <a:pt x="89" y="95"/>
                </a:cubicBezTo>
                <a:cubicBezTo>
                  <a:pt x="73" y="107"/>
                  <a:pt x="64" y="126"/>
                  <a:pt x="64" y="147"/>
                </a:cubicBezTo>
                <a:cubicBezTo>
                  <a:pt x="64" y="312"/>
                  <a:pt x="64" y="312"/>
                  <a:pt x="64" y="312"/>
                </a:cubicBezTo>
                <a:lnTo>
                  <a:pt x="45" y="312"/>
                </a:lnTo>
                <a:close/>
                <a:moveTo>
                  <a:pt x="55" y="19"/>
                </a:moveTo>
                <a:cubicBezTo>
                  <a:pt x="36" y="19"/>
                  <a:pt x="20" y="34"/>
                  <a:pt x="20" y="53"/>
                </a:cubicBezTo>
                <a:cubicBezTo>
                  <a:pt x="20" y="72"/>
                  <a:pt x="36" y="88"/>
                  <a:pt x="55" y="88"/>
                </a:cubicBezTo>
                <a:cubicBezTo>
                  <a:pt x="74" y="88"/>
                  <a:pt x="89" y="72"/>
                  <a:pt x="89" y="53"/>
                </a:cubicBezTo>
                <a:cubicBezTo>
                  <a:pt x="89" y="34"/>
                  <a:pt x="74" y="19"/>
                  <a:pt x="55" y="19"/>
                </a:cubicBezTo>
                <a:close/>
              </a:path>
            </a:pathLst>
          </a:custGeom>
          <a:solidFill>
            <a:srgbClr val="D1D1D1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5" name="Freeform 14">
            <a:extLst>
              <a:ext uri="{FF2B5EF4-FFF2-40B4-BE49-F238E27FC236}">
                <a16:creationId xmlns:a16="http://schemas.microsoft.com/office/drawing/2014/main" id="{A94CD263-D01B-41B7-80BB-17C8A60B4296}"/>
              </a:ext>
            </a:extLst>
          </p:cNvPr>
          <p:cNvSpPr>
            <a:spLocks/>
          </p:cNvSpPr>
          <p:nvPr/>
        </p:nvSpPr>
        <p:spPr bwMode="auto">
          <a:xfrm>
            <a:off x="1913159" y="3442684"/>
            <a:ext cx="95758" cy="95757"/>
          </a:xfrm>
          <a:custGeom>
            <a:avLst/>
            <a:gdLst>
              <a:gd name="T0" fmla="*/ 16 w 32"/>
              <a:gd name="T1" fmla="*/ 32 h 32"/>
              <a:gd name="T2" fmla="*/ 16 w 32"/>
              <a:gd name="T3" fmla="*/ 32 h 32"/>
              <a:gd name="T4" fmla="*/ 0 w 32"/>
              <a:gd name="T5" fmla="*/ 16 h 32"/>
              <a:gd name="T6" fmla="*/ 0 w 32"/>
              <a:gd name="T7" fmla="*/ 16 h 32"/>
              <a:gd name="T8" fmla="*/ 16 w 32"/>
              <a:gd name="T9" fmla="*/ 0 h 32"/>
              <a:gd name="T10" fmla="*/ 16 w 32"/>
              <a:gd name="T11" fmla="*/ 0 h 32"/>
              <a:gd name="T12" fmla="*/ 32 w 32"/>
              <a:gd name="T13" fmla="*/ 16 h 32"/>
              <a:gd name="T14" fmla="*/ 32 w 32"/>
              <a:gd name="T15" fmla="*/ 16 h 32"/>
              <a:gd name="T16" fmla="*/ 16 w 32"/>
              <a:gd name="T17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32">
                <a:moveTo>
                  <a:pt x="1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8"/>
                  <a:pt x="7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5" y="0"/>
                  <a:pt x="32" y="8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25"/>
                  <a:pt x="25" y="32"/>
                  <a:pt x="16" y="32"/>
                </a:cubicBezTo>
                <a:close/>
              </a:path>
            </a:pathLst>
          </a:custGeom>
          <a:solidFill>
            <a:srgbClr val="59BBE4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6" name="Freeform 15">
            <a:extLst>
              <a:ext uri="{FF2B5EF4-FFF2-40B4-BE49-F238E27FC236}">
                <a16:creationId xmlns:a16="http://schemas.microsoft.com/office/drawing/2014/main" id="{1262C390-6CAE-457B-A5C7-3E4FDE3DA4EF}"/>
              </a:ext>
            </a:extLst>
          </p:cNvPr>
          <p:cNvSpPr>
            <a:spLocks/>
          </p:cNvSpPr>
          <p:nvPr/>
        </p:nvSpPr>
        <p:spPr bwMode="auto">
          <a:xfrm>
            <a:off x="1937098" y="3466624"/>
            <a:ext cx="47879" cy="50399"/>
          </a:xfrm>
          <a:custGeom>
            <a:avLst/>
            <a:gdLst>
              <a:gd name="T0" fmla="*/ 8 w 16"/>
              <a:gd name="T1" fmla="*/ 17 h 17"/>
              <a:gd name="T2" fmla="*/ 8 w 16"/>
              <a:gd name="T3" fmla="*/ 17 h 17"/>
              <a:gd name="T4" fmla="*/ 0 w 16"/>
              <a:gd name="T5" fmla="*/ 8 h 17"/>
              <a:gd name="T6" fmla="*/ 0 w 16"/>
              <a:gd name="T7" fmla="*/ 8 h 17"/>
              <a:gd name="T8" fmla="*/ 8 w 16"/>
              <a:gd name="T9" fmla="*/ 0 h 17"/>
              <a:gd name="T10" fmla="*/ 8 w 16"/>
              <a:gd name="T11" fmla="*/ 0 h 17"/>
              <a:gd name="T12" fmla="*/ 16 w 16"/>
              <a:gd name="T13" fmla="*/ 8 h 17"/>
              <a:gd name="T14" fmla="*/ 16 w 16"/>
              <a:gd name="T15" fmla="*/ 8 h 17"/>
              <a:gd name="T16" fmla="*/ 8 w 16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17">
                <a:moveTo>
                  <a:pt x="8" y="17"/>
                </a:move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13"/>
                  <a:pt x="12" y="17"/>
                  <a:pt x="8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8" name="Inhaltsplatzhalter 4">
            <a:extLst>
              <a:ext uri="{FF2B5EF4-FFF2-40B4-BE49-F238E27FC236}">
                <a16:creationId xmlns:a16="http://schemas.microsoft.com/office/drawing/2014/main" id="{6F6D3022-4301-4532-A041-D9618E985AD0}"/>
              </a:ext>
            </a:extLst>
          </p:cNvPr>
          <p:cNvSpPr txBox="1">
            <a:spLocks/>
          </p:cNvSpPr>
          <p:nvPr/>
        </p:nvSpPr>
        <p:spPr>
          <a:xfrm>
            <a:off x="1121272" y="4435160"/>
            <a:ext cx="1673230" cy="2769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25543" fontAlgn="base">
              <a:lnSpc>
                <a:spcPct val="100000"/>
              </a:lnSpc>
              <a:spcAft>
                <a:spcPts val="952"/>
              </a:spcAft>
              <a:buFont typeface="Wingdings" panose="05000000000000000000" pitchFamily="2" charset="2"/>
              <a:buNone/>
            </a:pPr>
            <a:r>
              <a:rPr lang="en-US" sz="1800" b="1" dirty="0">
                <a:solidFill>
                  <a:srgbClr val="226BAB"/>
                </a:solidFill>
                <a:latin typeface="Calibri"/>
              </a:rPr>
              <a:t>Scope</a:t>
            </a:r>
            <a:endParaRPr lang="en-US" sz="1050" dirty="0">
              <a:solidFill>
                <a:srgbClr val="FFFFFF">
                  <a:lumMod val="50000"/>
                </a:srgbClr>
              </a:solidFill>
              <a:latin typeface="Calibri"/>
            </a:endParaRPr>
          </a:p>
        </p:txBody>
      </p:sp>
      <p:sp>
        <p:nvSpPr>
          <p:cNvPr id="147" name="Inhaltsplatzhalter 4">
            <a:extLst>
              <a:ext uri="{FF2B5EF4-FFF2-40B4-BE49-F238E27FC236}">
                <a16:creationId xmlns:a16="http://schemas.microsoft.com/office/drawing/2014/main" id="{6730B77D-803E-4C4D-BD4C-3FD2FB258396}"/>
              </a:ext>
            </a:extLst>
          </p:cNvPr>
          <p:cNvSpPr txBox="1">
            <a:spLocks/>
          </p:cNvSpPr>
          <p:nvPr/>
        </p:nvSpPr>
        <p:spPr>
          <a:xfrm>
            <a:off x="1606588" y="2023581"/>
            <a:ext cx="702599" cy="43967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25543" fontAlgn="base">
              <a:lnSpc>
                <a:spcPct val="100000"/>
              </a:lnSpc>
              <a:spcAft>
                <a:spcPts val="952"/>
              </a:spcAft>
              <a:buFont typeface="Wingdings" panose="05000000000000000000" pitchFamily="2" charset="2"/>
              <a:buNone/>
            </a:pPr>
            <a:r>
              <a:rPr lang="en-US" sz="2857" b="1" dirty="0">
                <a:solidFill>
                  <a:srgbClr val="226BAB"/>
                </a:solidFill>
                <a:latin typeface="Calibri"/>
              </a:rPr>
              <a:t>01</a:t>
            </a:r>
            <a:endParaRPr lang="en-US" sz="2222" dirty="0">
              <a:solidFill>
                <a:srgbClr val="226BAB"/>
              </a:solidFill>
              <a:latin typeface="Calibri"/>
            </a:endParaRPr>
          </a:p>
        </p:txBody>
      </p:sp>
      <p:pic>
        <p:nvPicPr>
          <p:cNvPr id="154" name="Graphic 153" descr="Customer review">
            <a:extLst>
              <a:ext uri="{FF2B5EF4-FFF2-40B4-BE49-F238E27FC236}">
                <a16:creationId xmlns:a16="http://schemas.microsoft.com/office/drawing/2014/main" id="{94A821F2-B2CF-49E2-B4EF-80A3C6A6B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6934" y="3601146"/>
            <a:ext cx="641905" cy="641905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8B951331-F781-4C2E-8537-E4A5AE8C880D}"/>
              </a:ext>
            </a:extLst>
          </p:cNvPr>
          <p:cNvSpPr txBox="1"/>
          <p:nvPr/>
        </p:nvSpPr>
        <p:spPr>
          <a:xfrm>
            <a:off x="805721" y="4866697"/>
            <a:ext cx="2112291" cy="565726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Expanded to 6 commodities</a:t>
            </a:r>
            <a:endParaRPr lang="en-GB" dirty="0" err="1"/>
          </a:p>
        </p:txBody>
      </p:sp>
      <p:sp>
        <p:nvSpPr>
          <p:cNvPr id="108" name="Freeform 10">
            <a:extLst>
              <a:ext uri="{FF2B5EF4-FFF2-40B4-BE49-F238E27FC236}">
                <a16:creationId xmlns:a16="http://schemas.microsoft.com/office/drawing/2014/main" id="{F63F186E-44CF-4E8D-AB8D-1A68D30FF2DB}"/>
              </a:ext>
            </a:extLst>
          </p:cNvPr>
          <p:cNvSpPr>
            <a:spLocks/>
          </p:cNvSpPr>
          <p:nvPr/>
        </p:nvSpPr>
        <p:spPr bwMode="auto">
          <a:xfrm>
            <a:off x="4279370" y="3425045"/>
            <a:ext cx="938676" cy="854257"/>
          </a:xfrm>
          <a:custGeom>
            <a:avLst/>
            <a:gdLst>
              <a:gd name="T0" fmla="*/ 315 w 315"/>
              <a:gd name="T1" fmla="*/ 230 h 286"/>
              <a:gd name="T2" fmla="*/ 315 w 315"/>
              <a:gd name="T3" fmla="*/ 0 h 286"/>
              <a:gd name="T4" fmla="*/ 0 w 315"/>
              <a:gd name="T5" fmla="*/ 0 h 286"/>
              <a:gd name="T6" fmla="*/ 0 w 315"/>
              <a:gd name="T7" fmla="*/ 230 h 286"/>
              <a:gd name="T8" fmla="*/ 56 w 315"/>
              <a:gd name="T9" fmla="*/ 286 h 286"/>
              <a:gd name="T10" fmla="*/ 259 w 315"/>
              <a:gd name="T11" fmla="*/ 286 h 286"/>
              <a:gd name="T12" fmla="*/ 315 w 315"/>
              <a:gd name="T13" fmla="*/ 23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5" h="286">
                <a:moveTo>
                  <a:pt x="315" y="230"/>
                </a:moveTo>
                <a:cubicBezTo>
                  <a:pt x="315" y="0"/>
                  <a:pt x="315" y="0"/>
                  <a:pt x="31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61"/>
                  <a:pt x="25" y="286"/>
                  <a:pt x="56" y="286"/>
                </a:cubicBezTo>
                <a:cubicBezTo>
                  <a:pt x="259" y="286"/>
                  <a:pt x="259" y="286"/>
                  <a:pt x="259" y="286"/>
                </a:cubicBezTo>
                <a:cubicBezTo>
                  <a:pt x="290" y="286"/>
                  <a:pt x="315" y="261"/>
                  <a:pt x="315" y="230"/>
                </a:cubicBezTo>
                <a:close/>
              </a:path>
            </a:pathLst>
          </a:custGeom>
          <a:solidFill>
            <a:srgbClr val="2E9273"/>
          </a:solidFill>
          <a:ln>
            <a:solidFill>
              <a:srgbClr val="6ED1B2"/>
            </a:solidFill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9" name="Rectangle 11">
            <a:extLst>
              <a:ext uri="{FF2B5EF4-FFF2-40B4-BE49-F238E27FC236}">
                <a16:creationId xmlns:a16="http://schemas.microsoft.com/office/drawing/2014/main" id="{2D01C83E-9D7D-4844-8BDC-40E37EA13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9370" y="3425045"/>
            <a:ext cx="938676" cy="139857"/>
          </a:xfrm>
          <a:prstGeom prst="rect">
            <a:avLst/>
          </a:prstGeom>
          <a:solidFill>
            <a:srgbClr val="2E9273">
              <a:lumMod val="60000"/>
              <a:lumOff val="40000"/>
            </a:srgbClr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0" name="Freeform 12">
            <a:extLst>
              <a:ext uri="{FF2B5EF4-FFF2-40B4-BE49-F238E27FC236}">
                <a16:creationId xmlns:a16="http://schemas.microsoft.com/office/drawing/2014/main" id="{061AA0E3-7034-4DDC-BA51-EA46BF6AC3C0}"/>
              </a:ext>
            </a:extLst>
          </p:cNvPr>
          <p:cNvSpPr>
            <a:spLocks/>
          </p:cNvSpPr>
          <p:nvPr/>
        </p:nvSpPr>
        <p:spPr bwMode="auto">
          <a:xfrm>
            <a:off x="4681299" y="2665285"/>
            <a:ext cx="137337" cy="137337"/>
          </a:xfrm>
          <a:custGeom>
            <a:avLst/>
            <a:gdLst>
              <a:gd name="T0" fmla="*/ 23 w 46"/>
              <a:gd name="T1" fmla="*/ 46 h 46"/>
              <a:gd name="T2" fmla="*/ 23 w 46"/>
              <a:gd name="T3" fmla="*/ 46 h 46"/>
              <a:gd name="T4" fmla="*/ 0 w 46"/>
              <a:gd name="T5" fmla="*/ 23 h 46"/>
              <a:gd name="T6" fmla="*/ 0 w 46"/>
              <a:gd name="T7" fmla="*/ 23 h 46"/>
              <a:gd name="T8" fmla="*/ 23 w 46"/>
              <a:gd name="T9" fmla="*/ 0 h 46"/>
              <a:gd name="T10" fmla="*/ 23 w 46"/>
              <a:gd name="T11" fmla="*/ 0 h 46"/>
              <a:gd name="T12" fmla="*/ 46 w 46"/>
              <a:gd name="T13" fmla="*/ 23 h 46"/>
              <a:gd name="T14" fmla="*/ 46 w 46"/>
              <a:gd name="T15" fmla="*/ 23 h 46"/>
              <a:gd name="T16" fmla="*/ 23 w 46"/>
              <a:gd name="T17" fmla="*/ 4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" h="46">
                <a:moveTo>
                  <a:pt x="23" y="46"/>
                </a:moveTo>
                <a:cubicBezTo>
                  <a:pt x="23" y="46"/>
                  <a:pt x="23" y="46"/>
                  <a:pt x="23" y="46"/>
                </a:cubicBezTo>
                <a:cubicBezTo>
                  <a:pt x="10" y="46"/>
                  <a:pt x="0" y="36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35" y="0"/>
                  <a:pt x="46" y="10"/>
                  <a:pt x="46" y="23"/>
                </a:cubicBezTo>
                <a:cubicBezTo>
                  <a:pt x="46" y="23"/>
                  <a:pt x="46" y="23"/>
                  <a:pt x="46" y="23"/>
                </a:cubicBezTo>
                <a:cubicBezTo>
                  <a:pt x="46" y="36"/>
                  <a:pt x="35" y="46"/>
                  <a:pt x="23" y="46"/>
                </a:cubicBezTo>
                <a:close/>
              </a:path>
            </a:pathLst>
          </a:custGeom>
          <a:solidFill>
            <a:srgbClr val="2E9273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1" name="Freeform 13">
            <a:extLst>
              <a:ext uri="{FF2B5EF4-FFF2-40B4-BE49-F238E27FC236}">
                <a16:creationId xmlns:a16="http://schemas.microsoft.com/office/drawing/2014/main" id="{FD8CD30F-739D-429F-B4D4-75192538B7CD}"/>
              </a:ext>
            </a:extLst>
          </p:cNvPr>
          <p:cNvSpPr>
            <a:spLocks noEditPoints="1"/>
          </p:cNvSpPr>
          <p:nvPr/>
        </p:nvSpPr>
        <p:spPr bwMode="auto">
          <a:xfrm>
            <a:off x="4586802" y="2575827"/>
            <a:ext cx="321292" cy="932376"/>
          </a:xfrm>
          <a:custGeom>
            <a:avLst/>
            <a:gdLst>
              <a:gd name="T0" fmla="*/ 45 w 108"/>
              <a:gd name="T1" fmla="*/ 312 h 312"/>
              <a:gd name="T2" fmla="*/ 45 w 108"/>
              <a:gd name="T3" fmla="*/ 147 h 312"/>
              <a:gd name="T4" fmla="*/ 20 w 108"/>
              <a:gd name="T5" fmla="*/ 94 h 312"/>
              <a:gd name="T6" fmla="*/ 1 w 108"/>
              <a:gd name="T7" fmla="*/ 49 h 312"/>
              <a:gd name="T8" fmla="*/ 49 w 108"/>
              <a:gd name="T9" fmla="*/ 0 h 312"/>
              <a:gd name="T10" fmla="*/ 55 w 108"/>
              <a:gd name="T11" fmla="*/ 0 h 312"/>
              <a:gd name="T12" fmla="*/ 108 w 108"/>
              <a:gd name="T13" fmla="*/ 53 h 312"/>
              <a:gd name="T14" fmla="*/ 89 w 108"/>
              <a:gd name="T15" fmla="*/ 95 h 312"/>
              <a:gd name="T16" fmla="*/ 64 w 108"/>
              <a:gd name="T17" fmla="*/ 147 h 312"/>
              <a:gd name="T18" fmla="*/ 64 w 108"/>
              <a:gd name="T19" fmla="*/ 312 h 312"/>
              <a:gd name="T20" fmla="*/ 45 w 108"/>
              <a:gd name="T21" fmla="*/ 312 h 312"/>
              <a:gd name="T22" fmla="*/ 55 w 108"/>
              <a:gd name="T23" fmla="*/ 19 h 312"/>
              <a:gd name="T24" fmla="*/ 20 w 108"/>
              <a:gd name="T25" fmla="*/ 53 h 312"/>
              <a:gd name="T26" fmla="*/ 55 w 108"/>
              <a:gd name="T27" fmla="*/ 88 h 312"/>
              <a:gd name="T28" fmla="*/ 89 w 108"/>
              <a:gd name="T29" fmla="*/ 53 h 312"/>
              <a:gd name="T30" fmla="*/ 55 w 108"/>
              <a:gd name="T31" fmla="*/ 19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8" h="312">
                <a:moveTo>
                  <a:pt x="45" y="312"/>
                </a:moveTo>
                <a:cubicBezTo>
                  <a:pt x="45" y="147"/>
                  <a:pt x="45" y="147"/>
                  <a:pt x="45" y="147"/>
                </a:cubicBezTo>
                <a:cubicBezTo>
                  <a:pt x="45" y="127"/>
                  <a:pt x="36" y="108"/>
                  <a:pt x="20" y="94"/>
                </a:cubicBezTo>
                <a:cubicBezTo>
                  <a:pt x="7" y="83"/>
                  <a:pt x="0" y="66"/>
                  <a:pt x="1" y="49"/>
                </a:cubicBezTo>
                <a:cubicBezTo>
                  <a:pt x="3" y="23"/>
                  <a:pt x="23" y="3"/>
                  <a:pt x="49" y="0"/>
                </a:cubicBezTo>
                <a:cubicBezTo>
                  <a:pt x="51" y="0"/>
                  <a:pt x="53" y="0"/>
                  <a:pt x="55" y="0"/>
                </a:cubicBezTo>
                <a:cubicBezTo>
                  <a:pt x="84" y="0"/>
                  <a:pt x="108" y="24"/>
                  <a:pt x="108" y="53"/>
                </a:cubicBezTo>
                <a:cubicBezTo>
                  <a:pt x="108" y="69"/>
                  <a:pt x="101" y="84"/>
                  <a:pt x="89" y="95"/>
                </a:cubicBezTo>
                <a:cubicBezTo>
                  <a:pt x="73" y="107"/>
                  <a:pt x="64" y="126"/>
                  <a:pt x="64" y="147"/>
                </a:cubicBezTo>
                <a:cubicBezTo>
                  <a:pt x="64" y="312"/>
                  <a:pt x="64" y="312"/>
                  <a:pt x="64" y="312"/>
                </a:cubicBezTo>
                <a:lnTo>
                  <a:pt x="45" y="312"/>
                </a:lnTo>
                <a:close/>
                <a:moveTo>
                  <a:pt x="55" y="19"/>
                </a:moveTo>
                <a:cubicBezTo>
                  <a:pt x="36" y="19"/>
                  <a:pt x="20" y="34"/>
                  <a:pt x="20" y="53"/>
                </a:cubicBezTo>
                <a:cubicBezTo>
                  <a:pt x="20" y="72"/>
                  <a:pt x="36" y="88"/>
                  <a:pt x="55" y="88"/>
                </a:cubicBezTo>
                <a:cubicBezTo>
                  <a:pt x="74" y="88"/>
                  <a:pt x="89" y="72"/>
                  <a:pt x="89" y="53"/>
                </a:cubicBezTo>
                <a:cubicBezTo>
                  <a:pt x="89" y="34"/>
                  <a:pt x="74" y="19"/>
                  <a:pt x="55" y="19"/>
                </a:cubicBezTo>
                <a:close/>
              </a:path>
            </a:pathLst>
          </a:custGeom>
          <a:solidFill>
            <a:srgbClr val="D1D1D1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2" name="Freeform 14">
            <a:extLst>
              <a:ext uri="{FF2B5EF4-FFF2-40B4-BE49-F238E27FC236}">
                <a16:creationId xmlns:a16="http://schemas.microsoft.com/office/drawing/2014/main" id="{E52C5A1D-68F7-483C-B39D-57F7FA5BEC3B}"/>
              </a:ext>
            </a:extLst>
          </p:cNvPr>
          <p:cNvSpPr>
            <a:spLocks/>
          </p:cNvSpPr>
          <p:nvPr/>
        </p:nvSpPr>
        <p:spPr bwMode="auto">
          <a:xfrm>
            <a:off x="4702719" y="3442685"/>
            <a:ext cx="95758" cy="95758"/>
          </a:xfrm>
          <a:custGeom>
            <a:avLst/>
            <a:gdLst>
              <a:gd name="T0" fmla="*/ 16 w 32"/>
              <a:gd name="T1" fmla="*/ 32 h 32"/>
              <a:gd name="T2" fmla="*/ 16 w 32"/>
              <a:gd name="T3" fmla="*/ 32 h 32"/>
              <a:gd name="T4" fmla="*/ 0 w 32"/>
              <a:gd name="T5" fmla="*/ 16 h 32"/>
              <a:gd name="T6" fmla="*/ 0 w 32"/>
              <a:gd name="T7" fmla="*/ 16 h 32"/>
              <a:gd name="T8" fmla="*/ 16 w 32"/>
              <a:gd name="T9" fmla="*/ 0 h 32"/>
              <a:gd name="T10" fmla="*/ 16 w 32"/>
              <a:gd name="T11" fmla="*/ 0 h 32"/>
              <a:gd name="T12" fmla="*/ 32 w 32"/>
              <a:gd name="T13" fmla="*/ 16 h 32"/>
              <a:gd name="T14" fmla="*/ 32 w 32"/>
              <a:gd name="T15" fmla="*/ 16 h 32"/>
              <a:gd name="T16" fmla="*/ 16 w 32"/>
              <a:gd name="T17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32">
                <a:moveTo>
                  <a:pt x="1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8"/>
                  <a:pt x="7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5" y="0"/>
                  <a:pt x="32" y="8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25"/>
                  <a:pt x="25" y="32"/>
                  <a:pt x="16" y="32"/>
                </a:cubicBezTo>
                <a:close/>
              </a:path>
            </a:pathLst>
          </a:custGeom>
          <a:solidFill>
            <a:srgbClr val="2E9273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3" name="Freeform 15">
            <a:extLst>
              <a:ext uri="{FF2B5EF4-FFF2-40B4-BE49-F238E27FC236}">
                <a16:creationId xmlns:a16="http://schemas.microsoft.com/office/drawing/2014/main" id="{CA8ACD25-CF6A-4039-AFC7-FE16DB28C870}"/>
              </a:ext>
            </a:extLst>
          </p:cNvPr>
          <p:cNvSpPr>
            <a:spLocks/>
          </p:cNvSpPr>
          <p:nvPr/>
        </p:nvSpPr>
        <p:spPr bwMode="auto">
          <a:xfrm>
            <a:off x="4726658" y="3463449"/>
            <a:ext cx="47879" cy="50399"/>
          </a:xfrm>
          <a:custGeom>
            <a:avLst/>
            <a:gdLst>
              <a:gd name="T0" fmla="*/ 8 w 16"/>
              <a:gd name="T1" fmla="*/ 17 h 17"/>
              <a:gd name="T2" fmla="*/ 8 w 16"/>
              <a:gd name="T3" fmla="*/ 17 h 17"/>
              <a:gd name="T4" fmla="*/ 0 w 16"/>
              <a:gd name="T5" fmla="*/ 8 h 17"/>
              <a:gd name="T6" fmla="*/ 0 w 16"/>
              <a:gd name="T7" fmla="*/ 8 h 17"/>
              <a:gd name="T8" fmla="*/ 8 w 16"/>
              <a:gd name="T9" fmla="*/ 0 h 17"/>
              <a:gd name="T10" fmla="*/ 8 w 16"/>
              <a:gd name="T11" fmla="*/ 0 h 17"/>
              <a:gd name="T12" fmla="*/ 16 w 16"/>
              <a:gd name="T13" fmla="*/ 8 h 17"/>
              <a:gd name="T14" fmla="*/ 16 w 16"/>
              <a:gd name="T15" fmla="*/ 8 h 17"/>
              <a:gd name="T16" fmla="*/ 8 w 16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17">
                <a:moveTo>
                  <a:pt x="8" y="17"/>
                </a:move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13"/>
                  <a:pt x="12" y="17"/>
                  <a:pt x="8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0" name="Inhaltsplatzhalter 4">
            <a:extLst>
              <a:ext uri="{FF2B5EF4-FFF2-40B4-BE49-F238E27FC236}">
                <a16:creationId xmlns:a16="http://schemas.microsoft.com/office/drawing/2014/main" id="{C7F38846-EA37-4689-B500-B9FF30BFD92C}"/>
              </a:ext>
            </a:extLst>
          </p:cNvPr>
          <p:cNvSpPr txBox="1">
            <a:spLocks/>
          </p:cNvSpPr>
          <p:nvPr/>
        </p:nvSpPr>
        <p:spPr>
          <a:xfrm>
            <a:off x="3891724" y="4435160"/>
            <a:ext cx="1673230" cy="2769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25543" fontAlgn="base">
              <a:lnSpc>
                <a:spcPct val="100000"/>
              </a:lnSpc>
              <a:spcAft>
                <a:spcPts val="952"/>
              </a:spcAft>
              <a:buFont typeface="Wingdings" panose="05000000000000000000" pitchFamily="2" charset="2"/>
              <a:buNone/>
            </a:pPr>
            <a:r>
              <a:rPr lang="en-US" sz="1800" b="1" dirty="0">
                <a:solidFill>
                  <a:srgbClr val="2E9273"/>
                </a:solidFill>
                <a:latin typeface="Calibri"/>
              </a:rPr>
              <a:t>Part Numbers</a:t>
            </a:r>
            <a:endParaRPr lang="en-US" sz="1050" dirty="0">
              <a:solidFill>
                <a:srgbClr val="FFFFFF">
                  <a:lumMod val="50000"/>
                </a:srgbClr>
              </a:solidFill>
              <a:latin typeface="Calibri"/>
            </a:endParaRPr>
          </a:p>
        </p:txBody>
      </p:sp>
      <p:sp>
        <p:nvSpPr>
          <p:cNvPr id="148" name="Inhaltsplatzhalter 4">
            <a:extLst>
              <a:ext uri="{FF2B5EF4-FFF2-40B4-BE49-F238E27FC236}">
                <a16:creationId xmlns:a16="http://schemas.microsoft.com/office/drawing/2014/main" id="{5A4B8609-8D64-4D33-A834-B30849766500}"/>
              </a:ext>
            </a:extLst>
          </p:cNvPr>
          <p:cNvSpPr txBox="1">
            <a:spLocks/>
          </p:cNvSpPr>
          <p:nvPr/>
        </p:nvSpPr>
        <p:spPr>
          <a:xfrm>
            <a:off x="4375359" y="2023581"/>
            <a:ext cx="702599" cy="43967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25543" fontAlgn="base">
              <a:lnSpc>
                <a:spcPct val="100000"/>
              </a:lnSpc>
              <a:spcAft>
                <a:spcPts val="952"/>
              </a:spcAft>
              <a:buFont typeface="Wingdings" panose="05000000000000000000" pitchFamily="2" charset="2"/>
              <a:buNone/>
            </a:pPr>
            <a:r>
              <a:rPr lang="en-US" sz="2857" b="1" dirty="0">
                <a:solidFill>
                  <a:srgbClr val="2E9273"/>
                </a:solidFill>
                <a:latin typeface="Calibri"/>
              </a:rPr>
              <a:t>02</a:t>
            </a:r>
            <a:endParaRPr lang="en-US" sz="2222" dirty="0">
              <a:solidFill>
                <a:srgbClr val="2E9273"/>
              </a:solidFill>
              <a:latin typeface="Calibri"/>
            </a:endParaRPr>
          </a:p>
        </p:txBody>
      </p:sp>
      <p:pic>
        <p:nvPicPr>
          <p:cNvPr id="156" name="Graphic 155" descr="List">
            <a:extLst>
              <a:ext uri="{FF2B5EF4-FFF2-40B4-BE49-F238E27FC236}">
                <a16:creationId xmlns:a16="http://schemas.microsoft.com/office/drawing/2014/main" id="{F4A22391-DB31-474E-B2A7-73A78467E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57" y="3597661"/>
            <a:ext cx="644001" cy="644001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A34983D0-183D-43D7-9EB9-97F704ED377F}"/>
              </a:ext>
            </a:extLst>
          </p:cNvPr>
          <p:cNvSpPr txBox="1"/>
          <p:nvPr/>
        </p:nvSpPr>
        <p:spPr>
          <a:xfrm>
            <a:off x="3424501" y="4755210"/>
            <a:ext cx="2587936" cy="869483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Increased number of part numbers, especially for Metal / NB KB</a:t>
            </a:r>
            <a:endParaRPr lang="en-GB" dirty="0" err="1"/>
          </a:p>
        </p:txBody>
      </p:sp>
      <p:sp>
        <p:nvSpPr>
          <p:cNvPr id="122" name="Freeform 10">
            <a:extLst>
              <a:ext uri="{FF2B5EF4-FFF2-40B4-BE49-F238E27FC236}">
                <a16:creationId xmlns:a16="http://schemas.microsoft.com/office/drawing/2014/main" id="{AFAF6FF8-EDDC-408A-9342-88BBB8CE5674}"/>
              </a:ext>
            </a:extLst>
          </p:cNvPr>
          <p:cNvSpPr>
            <a:spLocks/>
          </p:cNvSpPr>
          <p:nvPr/>
        </p:nvSpPr>
        <p:spPr bwMode="auto">
          <a:xfrm>
            <a:off x="9651213" y="3425045"/>
            <a:ext cx="938676" cy="854257"/>
          </a:xfrm>
          <a:custGeom>
            <a:avLst/>
            <a:gdLst>
              <a:gd name="T0" fmla="*/ 315 w 315"/>
              <a:gd name="T1" fmla="*/ 230 h 286"/>
              <a:gd name="T2" fmla="*/ 315 w 315"/>
              <a:gd name="T3" fmla="*/ 0 h 286"/>
              <a:gd name="T4" fmla="*/ 0 w 315"/>
              <a:gd name="T5" fmla="*/ 0 h 286"/>
              <a:gd name="T6" fmla="*/ 0 w 315"/>
              <a:gd name="T7" fmla="*/ 230 h 286"/>
              <a:gd name="T8" fmla="*/ 56 w 315"/>
              <a:gd name="T9" fmla="*/ 286 h 286"/>
              <a:gd name="T10" fmla="*/ 259 w 315"/>
              <a:gd name="T11" fmla="*/ 286 h 286"/>
              <a:gd name="T12" fmla="*/ 315 w 315"/>
              <a:gd name="T13" fmla="*/ 23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5" h="286">
                <a:moveTo>
                  <a:pt x="315" y="230"/>
                </a:moveTo>
                <a:cubicBezTo>
                  <a:pt x="315" y="0"/>
                  <a:pt x="315" y="0"/>
                  <a:pt x="31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61"/>
                  <a:pt x="25" y="286"/>
                  <a:pt x="56" y="286"/>
                </a:cubicBezTo>
                <a:cubicBezTo>
                  <a:pt x="259" y="286"/>
                  <a:pt x="259" y="286"/>
                  <a:pt x="259" y="286"/>
                </a:cubicBezTo>
                <a:cubicBezTo>
                  <a:pt x="290" y="286"/>
                  <a:pt x="315" y="261"/>
                  <a:pt x="315" y="230"/>
                </a:cubicBezTo>
                <a:close/>
              </a:path>
            </a:pathLst>
          </a:custGeom>
          <a:solidFill>
            <a:srgbClr val="30CED4"/>
          </a:solidFill>
          <a:ln>
            <a:solidFill>
              <a:srgbClr val="239FA5"/>
            </a:solidFill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3" name="Rectangle 11">
            <a:extLst>
              <a:ext uri="{FF2B5EF4-FFF2-40B4-BE49-F238E27FC236}">
                <a16:creationId xmlns:a16="http://schemas.microsoft.com/office/drawing/2014/main" id="{515BD668-32DD-49CB-AEE9-2F2FB1827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1213" y="3425045"/>
            <a:ext cx="938676" cy="139857"/>
          </a:xfrm>
          <a:prstGeom prst="rect">
            <a:avLst/>
          </a:prstGeom>
          <a:solidFill>
            <a:srgbClr val="239FA5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4" name="Freeform 12">
            <a:extLst>
              <a:ext uri="{FF2B5EF4-FFF2-40B4-BE49-F238E27FC236}">
                <a16:creationId xmlns:a16="http://schemas.microsoft.com/office/drawing/2014/main" id="{E31E0FAE-C633-4632-A9FC-47019681238E}"/>
              </a:ext>
            </a:extLst>
          </p:cNvPr>
          <p:cNvSpPr>
            <a:spLocks/>
          </p:cNvSpPr>
          <p:nvPr/>
        </p:nvSpPr>
        <p:spPr bwMode="auto">
          <a:xfrm>
            <a:off x="10053142" y="2665285"/>
            <a:ext cx="137337" cy="137337"/>
          </a:xfrm>
          <a:custGeom>
            <a:avLst/>
            <a:gdLst>
              <a:gd name="T0" fmla="*/ 23 w 46"/>
              <a:gd name="T1" fmla="*/ 46 h 46"/>
              <a:gd name="T2" fmla="*/ 23 w 46"/>
              <a:gd name="T3" fmla="*/ 46 h 46"/>
              <a:gd name="T4" fmla="*/ 0 w 46"/>
              <a:gd name="T5" fmla="*/ 23 h 46"/>
              <a:gd name="T6" fmla="*/ 0 w 46"/>
              <a:gd name="T7" fmla="*/ 23 h 46"/>
              <a:gd name="T8" fmla="*/ 23 w 46"/>
              <a:gd name="T9" fmla="*/ 0 h 46"/>
              <a:gd name="T10" fmla="*/ 23 w 46"/>
              <a:gd name="T11" fmla="*/ 0 h 46"/>
              <a:gd name="T12" fmla="*/ 46 w 46"/>
              <a:gd name="T13" fmla="*/ 23 h 46"/>
              <a:gd name="T14" fmla="*/ 46 w 46"/>
              <a:gd name="T15" fmla="*/ 23 h 46"/>
              <a:gd name="T16" fmla="*/ 23 w 46"/>
              <a:gd name="T17" fmla="*/ 4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" h="46">
                <a:moveTo>
                  <a:pt x="23" y="46"/>
                </a:moveTo>
                <a:cubicBezTo>
                  <a:pt x="23" y="46"/>
                  <a:pt x="23" y="46"/>
                  <a:pt x="23" y="46"/>
                </a:cubicBezTo>
                <a:cubicBezTo>
                  <a:pt x="10" y="46"/>
                  <a:pt x="0" y="36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35" y="0"/>
                  <a:pt x="46" y="10"/>
                  <a:pt x="46" y="23"/>
                </a:cubicBezTo>
                <a:cubicBezTo>
                  <a:pt x="46" y="23"/>
                  <a:pt x="46" y="23"/>
                  <a:pt x="46" y="23"/>
                </a:cubicBezTo>
                <a:cubicBezTo>
                  <a:pt x="46" y="36"/>
                  <a:pt x="35" y="46"/>
                  <a:pt x="23" y="46"/>
                </a:cubicBezTo>
                <a:close/>
              </a:path>
            </a:pathLst>
          </a:custGeom>
          <a:solidFill>
            <a:srgbClr val="30CED4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5" name="Freeform 13">
            <a:extLst>
              <a:ext uri="{FF2B5EF4-FFF2-40B4-BE49-F238E27FC236}">
                <a16:creationId xmlns:a16="http://schemas.microsoft.com/office/drawing/2014/main" id="{00EE9A79-C8D4-4E96-A89F-51C08419EE70}"/>
              </a:ext>
            </a:extLst>
          </p:cNvPr>
          <p:cNvSpPr>
            <a:spLocks noEditPoints="1"/>
          </p:cNvSpPr>
          <p:nvPr/>
        </p:nvSpPr>
        <p:spPr bwMode="auto">
          <a:xfrm>
            <a:off x="9958645" y="2575827"/>
            <a:ext cx="321292" cy="932375"/>
          </a:xfrm>
          <a:custGeom>
            <a:avLst/>
            <a:gdLst>
              <a:gd name="T0" fmla="*/ 45 w 108"/>
              <a:gd name="T1" fmla="*/ 312 h 312"/>
              <a:gd name="T2" fmla="*/ 45 w 108"/>
              <a:gd name="T3" fmla="*/ 147 h 312"/>
              <a:gd name="T4" fmla="*/ 20 w 108"/>
              <a:gd name="T5" fmla="*/ 94 h 312"/>
              <a:gd name="T6" fmla="*/ 1 w 108"/>
              <a:gd name="T7" fmla="*/ 49 h 312"/>
              <a:gd name="T8" fmla="*/ 49 w 108"/>
              <a:gd name="T9" fmla="*/ 0 h 312"/>
              <a:gd name="T10" fmla="*/ 55 w 108"/>
              <a:gd name="T11" fmla="*/ 0 h 312"/>
              <a:gd name="T12" fmla="*/ 108 w 108"/>
              <a:gd name="T13" fmla="*/ 53 h 312"/>
              <a:gd name="T14" fmla="*/ 89 w 108"/>
              <a:gd name="T15" fmla="*/ 95 h 312"/>
              <a:gd name="T16" fmla="*/ 64 w 108"/>
              <a:gd name="T17" fmla="*/ 147 h 312"/>
              <a:gd name="T18" fmla="*/ 64 w 108"/>
              <a:gd name="T19" fmla="*/ 312 h 312"/>
              <a:gd name="T20" fmla="*/ 45 w 108"/>
              <a:gd name="T21" fmla="*/ 312 h 312"/>
              <a:gd name="T22" fmla="*/ 55 w 108"/>
              <a:gd name="T23" fmla="*/ 19 h 312"/>
              <a:gd name="T24" fmla="*/ 20 w 108"/>
              <a:gd name="T25" fmla="*/ 53 h 312"/>
              <a:gd name="T26" fmla="*/ 55 w 108"/>
              <a:gd name="T27" fmla="*/ 88 h 312"/>
              <a:gd name="T28" fmla="*/ 89 w 108"/>
              <a:gd name="T29" fmla="*/ 53 h 312"/>
              <a:gd name="T30" fmla="*/ 55 w 108"/>
              <a:gd name="T31" fmla="*/ 19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8" h="312">
                <a:moveTo>
                  <a:pt x="45" y="312"/>
                </a:moveTo>
                <a:cubicBezTo>
                  <a:pt x="45" y="147"/>
                  <a:pt x="45" y="147"/>
                  <a:pt x="45" y="147"/>
                </a:cubicBezTo>
                <a:cubicBezTo>
                  <a:pt x="45" y="127"/>
                  <a:pt x="36" y="108"/>
                  <a:pt x="20" y="94"/>
                </a:cubicBezTo>
                <a:cubicBezTo>
                  <a:pt x="7" y="83"/>
                  <a:pt x="0" y="66"/>
                  <a:pt x="1" y="49"/>
                </a:cubicBezTo>
                <a:cubicBezTo>
                  <a:pt x="3" y="23"/>
                  <a:pt x="23" y="3"/>
                  <a:pt x="49" y="0"/>
                </a:cubicBezTo>
                <a:cubicBezTo>
                  <a:pt x="51" y="0"/>
                  <a:pt x="53" y="0"/>
                  <a:pt x="55" y="0"/>
                </a:cubicBezTo>
                <a:cubicBezTo>
                  <a:pt x="84" y="0"/>
                  <a:pt x="108" y="24"/>
                  <a:pt x="108" y="53"/>
                </a:cubicBezTo>
                <a:cubicBezTo>
                  <a:pt x="108" y="69"/>
                  <a:pt x="101" y="84"/>
                  <a:pt x="89" y="95"/>
                </a:cubicBezTo>
                <a:cubicBezTo>
                  <a:pt x="73" y="107"/>
                  <a:pt x="64" y="126"/>
                  <a:pt x="64" y="147"/>
                </a:cubicBezTo>
                <a:cubicBezTo>
                  <a:pt x="64" y="312"/>
                  <a:pt x="64" y="312"/>
                  <a:pt x="64" y="312"/>
                </a:cubicBezTo>
                <a:lnTo>
                  <a:pt x="45" y="312"/>
                </a:lnTo>
                <a:close/>
                <a:moveTo>
                  <a:pt x="55" y="19"/>
                </a:moveTo>
                <a:cubicBezTo>
                  <a:pt x="36" y="19"/>
                  <a:pt x="20" y="34"/>
                  <a:pt x="20" y="53"/>
                </a:cubicBezTo>
                <a:cubicBezTo>
                  <a:pt x="20" y="72"/>
                  <a:pt x="36" y="88"/>
                  <a:pt x="55" y="88"/>
                </a:cubicBezTo>
                <a:cubicBezTo>
                  <a:pt x="74" y="88"/>
                  <a:pt x="89" y="72"/>
                  <a:pt x="89" y="53"/>
                </a:cubicBezTo>
                <a:cubicBezTo>
                  <a:pt x="89" y="34"/>
                  <a:pt x="74" y="19"/>
                  <a:pt x="55" y="19"/>
                </a:cubicBezTo>
                <a:close/>
              </a:path>
            </a:pathLst>
          </a:custGeom>
          <a:solidFill>
            <a:srgbClr val="D1D1D1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6" name="Freeform 14">
            <a:extLst>
              <a:ext uri="{FF2B5EF4-FFF2-40B4-BE49-F238E27FC236}">
                <a16:creationId xmlns:a16="http://schemas.microsoft.com/office/drawing/2014/main" id="{6AE8D5F8-6406-48D2-AB2C-ADDE1A55B2DD}"/>
              </a:ext>
            </a:extLst>
          </p:cNvPr>
          <p:cNvSpPr>
            <a:spLocks/>
          </p:cNvSpPr>
          <p:nvPr/>
        </p:nvSpPr>
        <p:spPr bwMode="auto">
          <a:xfrm>
            <a:off x="10074562" y="3442684"/>
            <a:ext cx="95758" cy="95757"/>
          </a:xfrm>
          <a:custGeom>
            <a:avLst/>
            <a:gdLst>
              <a:gd name="T0" fmla="*/ 16 w 32"/>
              <a:gd name="T1" fmla="*/ 32 h 32"/>
              <a:gd name="T2" fmla="*/ 16 w 32"/>
              <a:gd name="T3" fmla="*/ 32 h 32"/>
              <a:gd name="T4" fmla="*/ 0 w 32"/>
              <a:gd name="T5" fmla="*/ 16 h 32"/>
              <a:gd name="T6" fmla="*/ 0 w 32"/>
              <a:gd name="T7" fmla="*/ 16 h 32"/>
              <a:gd name="T8" fmla="*/ 16 w 32"/>
              <a:gd name="T9" fmla="*/ 0 h 32"/>
              <a:gd name="T10" fmla="*/ 16 w 32"/>
              <a:gd name="T11" fmla="*/ 0 h 32"/>
              <a:gd name="T12" fmla="*/ 32 w 32"/>
              <a:gd name="T13" fmla="*/ 16 h 32"/>
              <a:gd name="T14" fmla="*/ 32 w 32"/>
              <a:gd name="T15" fmla="*/ 16 h 32"/>
              <a:gd name="T16" fmla="*/ 16 w 32"/>
              <a:gd name="T17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32">
                <a:moveTo>
                  <a:pt x="1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8"/>
                  <a:pt x="7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5" y="0"/>
                  <a:pt x="32" y="8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25"/>
                  <a:pt x="25" y="32"/>
                  <a:pt x="16" y="32"/>
                </a:cubicBezTo>
                <a:close/>
              </a:path>
            </a:pathLst>
          </a:custGeom>
          <a:solidFill>
            <a:srgbClr val="30CED4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7" name="Freeform 15">
            <a:extLst>
              <a:ext uri="{FF2B5EF4-FFF2-40B4-BE49-F238E27FC236}">
                <a16:creationId xmlns:a16="http://schemas.microsoft.com/office/drawing/2014/main" id="{20EC8ADB-2575-4FDC-8BA1-1CC8A7EEF38B}"/>
              </a:ext>
            </a:extLst>
          </p:cNvPr>
          <p:cNvSpPr>
            <a:spLocks/>
          </p:cNvSpPr>
          <p:nvPr/>
        </p:nvSpPr>
        <p:spPr bwMode="auto">
          <a:xfrm>
            <a:off x="10098501" y="3466624"/>
            <a:ext cx="47879" cy="50399"/>
          </a:xfrm>
          <a:custGeom>
            <a:avLst/>
            <a:gdLst>
              <a:gd name="T0" fmla="*/ 8 w 16"/>
              <a:gd name="T1" fmla="*/ 17 h 17"/>
              <a:gd name="T2" fmla="*/ 8 w 16"/>
              <a:gd name="T3" fmla="*/ 17 h 17"/>
              <a:gd name="T4" fmla="*/ 0 w 16"/>
              <a:gd name="T5" fmla="*/ 8 h 17"/>
              <a:gd name="T6" fmla="*/ 0 w 16"/>
              <a:gd name="T7" fmla="*/ 8 h 17"/>
              <a:gd name="T8" fmla="*/ 8 w 16"/>
              <a:gd name="T9" fmla="*/ 0 h 17"/>
              <a:gd name="T10" fmla="*/ 8 w 16"/>
              <a:gd name="T11" fmla="*/ 0 h 17"/>
              <a:gd name="T12" fmla="*/ 16 w 16"/>
              <a:gd name="T13" fmla="*/ 8 h 17"/>
              <a:gd name="T14" fmla="*/ 16 w 16"/>
              <a:gd name="T15" fmla="*/ 8 h 17"/>
              <a:gd name="T16" fmla="*/ 8 w 16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17">
                <a:moveTo>
                  <a:pt x="8" y="17"/>
                </a:move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13"/>
                  <a:pt x="12" y="17"/>
                  <a:pt x="8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1" name="Inhaltsplatzhalter 4">
            <a:extLst>
              <a:ext uri="{FF2B5EF4-FFF2-40B4-BE49-F238E27FC236}">
                <a16:creationId xmlns:a16="http://schemas.microsoft.com/office/drawing/2014/main" id="{AE37F20A-2261-4D8A-A2DB-FFC66CD8B563}"/>
              </a:ext>
            </a:extLst>
          </p:cNvPr>
          <p:cNvSpPr txBox="1">
            <a:spLocks/>
          </p:cNvSpPr>
          <p:nvPr/>
        </p:nvSpPr>
        <p:spPr>
          <a:xfrm>
            <a:off x="9282676" y="4435160"/>
            <a:ext cx="1673230" cy="2769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25543" fontAlgn="base">
              <a:lnSpc>
                <a:spcPct val="100000"/>
              </a:lnSpc>
              <a:spcAft>
                <a:spcPts val="952"/>
              </a:spcAft>
              <a:buFont typeface="Wingdings" panose="05000000000000000000" pitchFamily="2" charset="2"/>
              <a:buNone/>
            </a:pPr>
            <a:r>
              <a:rPr lang="en-US" sz="1800" b="1" dirty="0">
                <a:solidFill>
                  <a:srgbClr val="30CED4"/>
                </a:solidFill>
                <a:latin typeface="Calibri"/>
              </a:rPr>
              <a:t>Planners</a:t>
            </a:r>
            <a:endParaRPr lang="en-US" sz="1050" dirty="0">
              <a:solidFill>
                <a:srgbClr val="30CED4"/>
              </a:solidFill>
              <a:latin typeface="Calibri"/>
            </a:endParaRPr>
          </a:p>
        </p:txBody>
      </p:sp>
      <p:sp>
        <p:nvSpPr>
          <p:cNvPr id="150" name="Inhaltsplatzhalter 4">
            <a:extLst>
              <a:ext uri="{FF2B5EF4-FFF2-40B4-BE49-F238E27FC236}">
                <a16:creationId xmlns:a16="http://schemas.microsoft.com/office/drawing/2014/main" id="{44FC45DA-649C-45A8-8694-DF817CF093A3}"/>
              </a:ext>
            </a:extLst>
          </p:cNvPr>
          <p:cNvSpPr txBox="1">
            <a:spLocks/>
          </p:cNvSpPr>
          <p:nvPr/>
        </p:nvSpPr>
        <p:spPr>
          <a:xfrm>
            <a:off x="9773032" y="2023581"/>
            <a:ext cx="702599" cy="43967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25543" fontAlgn="base">
              <a:lnSpc>
                <a:spcPct val="100000"/>
              </a:lnSpc>
              <a:spcAft>
                <a:spcPts val="952"/>
              </a:spcAft>
              <a:buFont typeface="Wingdings" panose="05000000000000000000" pitchFamily="2" charset="2"/>
              <a:buNone/>
            </a:pPr>
            <a:r>
              <a:rPr lang="en-US" sz="2857" b="1" dirty="0">
                <a:solidFill>
                  <a:srgbClr val="30CED4"/>
                </a:solidFill>
                <a:latin typeface="Calibri"/>
              </a:rPr>
              <a:t>04</a:t>
            </a:r>
            <a:endParaRPr lang="en-US" sz="2222" dirty="0">
              <a:solidFill>
                <a:srgbClr val="30CED4"/>
              </a:solidFill>
              <a:latin typeface="Calibri"/>
            </a:endParaRPr>
          </a:p>
        </p:txBody>
      </p:sp>
      <p:pic>
        <p:nvPicPr>
          <p:cNvPr id="152" name="Graphic 151" descr="Employee badge">
            <a:extLst>
              <a:ext uri="{FF2B5EF4-FFF2-40B4-BE49-F238E27FC236}">
                <a16:creationId xmlns:a16="http://schemas.microsoft.com/office/drawing/2014/main" id="{BAF7C137-781B-426C-B5A4-1C7C98116E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652" y="3490562"/>
            <a:ext cx="745042" cy="745042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EA91F95A-7B60-4CBC-A8D9-8124A4FE9ACF}"/>
              </a:ext>
            </a:extLst>
          </p:cNvPr>
          <p:cNvSpPr txBox="1"/>
          <p:nvPr/>
        </p:nvSpPr>
        <p:spPr>
          <a:xfrm>
            <a:off x="9099240" y="4662250"/>
            <a:ext cx="2040100" cy="869483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Additional planners hired</a:t>
            </a:r>
            <a:endParaRPr lang="en-GB" dirty="0" err="1"/>
          </a:p>
        </p:txBody>
      </p:sp>
      <p:sp>
        <p:nvSpPr>
          <p:cNvPr id="115" name="Freeform 10">
            <a:extLst>
              <a:ext uri="{FF2B5EF4-FFF2-40B4-BE49-F238E27FC236}">
                <a16:creationId xmlns:a16="http://schemas.microsoft.com/office/drawing/2014/main" id="{CFB91A6E-4B64-433B-AEC6-43C847AC867C}"/>
              </a:ext>
            </a:extLst>
          </p:cNvPr>
          <p:cNvSpPr>
            <a:spLocks/>
          </p:cNvSpPr>
          <p:nvPr/>
        </p:nvSpPr>
        <p:spPr bwMode="auto">
          <a:xfrm>
            <a:off x="6968342" y="3425045"/>
            <a:ext cx="938676" cy="854258"/>
          </a:xfrm>
          <a:custGeom>
            <a:avLst/>
            <a:gdLst>
              <a:gd name="T0" fmla="*/ 315 w 315"/>
              <a:gd name="T1" fmla="*/ 230 h 286"/>
              <a:gd name="T2" fmla="*/ 315 w 315"/>
              <a:gd name="T3" fmla="*/ 0 h 286"/>
              <a:gd name="T4" fmla="*/ 0 w 315"/>
              <a:gd name="T5" fmla="*/ 0 h 286"/>
              <a:gd name="T6" fmla="*/ 0 w 315"/>
              <a:gd name="T7" fmla="*/ 230 h 286"/>
              <a:gd name="T8" fmla="*/ 56 w 315"/>
              <a:gd name="T9" fmla="*/ 286 h 286"/>
              <a:gd name="T10" fmla="*/ 259 w 315"/>
              <a:gd name="T11" fmla="*/ 286 h 286"/>
              <a:gd name="T12" fmla="*/ 315 w 315"/>
              <a:gd name="T13" fmla="*/ 230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5" h="286">
                <a:moveTo>
                  <a:pt x="315" y="230"/>
                </a:moveTo>
                <a:cubicBezTo>
                  <a:pt x="315" y="0"/>
                  <a:pt x="315" y="0"/>
                  <a:pt x="31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61"/>
                  <a:pt x="25" y="286"/>
                  <a:pt x="56" y="286"/>
                </a:cubicBezTo>
                <a:cubicBezTo>
                  <a:pt x="259" y="286"/>
                  <a:pt x="259" y="286"/>
                  <a:pt x="259" y="286"/>
                </a:cubicBezTo>
                <a:cubicBezTo>
                  <a:pt x="290" y="286"/>
                  <a:pt x="315" y="261"/>
                  <a:pt x="315" y="230"/>
                </a:cubicBezTo>
                <a:close/>
              </a:path>
            </a:pathLst>
          </a:custGeom>
          <a:solidFill>
            <a:srgbClr val="83AC3F"/>
          </a:solidFill>
          <a:ln>
            <a:solidFill>
              <a:srgbClr val="B6D386"/>
            </a:solidFill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6" name="Rectangle 11">
            <a:extLst>
              <a:ext uri="{FF2B5EF4-FFF2-40B4-BE49-F238E27FC236}">
                <a16:creationId xmlns:a16="http://schemas.microsoft.com/office/drawing/2014/main" id="{8AA70947-7025-44CE-97A4-E4A0CEAA7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8342" y="3425045"/>
            <a:ext cx="938676" cy="139857"/>
          </a:xfrm>
          <a:prstGeom prst="rect">
            <a:avLst/>
          </a:prstGeom>
          <a:solidFill>
            <a:srgbClr val="83AC3F">
              <a:lumMod val="60000"/>
              <a:lumOff val="40000"/>
            </a:srgbClr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7" name="Freeform 12">
            <a:extLst>
              <a:ext uri="{FF2B5EF4-FFF2-40B4-BE49-F238E27FC236}">
                <a16:creationId xmlns:a16="http://schemas.microsoft.com/office/drawing/2014/main" id="{E5DC845A-37EB-4C2A-BC82-66D7127202E7}"/>
              </a:ext>
            </a:extLst>
          </p:cNvPr>
          <p:cNvSpPr>
            <a:spLocks/>
          </p:cNvSpPr>
          <p:nvPr/>
        </p:nvSpPr>
        <p:spPr bwMode="auto">
          <a:xfrm>
            <a:off x="7370271" y="2665285"/>
            <a:ext cx="137337" cy="137337"/>
          </a:xfrm>
          <a:custGeom>
            <a:avLst/>
            <a:gdLst>
              <a:gd name="T0" fmla="*/ 23 w 46"/>
              <a:gd name="T1" fmla="*/ 46 h 46"/>
              <a:gd name="T2" fmla="*/ 23 w 46"/>
              <a:gd name="T3" fmla="*/ 46 h 46"/>
              <a:gd name="T4" fmla="*/ 0 w 46"/>
              <a:gd name="T5" fmla="*/ 23 h 46"/>
              <a:gd name="T6" fmla="*/ 0 w 46"/>
              <a:gd name="T7" fmla="*/ 23 h 46"/>
              <a:gd name="T8" fmla="*/ 23 w 46"/>
              <a:gd name="T9" fmla="*/ 0 h 46"/>
              <a:gd name="T10" fmla="*/ 23 w 46"/>
              <a:gd name="T11" fmla="*/ 0 h 46"/>
              <a:gd name="T12" fmla="*/ 46 w 46"/>
              <a:gd name="T13" fmla="*/ 23 h 46"/>
              <a:gd name="T14" fmla="*/ 46 w 46"/>
              <a:gd name="T15" fmla="*/ 23 h 46"/>
              <a:gd name="T16" fmla="*/ 23 w 46"/>
              <a:gd name="T17" fmla="*/ 4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" h="46">
                <a:moveTo>
                  <a:pt x="23" y="46"/>
                </a:moveTo>
                <a:cubicBezTo>
                  <a:pt x="23" y="46"/>
                  <a:pt x="23" y="46"/>
                  <a:pt x="23" y="46"/>
                </a:cubicBezTo>
                <a:cubicBezTo>
                  <a:pt x="10" y="46"/>
                  <a:pt x="0" y="36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35" y="0"/>
                  <a:pt x="46" y="10"/>
                  <a:pt x="46" y="23"/>
                </a:cubicBezTo>
                <a:cubicBezTo>
                  <a:pt x="46" y="23"/>
                  <a:pt x="46" y="23"/>
                  <a:pt x="46" y="23"/>
                </a:cubicBezTo>
                <a:cubicBezTo>
                  <a:pt x="46" y="36"/>
                  <a:pt x="35" y="46"/>
                  <a:pt x="23" y="46"/>
                </a:cubicBezTo>
                <a:close/>
              </a:path>
            </a:pathLst>
          </a:custGeom>
          <a:solidFill>
            <a:srgbClr val="83AC3F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8" name="Freeform 13">
            <a:extLst>
              <a:ext uri="{FF2B5EF4-FFF2-40B4-BE49-F238E27FC236}">
                <a16:creationId xmlns:a16="http://schemas.microsoft.com/office/drawing/2014/main" id="{EB4DEE07-9CB6-496C-806E-9079624C06A6}"/>
              </a:ext>
            </a:extLst>
          </p:cNvPr>
          <p:cNvSpPr>
            <a:spLocks noEditPoints="1"/>
          </p:cNvSpPr>
          <p:nvPr/>
        </p:nvSpPr>
        <p:spPr bwMode="auto">
          <a:xfrm>
            <a:off x="7275774" y="2575827"/>
            <a:ext cx="321292" cy="932375"/>
          </a:xfrm>
          <a:custGeom>
            <a:avLst/>
            <a:gdLst>
              <a:gd name="T0" fmla="*/ 45 w 108"/>
              <a:gd name="T1" fmla="*/ 312 h 312"/>
              <a:gd name="T2" fmla="*/ 45 w 108"/>
              <a:gd name="T3" fmla="*/ 147 h 312"/>
              <a:gd name="T4" fmla="*/ 20 w 108"/>
              <a:gd name="T5" fmla="*/ 94 h 312"/>
              <a:gd name="T6" fmla="*/ 1 w 108"/>
              <a:gd name="T7" fmla="*/ 49 h 312"/>
              <a:gd name="T8" fmla="*/ 49 w 108"/>
              <a:gd name="T9" fmla="*/ 0 h 312"/>
              <a:gd name="T10" fmla="*/ 55 w 108"/>
              <a:gd name="T11" fmla="*/ 0 h 312"/>
              <a:gd name="T12" fmla="*/ 108 w 108"/>
              <a:gd name="T13" fmla="*/ 53 h 312"/>
              <a:gd name="T14" fmla="*/ 89 w 108"/>
              <a:gd name="T15" fmla="*/ 95 h 312"/>
              <a:gd name="T16" fmla="*/ 64 w 108"/>
              <a:gd name="T17" fmla="*/ 147 h 312"/>
              <a:gd name="T18" fmla="*/ 64 w 108"/>
              <a:gd name="T19" fmla="*/ 312 h 312"/>
              <a:gd name="T20" fmla="*/ 45 w 108"/>
              <a:gd name="T21" fmla="*/ 312 h 312"/>
              <a:gd name="T22" fmla="*/ 55 w 108"/>
              <a:gd name="T23" fmla="*/ 19 h 312"/>
              <a:gd name="T24" fmla="*/ 20 w 108"/>
              <a:gd name="T25" fmla="*/ 53 h 312"/>
              <a:gd name="T26" fmla="*/ 55 w 108"/>
              <a:gd name="T27" fmla="*/ 88 h 312"/>
              <a:gd name="T28" fmla="*/ 89 w 108"/>
              <a:gd name="T29" fmla="*/ 53 h 312"/>
              <a:gd name="T30" fmla="*/ 55 w 108"/>
              <a:gd name="T31" fmla="*/ 19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8" h="312">
                <a:moveTo>
                  <a:pt x="45" y="312"/>
                </a:moveTo>
                <a:cubicBezTo>
                  <a:pt x="45" y="147"/>
                  <a:pt x="45" y="147"/>
                  <a:pt x="45" y="147"/>
                </a:cubicBezTo>
                <a:cubicBezTo>
                  <a:pt x="45" y="127"/>
                  <a:pt x="36" y="108"/>
                  <a:pt x="20" y="94"/>
                </a:cubicBezTo>
                <a:cubicBezTo>
                  <a:pt x="7" y="83"/>
                  <a:pt x="0" y="66"/>
                  <a:pt x="1" y="49"/>
                </a:cubicBezTo>
                <a:cubicBezTo>
                  <a:pt x="3" y="23"/>
                  <a:pt x="23" y="3"/>
                  <a:pt x="49" y="0"/>
                </a:cubicBezTo>
                <a:cubicBezTo>
                  <a:pt x="51" y="0"/>
                  <a:pt x="53" y="0"/>
                  <a:pt x="55" y="0"/>
                </a:cubicBezTo>
                <a:cubicBezTo>
                  <a:pt x="84" y="0"/>
                  <a:pt x="108" y="24"/>
                  <a:pt x="108" y="53"/>
                </a:cubicBezTo>
                <a:cubicBezTo>
                  <a:pt x="108" y="69"/>
                  <a:pt x="101" y="84"/>
                  <a:pt x="89" y="95"/>
                </a:cubicBezTo>
                <a:cubicBezTo>
                  <a:pt x="73" y="107"/>
                  <a:pt x="64" y="126"/>
                  <a:pt x="64" y="147"/>
                </a:cubicBezTo>
                <a:cubicBezTo>
                  <a:pt x="64" y="312"/>
                  <a:pt x="64" y="312"/>
                  <a:pt x="64" y="312"/>
                </a:cubicBezTo>
                <a:lnTo>
                  <a:pt x="45" y="312"/>
                </a:lnTo>
                <a:close/>
                <a:moveTo>
                  <a:pt x="55" y="19"/>
                </a:moveTo>
                <a:cubicBezTo>
                  <a:pt x="36" y="19"/>
                  <a:pt x="20" y="34"/>
                  <a:pt x="20" y="53"/>
                </a:cubicBezTo>
                <a:cubicBezTo>
                  <a:pt x="20" y="72"/>
                  <a:pt x="36" y="88"/>
                  <a:pt x="55" y="88"/>
                </a:cubicBezTo>
                <a:cubicBezTo>
                  <a:pt x="74" y="88"/>
                  <a:pt x="89" y="72"/>
                  <a:pt x="89" y="53"/>
                </a:cubicBezTo>
                <a:cubicBezTo>
                  <a:pt x="89" y="34"/>
                  <a:pt x="74" y="19"/>
                  <a:pt x="55" y="19"/>
                </a:cubicBezTo>
                <a:close/>
              </a:path>
            </a:pathLst>
          </a:custGeom>
          <a:solidFill>
            <a:srgbClr val="D1D1D1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9" name="Freeform 14">
            <a:extLst>
              <a:ext uri="{FF2B5EF4-FFF2-40B4-BE49-F238E27FC236}">
                <a16:creationId xmlns:a16="http://schemas.microsoft.com/office/drawing/2014/main" id="{0631F5A4-7441-486D-9B2D-370F2811D682}"/>
              </a:ext>
            </a:extLst>
          </p:cNvPr>
          <p:cNvSpPr>
            <a:spLocks/>
          </p:cNvSpPr>
          <p:nvPr/>
        </p:nvSpPr>
        <p:spPr bwMode="auto">
          <a:xfrm>
            <a:off x="7391691" y="3442684"/>
            <a:ext cx="95758" cy="95757"/>
          </a:xfrm>
          <a:custGeom>
            <a:avLst/>
            <a:gdLst>
              <a:gd name="T0" fmla="*/ 16 w 32"/>
              <a:gd name="T1" fmla="*/ 32 h 32"/>
              <a:gd name="T2" fmla="*/ 16 w 32"/>
              <a:gd name="T3" fmla="*/ 32 h 32"/>
              <a:gd name="T4" fmla="*/ 0 w 32"/>
              <a:gd name="T5" fmla="*/ 16 h 32"/>
              <a:gd name="T6" fmla="*/ 0 w 32"/>
              <a:gd name="T7" fmla="*/ 16 h 32"/>
              <a:gd name="T8" fmla="*/ 16 w 32"/>
              <a:gd name="T9" fmla="*/ 0 h 32"/>
              <a:gd name="T10" fmla="*/ 16 w 32"/>
              <a:gd name="T11" fmla="*/ 0 h 32"/>
              <a:gd name="T12" fmla="*/ 32 w 32"/>
              <a:gd name="T13" fmla="*/ 16 h 32"/>
              <a:gd name="T14" fmla="*/ 32 w 32"/>
              <a:gd name="T15" fmla="*/ 16 h 32"/>
              <a:gd name="T16" fmla="*/ 16 w 32"/>
              <a:gd name="T17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32">
                <a:moveTo>
                  <a:pt x="1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8"/>
                  <a:pt x="7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5" y="0"/>
                  <a:pt x="32" y="8"/>
                  <a:pt x="32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25"/>
                  <a:pt x="25" y="32"/>
                  <a:pt x="16" y="32"/>
                </a:cubicBezTo>
                <a:close/>
              </a:path>
            </a:pathLst>
          </a:custGeom>
          <a:solidFill>
            <a:srgbClr val="83AC3F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0" name="Freeform 15">
            <a:extLst>
              <a:ext uri="{FF2B5EF4-FFF2-40B4-BE49-F238E27FC236}">
                <a16:creationId xmlns:a16="http://schemas.microsoft.com/office/drawing/2014/main" id="{8D62ECE1-A045-429E-A901-DC6F66A39CCE}"/>
              </a:ext>
            </a:extLst>
          </p:cNvPr>
          <p:cNvSpPr>
            <a:spLocks/>
          </p:cNvSpPr>
          <p:nvPr/>
        </p:nvSpPr>
        <p:spPr bwMode="auto">
          <a:xfrm>
            <a:off x="7415630" y="3466624"/>
            <a:ext cx="47879" cy="50399"/>
          </a:xfrm>
          <a:custGeom>
            <a:avLst/>
            <a:gdLst>
              <a:gd name="T0" fmla="*/ 8 w 16"/>
              <a:gd name="T1" fmla="*/ 17 h 17"/>
              <a:gd name="T2" fmla="*/ 8 w 16"/>
              <a:gd name="T3" fmla="*/ 17 h 17"/>
              <a:gd name="T4" fmla="*/ 0 w 16"/>
              <a:gd name="T5" fmla="*/ 8 h 17"/>
              <a:gd name="T6" fmla="*/ 0 w 16"/>
              <a:gd name="T7" fmla="*/ 8 h 17"/>
              <a:gd name="T8" fmla="*/ 8 w 16"/>
              <a:gd name="T9" fmla="*/ 0 h 17"/>
              <a:gd name="T10" fmla="*/ 8 w 16"/>
              <a:gd name="T11" fmla="*/ 0 h 17"/>
              <a:gd name="T12" fmla="*/ 16 w 16"/>
              <a:gd name="T13" fmla="*/ 8 h 17"/>
              <a:gd name="T14" fmla="*/ 16 w 16"/>
              <a:gd name="T15" fmla="*/ 8 h 17"/>
              <a:gd name="T16" fmla="*/ 8 w 16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17">
                <a:moveTo>
                  <a:pt x="8" y="17"/>
                </a:moveTo>
                <a:cubicBezTo>
                  <a:pt x="8" y="17"/>
                  <a:pt x="8" y="17"/>
                  <a:pt x="8" y="17"/>
                </a:cubicBezTo>
                <a:cubicBezTo>
                  <a:pt x="3" y="17"/>
                  <a:pt x="0" y="13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12" y="0"/>
                  <a:pt x="16" y="4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13"/>
                  <a:pt x="12" y="17"/>
                  <a:pt x="8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72575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2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9" name="Inhaltsplatzhalter 4">
            <a:extLst>
              <a:ext uri="{FF2B5EF4-FFF2-40B4-BE49-F238E27FC236}">
                <a16:creationId xmlns:a16="http://schemas.microsoft.com/office/drawing/2014/main" id="{F54F7AEA-09B9-4A90-B84C-335D5A41B9A8}"/>
              </a:ext>
            </a:extLst>
          </p:cNvPr>
          <p:cNvSpPr txBox="1">
            <a:spLocks/>
          </p:cNvSpPr>
          <p:nvPr/>
        </p:nvSpPr>
        <p:spPr>
          <a:xfrm>
            <a:off x="6622064" y="4435160"/>
            <a:ext cx="1673230" cy="2769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25543" fontAlgn="base">
              <a:lnSpc>
                <a:spcPct val="100000"/>
              </a:lnSpc>
              <a:spcAft>
                <a:spcPts val="952"/>
              </a:spcAft>
              <a:buFont typeface="Wingdings" panose="05000000000000000000" pitchFamily="2" charset="2"/>
              <a:buNone/>
            </a:pPr>
            <a:r>
              <a:rPr lang="en-US" sz="1800" b="1" dirty="0">
                <a:solidFill>
                  <a:srgbClr val="83AC3F"/>
                </a:solidFill>
                <a:latin typeface="Calibri"/>
              </a:rPr>
              <a:t>Purchasing</a:t>
            </a:r>
            <a:endParaRPr lang="en-US" sz="1050" dirty="0">
              <a:solidFill>
                <a:srgbClr val="FFFFFF">
                  <a:lumMod val="50000"/>
                </a:srgbClr>
              </a:solidFill>
              <a:latin typeface="Calibri"/>
            </a:endParaRPr>
          </a:p>
        </p:txBody>
      </p:sp>
      <p:sp>
        <p:nvSpPr>
          <p:cNvPr id="149" name="Inhaltsplatzhalter 4">
            <a:extLst>
              <a:ext uri="{FF2B5EF4-FFF2-40B4-BE49-F238E27FC236}">
                <a16:creationId xmlns:a16="http://schemas.microsoft.com/office/drawing/2014/main" id="{15B99235-C15C-4BC3-A743-9D0BB090431B}"/>
              </a:ext>
            </a:extLst>
          </p:cNvPr>
          <p:cNvSpPr txBox="1">
            <a:spLocks/>
          </p:cNvSpPr>
          <p:nvPr/>
        </p:nvSpPr>
        <p:spPr>
          <a:xfrm>
            <a:off x="7057932" y="2023581"/>
            <a:ext cx="702599" cy="43967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25543" fontAlgn="base">
              <a:lnSpc>
                <a:spcPct val="100000"/>
              </a:lnSpc>
              <a:spcAft>
                <a:spcPts val="952"/>
              </a:spcAft>
              <a:buFont typeface="Wingdings" panose="05000000000000000000" pitchFamily="2" charset="2"/>
              <a:buNone/>
            </a:pPr>
            <a:r>
              <a:rPr lang="en-US" sz="2857" b="1" dirty="0">
                <a:solidFill>
                  <a:srgbClr val="83AC3F"/>
                </a:solidFill>
                <a:latin typeface="Calibri"/>
              </a:rPr>
              <a:t>03</a:t>
            </a:r>
            <a:endParaRPr lang="en-US" sz="2222" dirty="0">
              <a:solidFill>
                <a:srgbClr val="83AC3F"/>
              </a:solidFill>
              <a:latin typeface="Calibri"/>
            </a:endParaRPr>
          </a:p>
        </p:txBody>
      </p:sp>
      <p:pic>
        <p:nvPicPr>
          <p:cNvPr id="3" name="Graphic 2" descr="Dollar">
            <a:extLst>
              <a:ext uri="{FF2B5EF4-FFF2-40B4-BE49-F238E27FC236}">
                <a16:creationId xmlns:a16="http://schemas.microsoft.com/office/drawing/2014/main" id="{5A542D22-8AB0-425A-9BE9-D6785CF7B1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53783" y="3622051"/>
            <a:ext cx="565274" cy="565274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7C0DED77-94EF-4FDF-9680-DA4A3AEF5330}"/>
              </a:ext>
            </a:extLst>
          </p:cNvPr>
          <p:cNvSpPr txBox="1"/>
          <p:nvPr/>
        </p:nvSpPr>
        <p:spPr>
          <a:xfrm>
            <a:off x="6467399" y="4683216"/>
            <a:ext cx="2040100" cy="869483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Higher purchasing amount</a:t>
            </a:r>
            <a:endParaRPr lang="en-GB" dirty="0" err="1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30AC3455-FDD4-4C0B-A66C-8F62CADD1871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73" name="Right Triangle 72">
            <a:extLst>
              <a:ext uri="{FF2B5EF4-FFF2-40B4-BE49-F238E27FC236}">
                <a16:creationId xmlns:a16="http://schemas.microsoft.com/office/drawing/2014/main" id="{1F26DA7D-0B7F-4B4B-9E00-11A4B23DFBAD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28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08309"/>
            <a:ext cx="10972801" cy="762000"/>
          </a:xfrm>
        </p:spPr>
        <p:txBody>
          <a:bodyPr/>
          <a:lstStyle/>
          <a:p>
            <a:r>
              <a:rPr lang="en-US" dirty="0"/>
              <a:t>Contents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CF764E7-5D23-4943-BDAE-97AC5BDB425A}"/>
              </a:ext>
            </a:extLst>
          </p:cNvPr>
          <p:cNvGrpSpPr/>
          <p:nvPr/>
        </p:nvGrpSpPr>
        <p:grpSpPr>
          <a:xfrm>
            <a:off x="3166733" y="308309"/>
            <a:ext cx="5234316" cy="6311007"/>
            <a:chOff x="3366758" y="756477"/>
            <a:chExt cx="5234316" cy="6311007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9B92DBB-A41B-43E8-BC5A-50C846F42C86}"/>
                </a:ext>
              </a:extLst>
            </p:cNvPr>
            <p:cNvCxnSpPr>
              <a:cxnSpLocks/>
            </p:cNvCxnSpPr>
            <p:nvPr/>
          </p:nvCxnSpPr>
          <p:spPr>
            <a:xfrm>
              <a:off x="3671210" y="756477"/>
              <a:ext cx="0" cy="5520612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D95AAB6-6654-4D4B-B748-0982BC68BCA1}"/>
                </a:ext>
              </a:extLst>
            </p:cNvPr>
            <p:cNvCxnSpPr>
              <a:cxnSpLocks/>
            </p:cNvCxnSpPr>
            <p:nvPr/>
          </p:nvCxnSpPr>
          <p:spPr>
            <a:xfrm>
              <a:off x="3671210" y="1546872"/>
              <a:ext cx="0" cy="5520612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CBC3D2-84A2-47C2-8838-6AAACE277DFC}"/>
                </a:ext>
              </a:extLst>
            </p:cNvPr>
            <p:cNvCxnSpPr>
              <a:stCxn id="5" idx="6"/>
            </p:cNvCxnSpPr>
            <p:nvPr/>
          </p:nvCxnSpPr>
          <p:spPr>
            <a:xfrm>
              <a:off x="3915398" y="1145387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9D666E4-1AC6-475D-921E-B597C2B80DFB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8" y="1934492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04B9DC-95E6-4164-A46A-648C504B4684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8" y="2725824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4EABA7-419A-4FF6-B29A-79ACF9896F4A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8" y="3512702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538636F-8864-45DE-B8C8-F11911519019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8" y="4301080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7F52814-BF2C-4B8A-9F9B-9965924DCE78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7" y="5088730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5DBF8C7-125E-48FD-B906-8E90957CE60D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6" y="5876380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AE34D0B6-4A05-4889-9DDE-11B9FDC43761}"/>
                </a:ext>
              </a:extLst>
            </p:cNvPr>
            <p:cNvSpPr/>
            <p:nvPr/>
          </p:nvSpPr>
          <p:spPr>
            <a:xfrm>
              <a:off x="5198226" y="974571"/>
              <a:ext cx="3401568" cy="341632"/>
            </a:xfrm>
            <a:prstGeom prst="roundRect">
              <a:avLst/>
            </a:prstGeom>
            <a:solidFill>
              <a:srgbClr val="2E9273"/>
            </a:solidFill>
            <a:ln w="19050">
              <a:solidFill>
                <a:srgbClr val="6ED1B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GTK Scope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FAFF50A-3A82-41E1-88FD-7BE692B0535F}"/>
                </a:ext>
              </a:extLst>
            </p:cNvPr>
            <p:cNvSpPr/>
            <p:nvPr/>
          </p:nvSpPr>
          <p:spPr>
            <a:xfrm>
              <a:off x="5198226" y="1763676"/>
              <a:ext cx="3401568" cy="341632"/>
            </a:xfrm>
            <a:prstGeom prst="roundRect">
              <a:avLst/>
            </a:prstGeom>
            <a:solidFill>
              <a:srgbClr val="2E9273"/>
            </a:solidFill>
            <a:ln w="19050">
              <a:solidFill>
                <a:srgbClr val="6ED1B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GTK Pain Points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D49F235-6D3C-4DE9-B227-9AA61671FC4B}"/>
                </a:ext>
              </a:extLst>
            </p:cNvPr>
            <p:cNvSpPr/>
            <p:nvPr/>
          </p:nvSpPr>
          <p:spPr>
            <a:xfrm>
              <a:off x="5198226" y="2566610"/>
              <a:ext cx="3401568" cy="341632"/>
            </a:xfrm>
            <a:prstGeom prst="roundRect">
              <a:avLst/>
            </a:prstGeom>
            <a:solidFill>
              <a:srgbClr val="2E9273"/>
            </a:solidFill>
            <a:ln w="19050">
              <a:solidFill>
                <a:srgbClr val="6ED1B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Dreamer – Scope and Objective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D2B0173-1B07-4B0E-AB3C-223899FFB7F8}"/>
                </a:ext>
              </a:extLst>
            </p:cNvPr>
            <p:cNvSpPr/>
            <p:nvPr/>
          </p:nvSpPr>
          <p:spPr>
            <a:xfrm>
              <a:off x="5198225" y="3341886"/>
              <a:ext cx="3402849" cy="341632"/>
            </a:xfrm>
            <a:prstGeom prst="roundRect">
              <a:avLst/>
            </a:prstGeom>
            <a:solidFill>
              <a:srgbClr val="2E9273"/>
            </a:solidFill>
            <a:ln w="19050">
              <a:solidFill>
                <a:srgbClr val="6ED1B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Solution Model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6F3792C-5A0D-49A4-9CEA-8F473E8DA8BA}"/>
                </a:ext>
              </a:extLst>
            </p:cNvPr>
            <p:cNvSpPr/>
            <p:nvPr/>
          </p:nvSpPr>
          <p:spPr>
            <a:xfrm>
              <a:off x="5198226" y="4130264"/>
              <a:ext cx="3401568" cy="341632"/>
            </a:xfrm>
            <a:prstGeom prst="roundRect">
              <a:avLst/>
            </a:prstGeom>
            <a:solidFill>
              <a:srgbClr val="2E9273"/>
            </a:solidFill>
            <a:ln w="19050">
              <a:solidFill>
                <a:srgbClr val="6ED1B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Dependencies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F0BEBE88-B449-4AF6-99A5-666169288FFD}"/>
                </a:ext>
              </a:extLst>
            </p:cNvPr>
            <p:cNvSpPr/>
            <p:nvPr/>
          </p:nvSpPr>
          <p:spPr>
            <a:xfrm>
              <a:off x="5198226" y="4917914"/>
              <a:ext cx="3401568" cy="341632"/>
            </a:xfrm>
            <a:prstGeom prst="roundRect">
              <a:avLst/>
            </a:prstGeom>
            <a:solidFill>
              <a:srgbClr val="2E9273"/>
            </a:solidFill>
            <a:ln w="19050">
              <a:solidFill>
                <a:srgbClr val="6ED1B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Detailed Tasks &amp; Time Saving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31AD30D-EA53-4B67-9C5A-F37937832F0D}"/>
                </a:ext>
              </a:extLst>
            </p:cNvPr>
            <p:cNvSpPr/>
            <p:nvPr/>
          </p:nvSpPr>
          <p:spPr>
            <a:xfrm>
              <a:off x="5198226" y="5699574"/>
              <a:ext cx="3401568" cy="341632"/>
            </a:xfrm>
            <a:prstGeom prst="roundRect">
              <a:avLst/>
            </a:prstGeom>
            <a:solidFill>
              <a:srgbClr val="2E9273"/>
            </a:solidFill>
            <a:ln w="19050">
              <a:solidFill>
                <a:srgbClr val="6ED1B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Demo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61A931-B432-4789-9308-FB7E5B81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915396" y="6666775"/>
              <a:ext cx="1067149" cy="0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1064314-D988-4792-ADC7-F0F0E9D06DB4}"/>
                </a:ext>
              </a:extLst>
            </p:cNvPr>
            <p:cNvSpPr/>
            <p:nvPr/>
          </p:nvSpPr>
          <p:spPr>
            <a:xfrm>
              <a:off x="5198226" y="6489969"/>
              <a:ext cx="3401568" cy="341632"/>
            </a:xfrm>
            <a:prstGeom prst="roundRect">
              <a:avLst/>
            </a:prstGeom>
            <a:solidFill>
              <a:srgbClr val="2E9273"/>
            </a:solidFill>
            <a:ln w="19050">
              <a:solidFill>
                <a:srgbClr val="6ED1B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Project Takeaways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00B9402-89D8-466F-BC68-4ADCC2BE672D}"/>
                </a:ext>
              </a:extLst>
            </p:cNvPr>
            <p:cNvSpPr/>
            <p:nvPr/>
          </p:nvSpPr>
          <p:spPr>
            <a:xfrm>
              <a:off x="3366758" y="871067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E9273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1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8F5ADC-0FBD-4186-8A0D-9C642C016709}"/>
                </a:ext>
              </a:extLst>
            </p:cNvPr>
            <p:cNvSpPr/>
            <p:nvPr/>
          </p:nvSpPr>
          <p:spPr>
            <a:xfrm>
              <a:off x="3366758" y="1660172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E9273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2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DFCE57A-C354-497F-8399-E144E867AF2E}"/>
                </a:ext>
              </a:extLst>
            </p:cNvPr>
            <p:cNvSpPr/>
            <p:nvPr/>
          </p:nvSpPr>
          <p:spPr>
            <a:xfrm>
              <a:off x="3366758" y="2449276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E9273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3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690F6DD-1932-4D35-A919-17B85CCE3EE6}"/>
                </a:ext>
              </a:extLst>
            </p:cNvPr>
            <p:cNvSpPr/>
            <p:nvPr/>
          </p:nvSpPr>
          <p:spPr>
            <a:xfrm>
              <a:off x="3366758" y="3238382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E9273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4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F40EF99-F180-45FC-9D8F-D54DFA45A132}"/>
                </a:ext>
              </a:extLst>
            </p:cNvPr>
            <p:cNvSpPr/>
            <p:nvPr/>
          </p:nvSpPr>
          <p:spPr>
            <a:xfrm>
              <a:off x="3366758" y="4026760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E9273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5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C81F0A2-D980-4AEB-A9B8-B0A298712370}"/>
                </a:ext>
              </a:extLst>
            </p:cNvPr>
            <p:cNvSpPr/>
            <p:nvPr/>
          </p:nvSpPr>
          <p:spPr>
            <a:xfrm>
              <a:off x="3366758" y="4814410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E9273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6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173E1FB-E40F-45E2-AA27-AE4A48DED1BD}"/>
                </a:ext>
              </a:extLst>
            </p:cNvPr>
            <p:cNvSpPr/>
            <p:nvPr/>
          </p:nvSpPr>
          <p:spPr>
            <a:xfrm>
              <a:off x="3366758" y="5602060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E9273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7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8D89686-657D-437B-B8A1-3CBC2AECA184}"/>
                </a:ext>
              </a:extLst>
            </p:cNvPr>
            <p:cNvSpPr/>
            <p:nvPr/>
          </p:nvSpPr>
          <p:spPr>
            <a:xfrm>
              <a:off x="3366758" y="6392455"/>
              <a:ext cx="548640" cy="5486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E9273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  <a:latin typeface="+mj-lt"/>
                </a:rPr>
                <a:t>8</a:t>
              </a:r>
              <a:endParaRPr lang="en-GB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2C36DACD-AF7C-47CF-ABAA-84CF52525F1D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84CF5051-9A85-4CB0-939A-47C1B0FBF5E5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279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20" y="226502"/>
            <a:ext cx="10972801" cy="362125"/>
          </a:xfrm>
        </p:spPr>
        <p:txBody>
          <a:bodyPr/>
          <a:lstStyle/>
          <a:p>
            <a:r>
              <a:rPr lang="en-US" dirty="0"/>
              <a:t>Example: - Metal Weekly Demand / DSM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09BB3-0434-4D55-86A8-09B75F3E9922}"/>
              </a:ext>
            </a:extLst>
          </p:cNvPr>
          <p:cNvSpPr txBox="1"/>
          <p:nvPr/>
        </p:nvSpPr>
        <p:spPr>
          <a:xfrm>
            <a:off x="777379" y="769689"/>
            <a:ext cx="7097086" cy="8997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Processing time: Around 2-5 mins</a:t>
            </a:r>
          </a:p>
          <a:p>
            <a:pPr>
              <a:lnSpc>
                <a:spcPct val="90000"/>
              </a:lnSpc>
            </a:pPr>
            <a:r>
              <a:rPr lang="en-US" dirty="0"/>
              <a:t>Planners can see </a:t>
            </a:r>
            <a:r>
              <a:rPr lang="en-US" b="1" dirty="0"/>
              <a:t>DSM</a:t>
            </a:r>
            <a:r>
              <a:rPr lang="en-US" dirty="0"/>
              <a:t> in their desired format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dirty="0" err="1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D708743-F2C1-48BB-AAA9-9AEE64B0F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914440"/>
              </p:ext>
            </p:extLst>
          </p:nvPr>
        </p:nvGraphicFramePr>
        <p:xfrm>
          <a:off x="914400" y="1914397"/>
          <a:ext cx="9624969" cy="3915957"/>
        </p:xfrm>
        <a:graphic>
          <a:graphicData uri="http://schemas.openxmlformats.org/drawingml/2006/table">
            <a:tbl>
              <a:tblPr/>
              <a:tblGrid>
                <a:gridCol w="1115484">
                  <a:extLst>
                    <a:ext uri="{9D8B030D-6E8A-4147-A177-3AD203B41FA5}">
                      <a16:colId xmlns:a16="http://schemas.microsoft.com/office/drawing/2014/main" val="3623607824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3659161008"/>
                    </a:ext>
                  </a:extLst>
                </a:gridCol>
                <a:gridCol w="478977">
                  <a:extLst>
                    <a:ext uri="{9D8B030D-6E8A-4147-A177-3AD203B41FA5}">
                      <a16:colId xmlns:a16="http://schemas.microsoft.com/office/drawing/2014/main" val="1982606338"/>
                    </a:ext>
                  </a:extLst>
                </a:gridCol>
                <a:gridCol w="478977">
                  <a:extLst>
                    <a:ext uri="{9D8B030D-6E8A-4147-A177-3AD203B41FA5}">
                      <a16:colId xmlns:a16="http://schemas.microsoft.com/office/drawing/2014/main" val="4063319898"/>
                    </a:ext>
                  </a:extLst>
                </a:gridCol>
                <a:gridCol w="478977">
                  <a:extLst>
                    <a:ext uri="{9D8B030D-6E8A-4147-A177-3AD203B41FA5}">
                      <a16:colId xmlns:a16="http://schemas.microsoft.com/office/drawing/2014/main" val="3442828846"/>
                    </a:ext>
                  </a:extLst>
                </a:gridCol>
                <a:gridCol w="529932">
                  <a:extLst>
                    <a:ext uri="{9D8B030D-6E8A-4147-A177-3AD203B41FA5}">
                      <a16:colId xmlns:a16="http://schemas.microsoft.com/office/drawing/2014/main" val="1694813733"/>
                    </a:ext>
                  </a:extLst>
                </a:gridCol>
                <a:gridCol w="529932">
                  <a:extLst>
                    <a:ext uri="{9D8B030D-6E8A-4147-A177-3AD203B41FA5}">
                      <a16:colId xmlns:a16="http://schemas.microsoft.com/office/drawing/2014/main" val="146763291"/>
                    </a:ext>
                  </a:extLst>
                </a:gridCol>
                <a:gridCol w="478977">
                  <a:extLst>
                    <a:ext uri="{9D8B030D-6E8A-4147-A177-3AD203B41FA5}">
                      <a16:colId xmlns:a16="http://schemas.microsoft.com/office/drawing/2014/main" val="1667661268"/>
                    </a:ext>
                  </a:extLst>
                </a:gridCol>
                <a:gridCol w="529932">
                  <a:extLst>
                    <a:ext uri="{9D8B030D-6E8A-4147-A177-3AD203B41FA5}">
                      <a16:colId xmlns:a16="http://schemas.microsoft.com/office/drawing/2014/main" val="110237347"/>
                    </a:ext>
                  </a:extLst>
                </a:gridCol>
                <a:gridCol w="529932">
                  <a:extLst>
                    <a:ext uri="{9D8B030D-6E8A-4147-A177-3AD203B41FA5}">
                      <a16:colId xmlns:a16="http://schemas.microsoft.com/office/drawing/2014/main" val="3040861361"/>
                    </a:ext>
                  </a:extLst>
                </a:gridCol>
                <a:gridCol w="529932">
                  <a:extLst>
                    <a:ext uri="{9D8B030D-6E8A-4147-A177-3AD203B41FA5}">
                      <a16:colId xmlns:a16="http://schemas.microsoft.com/office/drawing/2014/main" val="1829262458"/>
                    </a:ext>
                  </a:extLst>
                </a:gridCol>
                <a:gridCol w="478977">
                  <a:extLst>
                    <a:ext uri="{9D8B030D-6E8A-4147-A177-3AD203B41FA5}">
                      <a16:colId xmlns:a16="http://schemas.microsoft.com/office/drawing/2014/main" val="2834867176"/>
                    </a:ext>
                  </a:extLst>
                </a:gridCol>
                <a:gridCol w="478977">
                  <a:extLst>
                    <a:ext uri="{9D8B030D-6E8A-4147-A177-3AD203B41FA5}">
                      <a16:colId xmlns:a16="http://schemas.microsoft.com/office/drawing/2014/main" val="396455592"/>
                    </a:ext>
                  </a:extLst>
                </a:gridCol>
                <a:gridCol w="478977">
                  <a:extLst>
                    <a:ext uri="{9D8B030D-6E8A-4147-A177-3AD203B41FA5}">
                      <a16:colId xmlns:a16="http://schemas.microsoft.com/office/drawing/2014/main" val="1530244155"/>
                    </a:ext>
                  </a:extLst>
                </a:gridCol>
                <a:gridCol w="529932">
                  <a:extLst>
                    <a:ext uri="{9D8B030D-6E8A-4147-A177-3AD203B41FA5}">
                      <a16:colId xmlns:a16="http://schemas.microsoft.com/office/drawing/2014/main" val="976554705"/>
                    </a:ext>
                  </a:extLst>
                </a:gridCol>
                <a:gridCol w="529932">
                  <a:extLst>
                    <a:ext uri="{9D8B030D-6E8A-4147-A177-3AD203B41FA5}">
                      <a16:colId xmlns:a16="http://schemas.microsoft.com/office/drawing/2014/main" val="453051084"/>
                    </a:ext>
                  </a:extLst>
                </a:gridCol>
                <a:gridCol w="529932">
                  <a:extLst>
                    <a:ext uri="{9D8B030D-6E8A-4147-A177-3AD203B41FA5}">
                      <a16:colId xmlns:a16="http://schemas.microsoft.com/office/drawing/2014/main" val="2648271808"/>
                    </a:ext>
                  </a:extLst>
                </a:gridCol>
                <a:gridCol w="529932">
                  <a:extLst>
                    <a:ext uri="{9D8B030D-6E8A-4147-A177-3AD203B41FA5}">
                      <a16:colId xmlns:a16="http://schemas.microsoft.com/office/drawing/2014/main" val="2552909606"/>
                    </a:ext>
                  </a:extLst>
                </a:gridCol>
              </a:tblGrid>
              <a:tr h="170259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Key figure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Hub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6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7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8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9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11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16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871474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6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7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8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9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11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16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660752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A, NAG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6/28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7/5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7/12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7/19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7/26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8/2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8/9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8/16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8/23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8/30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9/6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9/13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9/20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9/27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10/4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10/11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075803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AM2VD000110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Hub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782506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NRP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14,808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219032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RCTO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692232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Demand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14,808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32583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ODM OH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3097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366339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CATCHER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170029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KC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4980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723552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Excess/Shortage to NRP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(1,751)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(1,431)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(560)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(374)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(212)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(37)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31800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WOS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(6.9)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(6.3)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(2.8)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(2.1)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(1.2)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(0.2)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3.01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3.79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7.30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#DIV/0!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#DIV/0!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#DIV/0!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#DIV/0!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956434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6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7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8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9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11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WK 16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337210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A, AG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6/28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7/5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7/12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7/19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7/26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8/2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8/9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8/16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8/23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8/30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9/6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9/13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9/20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9/27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10/4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10/11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431361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AM2VD000210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Hub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687144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NRP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24,200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299477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RCTO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387324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Demand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24,200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569019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ODM OH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4562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716831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CATCHER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5970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008726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KC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3980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596111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Excess/Shortage to NRP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(6,488)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(6,693)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(4,737)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(3,001)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(1,125)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572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637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468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504140"/>
                  </a:ext>
                </a:extLst>
              </a:tr>
              <a:tr h="170259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WOS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(12.9)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(18.0)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(15.3)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(11.0)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(4.1)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1.52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1.77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2.25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3.49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4.95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11.56 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#DIV/0!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#DIV/0!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#DIV/0!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#DIV/0!</a:t>
                      </a:r>
                    </a:p>
                  </a:txBody>
                  <a:tcPr marL="18288" marR="18288" marT="18288" marB="1828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198331"/>
                  </a:ext>
                </a:extLst>
              </a:tr>
            </a:tbl>
          </a:graphicData>
        </a:graphic>
      </p:graphicFrame>
      <p:sp>
        <p:nvSpPr>
          <p:cNvPr id="5" name="Right Triangle 4">
            <a:extLst>
              <a:ext uri="{FF2B5EF4-FFF2-40B4-BE49-F238E27FC236}">
                <a16:creationId xmlns:a16="http://schemas.microsoft.com/office/drawing/2014/main" id="{BE69338D-5DA2-4C27-9757-7F1332038A97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3C84E0E4-5584-4C1C-BFEB-98DAAD960CD6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31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20" y="226502"/>
            <a:ext cx="10972801" cy="362125"/>
          </a:xfrm>
        </p:spPr>
        <p:txBody>
          <a:bodyPr/>
          <a:lstStyle/>
          <a:p>
            <a:r>
              <a:rPr lang="en-US" dirty="0"/>
              <a:t>Example: - Metal Weekly Demand / DSM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09BB3-0434-4D55-86A8-09B75F3E9922}"/>
              </a:ext>
            </a:extLst>
          </p:cNvPr>
          <p:cNvSpPr txBox="1"/>
          <p:nvPr/>
        </p:nvSpPr>
        <p:spPr>
          <a:xfrm>
            <a:off x="4637713" y="6256089"/>
            <a:ext cx="7097086" cy="8997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Processing time: Around 2-5 mins</a:t>
            </a:r>
          </a:p>
          <a:p>
            <a:pPr>
              <a:lnSpc>
                <a:spcPct val="90000"/>
              </a:lnSpc>
            </a:pPr>
            <a:r>
              <a:rPr lang="en-US" dirty="0"/>
              <a:t>Planners can see </a:t>
            </a:r>
            <a:r>
              <a:rPr lang="en-US" b="1" dirty="0"/>
              <a:t>weekly demand </a:t>
            </a:r>
            <a:r>
              <a:rPr lang="en-US" dirty="0"/>
              <a:t>in their desired format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dirty="0" err="1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E3E0719-69C9-42D9-9FC0-D4F34C971192}"/>
              </a:ext>
            </a:extLst>
          </p:cNvPr>
          <p:cNvGraphicFramePr>
            <a:graphicFrameLocks noGrp="1"/>
          </p:cNvGraphicFramePr>
          <p:nvPr/>
        </p:nvGraphicFramePr>
        <p:xfrm>
          <a:off x="670809" y="2267726"/>
          <a:ext cx="10170366" cy="3608832"/>
        </p:xfrm>
        <a:graphic>
          <a:graphicData uri="http://schemas.openxmlformats.org/drawingml/2006/table">
            <a:tbl>
              <a:tblPr/>
              <a:tblGrid>
                <a:gridCol w="972531">
                  <a:extLst>
                    <a:ext uri="{9D8B030D-6E8A-4147-A177-3AD203B41FA5}">
                      <a16:colId xmlns:a16="http://schemas.microsoft.com/office/drawing/2014/main" val="4192216266"/>
                    </a:ext>
                  </a:extLst>
                </a:gridCol>
                <a:gridCol w="568683">
                  <a:extLst>
                    <a:ext uri="{9D8B030D-6E8A-4147-A177-3AD203B41FA5}">
                      <a16:colId xmlns:a16="http://schemas.microsoft.com/office/drawing/2014/main" val="117420981"/>
                    </a:ext>
                  </a:extLst>
                </a:gridCol>
                <a:gridCol w="1079675">
                  <a:extLst>
                    <a:ext uri="{9D8B030D-6E8A-4147-A177-3AD203B41FA5}">
                      <a16:colId xmlns:a16="http://schemas.microsoft.com/office/drawing/2014/main" val="2383033311"/>
                    </a:ext>
                  </a:extLst>
                </a:gridCol>
                <a:gridCol w="890113">
                  <a:extLst>
                    <a:ext uri="{9D8B030D-6E8A-4147-A177-3AD203B41FA5}">
                      <a16:colId xmlns:a16="http://schemas.microsoft.com/office/drawing/2014/main" val="1498536695"/>
                    </a:ext>
                  </a:extLst>
                </a:gridCol>
                <a:gridCol w="980773">
                  <a:extLst>
                    <a:ext uri="{9D8B030D-6E8A-4147-A177-3AD203B41FA5}">
                      <a16:colId xmlns:a16="http://schemas.microsoft.com/office/drawing/2014/main" val="3049118355"/>
                    </a:ext>
                  </a:extLst>
                </a:gridCol>
                <a:gridCol w="675827">
                  <a:extLst>
                    <a:ext uri="{9D8B030D-6E8A-4147-A177-3AD203B41FA5}">
                      <a16:colId xmlns:a16="http://schemas.microsoft.com/office/drawing/2014/main" val="1479909903"/>
                    </a:ext>
                  </a:extLst>
                </a:gridCol>
                <a:gridCol w="1763742">
                  <a:extLst>
                    <a:ext uri="{9D8B030D-6E8A-4147-A177-3AD203B41FA5}">
                      <a16:colId xmlns:a16="http://schemas.microsoft.com/office/drawing/2014/main" val="244362799"/>
                    </a:ext>
                  </a:extLst>
                </a:gridCol>
                <a:gridCol w="618134">
                  <a:extLst>
                    <a:ext uri="{9D8B030D-6E8A-4147-A177-3AD203B41FA5}">
                      <a16:colId xmlns:a16="http://schemas.microsoft.com/office/drawing/2014/main" val="890157812"/>
                    </a:ext>
                  </a:extLst>
                </a:gridCol>
                <a:gridCol w="453298">
                  <a:extLst>
                    <a:ext uri="{9D8B030D-6E8A-4147-A177-3AD203B41FA5}">
                      <a16:colId xmlns:a16="http://schemas.microsoft.com/office/drawing/2014/main" val="532299535"/>
                    </a:ext>
                  </a:extLst>
                </a:gridCol>
                <a:gridCol w="403848">
                  <a:extLst>
                    <a:ext uri="{9D8B030D-6E8A-4147-A177-3AD203B41FA5}">
                      <a16:colId xmlns:a16="http://schemas.microsoft.com/office/drawing/2014/main" val="2752826747"/>
                    </a:ext>
                  </a:extLst>
                </a:gridCol>
                <a:gridCol w="453298">
                  <a:extLst>
                    <a:ext uri="{9D8B030D-6E8A-4147-A177-3AD203B41FA5}">
                      <a16:colId xmlns:a16="http://schemas.microsoft.com/office/drawing/2014/main" val="200160842"/>
                    </a:ext>
                  </a:extLst>
                </a:gridCol>
                <a:gridCol w="453298">
                  <a:extLst>
                    <a:ext uri="{9D8B030D-6E8A-4147-A177-3AD203B41FA5}">
                      <a16:colId xmlns:a16="http://schemas.microsoft.com/office/drawing/2014/main" val="258659578"/>
                    </a:ext>
                  </a:extLst>
                </a:gridCol>
                <a:gridCol w="453298">
                  <a:extLst>
                    <a:ext uri="{9D8B030D-6E8A-4147-A177-3AD203B41FA5}">
                      <a16:colId xmlns:a16="http://schemas.microsoft.com/office/drawing/2014/main" val="3919535398"/>
                    </a:ext>
                  </a:extLst>
                </a:gridCol>
                <a:gridCol w="403848">
                  <a:extLst>
                    <a:ext uri="{9D8B030D-6E8A-4147-A177-3AD203B41FA5}">
                      <a16:colId xmlns:a16="http://schemas.microsoft.com/office/drawing/2014/main" val="1144195755"/>
                    </a:ext>
                  </a:extLst>
                </a:gridCol>
              </a:tblGrid>
              <a:tr h="114943"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Values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077553"/>
                  </a:ext>
                </a:extLst>
              </a:tr>
              <a:tr h="21489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Location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Family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ODM PN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 Type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 Business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6/28/2021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7/5/2021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7/12/2021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7/19/2021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7/26/2021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8/2/2021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614410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AM2VD000110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NAG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14808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0693352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AM2VD000210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24200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917837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AM2VD000810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KEYBOARD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WLAN-US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17282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5153187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AM2VD000A20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KEYBOARD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WLAN-JP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622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951369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AM2VD000B30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KEYBOARD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WWAN-US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6816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9773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AM2VD000C20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KEYBOARD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WWAN-UK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7844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265122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AM2VD000D20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KEYBOARD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WWAN-JP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1757350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AM2VD000E20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KEYBOARD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WLAN-UK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6126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945364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AM2VD000F10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MISCELLANEOUS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WWAN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15059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6795567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AM2VD000F10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ANTENNA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WWAN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552001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EC2VD000300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Hinge Cap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NAG-L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14808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900536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EC2VD000400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Hinge Cap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NAG-R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14808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270936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EC2VD000500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Hinge Cap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AG-L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24200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719111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EC2VD000600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Hinge Cap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AG-R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24200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451902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HICKORY13DTTL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 UNIT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TTL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39025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799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467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5135055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AM2VG000110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NAG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18848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316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050767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AM2VG000210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15585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514450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AM2VG000730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KEYBOARD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WLAN-US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18908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537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765375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AM2VG000820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KEYBOARD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WLAN-UK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043851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AM2VG000920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KEYBOARD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WLAN-JP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7327728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AM2VG000A30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KEYBOARD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WWAN-US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7767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028495"/>
                  </a:ext>
                </a:extLst>
              </a:tr>
              <a:tr h="114943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COMPAL CHINA</a:t>
                      </a:r>
                    </a:p>
                  </a:txBody>
                  <a:tcPr marL="18288" marR="18288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HICKORY14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AM2VG000B20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KEYBOARD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WWAN-UK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Commercial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2935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18288" marR="18288" marT="9144" marB="9144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61993"/>
                  </a:ext>
                </a:extLst>
              </a:tr>
            </a:tbl>
          </a:graphicData>
        </a:graphic>
      </p:graphicFrame>
      <p:sp>
        <p:nvSpPr>
          <p:cNvPr id="5" name="Right Triangle 4">
            <a:extLst>
              <a:ext uri="{FF2B5EF4-FFF2-40B4-BE49-F238E27FC236}">
                <a16:creationId xmlns:a16="http://schemas.microsoft.com/office/drawing/2014/main" id="{1F479F2C-396D-4157-B08F-F7509073A933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E11FBAEC-FA55-4B24-9D30-EF9E1E9B3E3E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9237C5-07A0-413A-86F0-69DA3EEA0704}"/>
              </a:ext>
            </a:extLst>
          </p:cNvPr>
          <p:cNvSpPr txBox="1"/>
          <p:nvPr/>
        </p:nvSpPr>
        <p:spPr>
          <a:xfrm>
            <a:off x="6833490" y="1438764"/>
            <a:ext cx="4478493" cy="332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Metal weekly demand in planner’s desired format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1700" dirty="0" err="1"/>
          </a:p>
        </p:txBody>
      </p:sp>
      <p:sp>
        <p:nvSpPr>
          <p:cNvPr id="9" name="椭圆 28">
            <a:extLst>
              <a:ext uri="{FF2B5EF4-FFF2-40B4-BE49-F238E27FC236}">
                <a16:creationId xmlns:a16="http://schemas.microsoft.com/office/drawing/2014/main" id="{A2316E52-1FB3-4DF4-BB46-984765E8B4B7}"/>
              </a:ext>
            </a:extLst>
          </p:cNvPr>
          <p:cNvSpPr/>
          <p:nvPr/>
        </p:nvSpPr>
        <p:spPr>
          <a:xfrm>
            <a:off x="1073024" y="1045047"/>
            <a:ext cx="879468" cy="879468"/>
          </a:xfrm>
          <a:prstGeom prst="ellipse">
            <a:avLst/>
          </a:prstGeom>
          <a:gradFill flip="none" rotWithShape="1">
            <a:gsLst>
              <a:gs pos="0">
                <a:srgbClr val="226BAB">
                  <a:shade val="30000"/>
                  <a:satMod val="115000"/>
                </a:srgbClr>
              </a:gs>
              <a:gs pos="50000">
                <a:srgbClr val="226BAB">
                  <a:shade val="67500"/>
                  <a:satMod val="115000"/>
                </a:srgbClr>
              </a:gs>
              <a:gs pos="100000">
                <a:srgbClr val="226BAB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</a:endParaRPr>
          </a:p>
        </p:txBody>
      </p:sp>
      <p:pic>
        <p:nvPicPr>
          <p:cNvPr id="10" name="Graphic 9" descr="Stopwatch">
            <a:extLst>
              <a:ext uri="{FF2B5EF4-FFF2-40B4-BE49-F238E27FC236}">
                <a16:creationId xmlns:a16="http://schemas.microsoft.com/office/drawing/2014/main" id="{9CED03C5-2F84-4058-BC8D-E16DA9021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5424" y="1176726"/>
            <a:ext cx="593330" cy="5933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BE52F7-235F-4DB9-99C5-02CC9E6FA6F2}"/>
              </a:ext>
            </a:extLst>
          </p:cNvPr>
          <p:cNvSpPr/>
          <p:nvPr/>
        </p:nvSpPr>
        <p:spPr>
          <a:xfrm>
            <a:off x="2242600" y="893448"/>
            <a:ext cx="18909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26BAB"/>
                </a:solidFill>
              </a:rPr>
              <a:t>Processing time </a:t>
            </a:r>
            <a:endParaRPr lang="en-GB" sz="2000" dirty="0">
              <a:solidFill>
                <a:srgbClr val="226BAB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E34C24-B287-424B-85A2-8420CE7B2DB7}"/>
              </a:ext>
            </a:extLst>
          </p:cNvPr>
          <p:cNvSpPr/>
          <p:nvPr/>
        </p:nvSpPr>
        <p:spPr>
          <a:xfrm>
            <a:off x="2357022" y="1438764"/>
            <a:ext cx="1662058" cy="3277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Around 2-4 mins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7C22C7-3061-45D1-A73A-07F6DA425A66}"/>
              </a:ext>
            </a:extLst>
          </p:cNvPr>
          <p:cNvGrpSpPr/>
          <p:nvPr/>
        </p:nvGrpSpPr>
        <p:grpSpPr>
          <a:xfrm>
            <a:off x="5755992" y="1033657"/>
            <a:ext cx="879468" cy="879468"/>
            <a:chOff x="5554825" y="765761"/>
            <a:chExt cx="879468" cy="879468"/>
          </a:xfrm>
        </p:grpSpPr>
        <p:sp>
          <p:nvSpPr>
            <p:cNvPr id="14" name="椭圆 28">
              <a:extLst>
                <a:ext uri="{FF2B5EF4-FFF2-40B4-BE49-F238E27FC236}">
                  <a16:creationId xmlns:a16="http://schemas.microsoft.com/office/drawing/2014/main" id="{4C9C1F1E-E7F3-435A-93C3-A8F914B32472}"/>
                </a:ext>
              </a:extLst>
            </p:cNvPr>
            <p:cNvSpPr/>
            <p:nvPr/>
          </p:nvSpPr>
          <p:spPr>
            <a:xfrm>
              <a:off x="5554825" y="765761"/>
              <a:ext cx="879468" cy="879468"/>
            </a:xfrm>
            <a:prstGeom prst="ellipse">
              <a:avLst/>
            </a:prstGeom>
            <a:gradFill flip="none" rotWithShape="1">
              <a:gsLst>
                <a:gs pos="0">
                  <a:srgbClr val="2E9273">
                    <a:shade val="30000"/>
                    <a:satMod val="115000"/>
                  </a:srgbClr>
                </a:gs>
                <a:gs pos="50000">
                  <a:srgbClr val="2E9273">
                    <a:shade val="67500"/>
                    <a:satMod val="115000"/>
                  </a:srgbClr>
                </a:gs>
                <a:gs pos="100000">
                  <a:srgbClr val="2E9273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</a:endParaRPr>
            </a:p>
          </p:txBody>
        </p:sp>
        <p:pic>
          <p:nvPicPr>
            <p:cNvPr id="15" name="Graphic 14" descr="Table">
              <a:extLst>
                <a:ext uri="{FF2B5EF4-FFF2-40B4-BE49-F238E27FC236}">
                  <a16:creationId xmlns:a16="http://schemas.microsoft.com/office/drawing/2014/main" id="{2E82DA17-0066-4ABA-8736-CA47B2B19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81034" y="902826"/>
              <a:ext cx="627050" cy="627050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BF182B8-6889-4C8E-B14A-F2EA7523300B}"/>
              </a:ext>
            </a:extLst>
          </p:cNvPr>
          <p:cNvSpPr/>
          <p:nvPr/>
        </p:nvSpPr>
        <p:spPr>
          <a:xfrm>
            <a:off x="7823090" y="893448"/>
            <a:ext cx="8499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E9273"/>
                </a:solidFill>
              </a:rPr>
              <a:t>Result</a:t>
            </a:r>
            <a:endParaRPr lang="en-GB" sz="2000" dirty="0">
              <a:solidFill>
                <a:srgbClr val="2E92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74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Takeaways</a:t>
            </a:r>
            <a:endParaRPr lang="en-GB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5E131BA2-CEF3-4C5F-BF2A-A8664D914AA6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229B38BE-F4DC-4390-BE07-D4CA772559BA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grpSp>
        <p:nvGrpSpPr>
          <p:cNvPr id="7" name="Group 12">
            <a:extLst>
              <a:ext uri="{FF2B5EF4-FFF2-40B4-BE49-F238E27FC236}">
                <a16:creationId xmlns:a16="http://schemas.microsoft.com/office/drawing/2014/main" id="{6BCEEC9C-6B63-4371-A8C3-F697955C0020}"/>
              </a:ext>
            </a:extLst>
          </p:cNvPr>
          <p:cNvGrpSpPr/>
          <p:nvPr/>
        </p:nvGrpSpPr>
        <p:grpSpPr>
          <a:xfrm>
            <a:off x="4592719" y="1977315"/>
            <a:ext cx="1365778" cy="1365777"/>
            <a:chOff x="4245556" y="2248259"/>
            <a:chExt cx="1720817" cy="1720816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6EE6CB14-212B-4E36-ABBA-00F555E3D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133" y="2510836"/>
              <a:ext cx="1458240" cy="1458239"/>
            </a:xfrm>
            <a:custGeom>
              <a:avLst/>
              <a:gdLst>
                <a:gd name="T0" fmla="*/ 48 w 338"/>
                <a:gd name="T1" fmla="*/ 338 h 338"/>
                <a:gd name="T2" fmla="*/ 338 w 338"/>
                <a:gd name="T3" fmla="*/ 48 h 338"/>
                <a:gd name="T4" fmla="*/ 338 w 338"/>
                <a:gd name="T5" fmla="*/ 0 h 338"/>
                <a:gd name="T6" fmla="*/ 0 w 338"/>
                <a:gd name="T7" fmla="*/ 338 h 338"/>
                <a:gd name="T8" fmla="*/ 48 w 338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338">
                  <a:moveTo>
                    <a:pt x="48" y="338"/>
                  </a:moveTo>
                  <a:cubicBezTo>
                    <a:pt x="61" y="182"/>
                    <a:pt x="182" y="61"/>
                    <a:pt x="338" y="48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152" y="14"/>
                    <a:pt x="14" y="152"/>
                    <a:pt x="0" y="338"/>
                  </a:cubicBezTo>
                  <a:lnTo>
                    <a:pt x="48" y="33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4D860279-50FE-4B46-80EB-01D85311E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556" y="2248259"/>
              <a:ext cx="1720817" cy="1720816"/>
            </a:xfrm>
            <a:custGeom>
              <a:avLst/>
              <a:gdLst>
                <a:gd name="T0" fmla="*/ 61 w 399"/>
                <a:gd name="T1" fmla="*/ 399 h 399"/>
                <a:gd name="T2" fmla="*/ 399 w 399"/>
                <a:gd name="T3" fmla="*/ 61 h 399"/>
                <a:gd name="T4" fmla="*/ 399 w 399"/>
                <a:gd name="T5" fmla="*/ 0 h 399"/>
                <a:gd name="T6" fmla="*/ 0 w 399"/>
                <a:gd name="T7" fmla="*/ 399 h 399"/>
                <a:gd name="T8" fmla="*/ 61 w 399"/>
                <a:gd name="T9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399">
                  <a:moveTo>
                    <a:pt x="61" y="399"/>
                  </a:moveTo>
                  <a:cubicBezTo>
                    <a:pt x="76" y="219"/>
                    <a:pt x="219" y="76"/>
                    <a:pt x="399" y="61"/>
                  </a:cubicBezTo>
                  <a:cubicBezTo>
                    <a:pt x="399" y="0"/>
                    <a:pt x="399" y="0"/>
                    <a:pt x="399" y="0"/>
                  </a:cubicBezTo>
                  <a:cubicBezTo>
                    <a:pt x="186" y="15"/>
                    <a:pt x="15" y="186"/>
                    <a:pt x="0" y="399"/>
                  </a:cubicBezTo>
                  <a:lnTo>
                    <a:pt x="61" y="3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11" name="Freeform 7">
            <a:extLst>
              <a:ext uri="{FF2B5EF4-FFF2-40B4-BE49-F238E27FC236}">
                <a16:creationId xmlns:a16="http://schemas.microsoft.com/office/drawing/2014/main" id="{0E89817A-867F-4717-9F1A-E4B4566F486C}"/>
              </a:ext>
            </a:extLst>
          </p:cNvPr>
          <p:cNvSpPr>
            <a:spLocks/>
          </p:cNvSpPr>
          <p:nvPr/>
        </p:nvSpPr>
        <p:spPr bwMode="auto">
          <a:xfrm>
            <a:off x="6174341" y="2168970"/>
            <a:ext cx="1176914" cy="1174122"/>
          </a:xfrm>
          <a:custGeom>
            <a:avLst/>
            <a:gdLst>
              <a:gd name="T0" fmla="*/ 3 w 344"/>
              <a:gd name="T1" fmla="*/ 53 h 343"/>
              <a:gd name="T2" fmla="*/ 290 w 344"/>
              <a:gd name="T3" fmla="*/ 343 h 343"/>
              <a:gd name="T4" fmla="*/ 344 w 344"/>
              <a:gd name="T5" fmla="*/ 343 h 343"/>
              <a:gd name="T6" fmla="*/ 0 w 344"/>
              <a:gd name="T7" fmla="*/ 0 h 343"/>
              <a:gd name="T8" fmla="*/ 3 w 344"/>
              <a:gd name="T9" fmla="*/ 53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4" h="343">
                <a:moveTo>
                  <a:pt x="3" y="53"/>
                </a:moveTo>
                <a:cubicBezTo>
                  <a:pt x="159" y="67"/>
                  <a:pt x="277" y="187"/>
                  <a:pt x="290" y="343"/>
                </a:cubicBezTo>
                <a:cubicBezTo>
                  <a:pt x="344" y="343"/>
                  <a:pt x="344" y="343"/>
                  <a:pt x="344" y="343"/>
                </a:cubicBezTo>
                <a:cubicBezTo>
                  <a:pt x="330" y="157"/>
                  <a:pt x="186" y="13"/>
                  <a:pt x="0" y="0"/>
                </a:cubicBezTo>
                <a:lnTo>
                  <a:pt x="3" y="53"/>
                </a:lnTo>
                <a:close/>
              </a:path>
            </a:pathLst>
          </a:custGeom>
          <a:solidFill>
            <a:srgbClr val="2E9273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defTabSz="725759" fontAlgn="base">
              <a:spcBef>
                <a:spcPct val="0"/>
              </a:spcBef>
              <a:spcAft>
                <a:spcPct val="0"/>
              </a:spcAft>
            </a:pPr>
            <a:endParaRPr lang="en-US" sz="1429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872526A6-6AE2-440E-8B11-4DFA14AAAC9F}"/>
              </a:ext>
            </a:extLst>
          </p:cNvPr>
          <p:cNvSpPr>
            <a:spLocks/>
          </p:cNvSpPr>
          <p:nvPr/>
        </p:nvSpPr>
        <p:spPr bwMode="auto">
          <a:xfrm>
            <a:off x="6174341" y="1977315"/>
            <a:ext cx="1365778" cy="1365777"/>
          </a:xfrm>
          <a:custGeom>
            <a:avLst/>
            <a:gdLst>
              <a:gd name="T0" fmla="*/ 0 w 399"/>
              <a:gd name="T1" fmla="*/ 61 h 399"/>
              <a:gd name="T2" fmla="*/ 338 w 399"/>
              <a:gd name="T3" fmla="*/ 399 h 399"/>
              <a:gd name="T4" fmla="*/ 399 w 399"/>
              <a:gd name="T5" fmla="*/ 399 h 399"/>
              <a:gd name="T6" fmla="*/ 0 w 399"/>
              <a:gd name="T7" fmla="*/ 0 h 399"/>
              <a:gd name="T8" fmla="*/ 0 w 399"/>
              <a:gd name="T9" fmla="*/ 61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9" h="399">
                <a:moveTo>
                  <a:pt x="0" y="61"/>
                </a:moveTo>
                <a:cubicBezTo>
                  <a:pt x="180" y="76"/>
                  <a:pt x="323" y="219"/>
                  <a:pt x="338" y="399"/>
                </a:cubicBezTo>
                <a:cubicBezTo>
                  <a:pt x="399" y="399"/>
                  <a:pt x="399" y="399"/>
                  <a:pt x="399" y="399"/>
                </a:cubicBezTo>
                <a:cubicBezTo>
                  <a:pt x="384" y="186"/>
                  <a:pt x="213" y="15"/>
                  <a:pt x="0" y="0"/>
                </a:cubicBezTo>
                <a:lnTo>
                  <a:pt x="0" y="61"/>
                </a:lnTo>
                <a:close/>
              </a:path>
            </a:pathLst>
          </a:custGeom>
          <a:solidFill>
            <a:srgbClr val="6ED1B2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defTabSz="725759" fontAlgn="base">
              <a:spcBef>
                <a:spcPct val="0"/>
              </a:spcBef>
              <a:spcAft>
                <a:spcPct val="0"/>
              </a:spcAft>
            </a:pPr>
            <a:endParaRPr lang="en-US" sz="1429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13" name="Group 16">
            <a:extLst>
              <a:ext uri="{FF2B5EF4-FFF2-40B4-BE49-F238E27FC236}">
                <a16:creationId xmlns:a16="http://schemas.microsoft.com/office/drawing/2014/main" id="{31738B51-2227-4223-9D2B-B5B13C415C5C}"/>
              </a:ext>
            </a:extLst>
          </p:cNvPr>
          <p:cNvGrpSpPr/>
          <p:nvPr/>
        </p:nvGrpSpPr>
        <p:grpSpPr>
          <a:xfrm>
            <a:off x="4592719" y="3558008"/>
            <a:ext cx="1365778" cy="1366708"/>
            <a:chOff x="4245556" y="4239858"/>
            <a:chExt cx="1720817" cy="1721989"/>
          </a:xfrm>
        </p:grpSpPr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453676B6-3F93-47D4-9871-738FB86DC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133" y="4239858"/>
              <a:ext cx="1458240" cy="1458239"/>
            </a:xfrm>
            <a:custGeom>
              <a:avLst/>
              <a:gdLst>
                <a:gd name="T0" fmla="*/ 338 w 338"/>
                <a:gd name="T1" fmla="*/ 283 h 338"/>
                <a:gd name="T2" fmla="*/ 55 w 338"/>
                <a:gd name="T3" fmla="*/ 0 h 338"/>
                <a:gd name="T4" fmla="*/ 0 w 338"/>
                <a:gd name="T5" fmla="*/ 0 h 338"/>
                <a:gd name="T6" fmla="*/ 338 w 338"/>
                <a:gd name="T7" fmla="*/ 338 h 338"/>
                <a:gd name="T8" fmla="*/ 338 w 338"/>
                <a:gd name="T9" fmla="*/ 283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338">
                  <a:moveTo>
                    <a:pt x="338" y="283"/>
                  </a:moveTo>
                  <a:cubicBezTo>
                    <a:pt x="185" y="270"/>
                    <a:pt x="68" y="153"/>
                    <a:pt x="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182"/>
                    <a:pt x="156" y="325"/>
                    <a:pt x="338" y="338"/>
                  </a:cubicBezTo>
                  <a:lnTo>
                    <a:pt x="338" y="28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E82C5267-2212-4569-9102-7743D3808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556" y="4239858"/>
              <a:ext cx="1720817" cy="1721989"/>
            </a:xfrm>
            <a:custGeom>
              <a:avLst/>
              <a:gdLst>
                <a:gd name="T0" fmla="*/ 399 w 399"/>
                <a:gd name="T1" fmla="*/ 338 h 399"/>
                <a:gd name="T2" fmla="*/ 61 w 399"/>
                <a:gd name="T3" fmla="*/ 0 h 399"/>
                <a:gd name="T4" fmla="*/ 0 w 399"/>
                <a:gd name="T5" fmla="*/ 0 h 399"/>
                <a:gd name="T6" fmla="*/ 399 w 399"/>
                <a:gd name="T7" fmla="*/ 399 h 399"/>
                <a:gd name="T8" fmla="*/ 399 w 399"/>
                <a:gd name="T9" fmla="*/ 338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399">
                  <a:moveTo>
                    <a:pt x="399" y="338"/>
                  </a:moveTo>
                  <a:cubicBezTo>
                    <a:pt x="219" y="323"/>
                    <a:pt x="76" y="180"/>
                    <a:pt x="6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213"/>
                    <a:pt x="186" y="384"/>
                    <a:pt x="399" y="399"/>
                  </a:cubicBezTo>
                  <a:lnTo>
                    <a:pt x="399" y="3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defTabSz="725759" fontAlgn="base">
                <a:spcBef>
                  <a:spcPct val="0"/>
                </a:spcBef>
                <a:spcAft>
                  <a:spcPct val="0"/>
                </a:spcAft>
              </a:pPr>
              <a:endParaRPr lang="en-US" sz="1429">
                <a:solidFill>
                  <a:srgbClr val="000000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17" name="Freeform 11">
            <a:extLst>
              <a:ext uri="{FF2B5EF4-FFF2-40B4-BE49-F238E27FC236}">
                <a16:creationId xmlns:a16="http://schemas.microsoft.com/office/drawing/2014/main" id="{4DD5E830-6244-475B-A329-ECF28FFD2099}"/>
              </a:ext>
            </a:extLst>
          </p:cNvPr>
          <p:cNvSpPr>
            <a:spLocks/>
          </p:cNvSpPr>
          <p:nvPr/>
        </p:nvSpPr>
        <p:spPr bwMode="auto">
          <a:xfrm>
            <a:off x="6174341" y="3558008"/>
            <a:ext cx="1156446" cy="1157375"/>
          </a:xfrm>
          <a:custGeom>
            <a:avLst/>
            <a:gdLst>
              <a:gd name="T0" fmla="*/ 287 w 338"/>
              <a:gd name="T1" fmla="*/ 0 h 338"/>
              <a:gd name="T2" fmla="*/ 0 w 338"/>
              <a:gd name="T3" fmla="*/ 286 h 338"/>
              <a:gd name="T4" fmla="*/ 0 w 338"/>
              <a:gd name="T5" fmla="*/ 338 h 338"/>
              <a:gd name="T6" fmla="*/ 338 w 338"/>
              <a:gd name="T7" fmla="*/ 0 h 338"/>
              <a:gd name="T8" fmla="*/ 287 w 338"/>
              <a:gd name="T9" fmla="*/ 0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8" h="338">
                <a:moveTo>
                  <a:pt x="287" y="0"/>
                </a:moveTo>
                <a:cubicBezTo>
                  <a:pt x="273" y="157"/>
                  <a:pt x="157" y="273"/>
                  <a:pt x="0" y="286"/>
                </a:cubicBezTo>
                <a:cubicBezTo>
                  <a:pt x="0" y="338"/>
                  <a:pt x="0" y="338"/>
                  <a:pt x="0" y="338"/>
                </a:cubicBezTo>
                <a:cubicBezTo>
                  <a:pt x="186" y="324"/>
                  <a:pt x="324" y="186"/>
                  <a:pt x="338" y="0"/>
                </a:cubicBezTo>
                <a:lnTo>
                  <a:pt x="287" y="0"/>
                </a:lnTo>
                <a:close/>
              </a:path>
            </a:pathLst>
          </a:custGeom>
          <a:solidFill>
            <a:srgbClr val="83AC3F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defTabSz="725759" fontAlgn="base">
              <a:spcBef>
                <a:spcPct val="0"/>
              </a:spcBef>
              <a:spcAft>
                <a:spcPct val="0"/>
              </a:spcAft>
            </a:pPr>
            <a:endParaRPr lang="en-US" sz="1429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id="{656D4A27-56F7-4233-BAFA-BF45DF50FE19}"/>
              </a:ext>
            </a:extLst>
          </p:cNvPr>
          <p:cNvSpPr>
            <a:spLocks/>
          </p:cNvSpPr>
          <p:nvPr/>
        </p:nvSpPr>
        <p:spPr bwMode="auto">
          <a:xfrm>
            <a:off x="6174341" y="3558008"/>
            <a:ext cx="1365778" cy="1366708"/>
          </a:xfrm>
          <a:custGeom>
            <a:avLst/>
            <a:gdLst>
              <a:gd name="T0" fmla="*/ 338 w 399"/>
              <a:gd name="T1" fmla="*/ 0 h 399"/>
              <a:gd name="T2" fmla="*/ 0 w 399"/>
              <a:gd name="T3" fmla="*/ 338 h 399"/>
              <a:gd name="T4" fmla="*/ 0 w 399"/>
              <a:gd name="T5" fmla="*/ 399 h 399"/>
              <a:gd name="T6" fmla="*/ 399 w 399"/>
              <a:gd name="T7" fmla="*/ 0 h 399"/>
              <a:gd name="T8" fmla="*/ 338 w 399"/>
              <a:gd name="T9" fmla="*/ 0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9" h="399">
                <a:moveTo>
                  <a:pt x="338" y="0"/>
                </a:moveTo>
                <a:cubicBezTo>
                  <a:pt x="323" y="180"/>
                  <a:pt x="180" y="323"/>
                  <a:pt x="0" y="338"/>
                </a:cubicBezTo>
                <a:cubicBezTo>
                  <a:pt x="0" y="399"/>
                  <a:pt x="0" y="399"/>
                  <a:pt x="0" y="399"/>
                </a:cubicBezTo>
                <a:cubicBezTo>
                  <a:pt x="213" y="384"/>
                  <a:pt x="384" y="213"/>
                  <a:pt x="399" y="0"/>
                </a:cubicBezTo>
                <a:lnTo>
                  <a:pt x="338" y="0"/>
                </a:lnTo>
                <a:close/>
              </a:path>
            </a:pathLst>
          </a:custGeom>
          <a:solidFill>
            <a:srgbClr val="B6D386"/>
          </a:soli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defTabSz="725759" fontAlgn="base">
              <a:spcBef>
                <a:spcPct val="0"/>
              </a:spcBef>
              <a:spcAft>
                <a:spcPct val="0"/>
              </a:spcAft>
            </a:pPr>
            <a:endParaRPr lang="en-US" sz="1429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AB61CB-32F6-4A3F-B72B-FFD4CB588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6" y="2301083"/>
            <a:ext cx="2299865" cy="229986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72574" tIns="36287" rIns="72574" bIns="36287" numCol="1" anchor="t" anchorCtr="0" compatLnSpc="1">
            <a:prstTxWarp prst="textNoShape">
              <a:avLst/>
            </a:prstTxWarp>
          </a:bodyPr>
          <a:lstStyle/>
          <a:p>
            <a:pPr defTabSz="725759" fontAlgn="base">
              <a:spcBef>
                <a:spcPct val="0"/>
              </a:spcBef>
              <a:spcAft>
                <a:spcPct val="0"/>
              </a:spcAft>
            </a:pPr>
            <a:endParaRPr lang="en-US" sz="1429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2" name="Group 23">
            <a:extLst>
              <a:ext uri="{FF2B5EF4-FFF2-40B4-BE49-F238E27FC236}">
                <a16:creationId xmlns:a16="http://schemas.microsoft.com/office/drawing/2014/main" id="{F7D314B7-4005-409B-8C95-A8E33B1A223F}"/>
              </a:ext>
            </a:extLst>
          </p:cNvPr>
          <p:cNvGrpSpPr/>
          <p:nvPr/>
        </p:nvGrpSpPr>
        <p:grpSpPr>
          <a:xfrm>
            <a:off x="4005406" y="2067709"/>
            <a:ext cx="795715" cy="378622"/>
            <a:chOff x="3505569" y="2369185"/>
            <a:chExt cx="1002564" cy="477046"/>
          </a:xfrm>
        </p:grpSpPr>
        <p:cxnSp>
          <p:nvCxnSpPr>
            <p:cNvPr id="23" name="Straight Connector 19">
              <a:extLst>
                <a:ext uri="{FF2B5EF4-FFF2-40B4-BE49-F238E27FC236}">
                  <a16:creationId xmlns:a16="http://schemas.microsoft.com/office/drawing/2014/main" id="{598133D2-06E8-49D3-B9EE-F95CB7CCD0A7}"/>
                </a:ext>
              </a:extLst>
            </p:cNvPr>
            <p:cNvCxnSpPr/>
            <p:nvPr/>
          </p:nvCxnSpPr>
          <p:spPr>
            <a:xfrm flipH="1" flipV="1">
              <a:off x="4031087" y="2369185"/>
              <a:ext cx="477046" cy="477046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1">
              <a:extLst>
                <a:ext uri="{FF2B5EF4-FFF2-40B4-BE49-F238E27FC236}">
                  <a16:creationId xmlns:a16="http://schemas.microsoft.com/office/drawing/2014/main" id="{3622BA13-1035-48D3-8E25-AC376784876F}"/>
                </a:ext>
              </a:extLst>
            </p:cNvPr>
            <p:cNvCxnSpPr/>
            <p:nvPr/>
          </p:nvCxnSpPr>
          <p:spPr>
            <a:xfrm flipH="1">
              <a:off x="3505569" y="2369185"/>
              <a:ext cx="525518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AF7184-DB49-4888-978E-0C8D2543DDBB}"/>
              </a:ext>
            </a:extLst>
          </p:cNvPr>
          <p:cNvGrpSpPr/>
          <p:nvPr/>
        </p:nvGrpSpPr>
        <p:grpSpPr>
          <a:xfrm flipV="1">
            <a:off x="4005406" y="4466961"/>
            <a:ext cx="795715" cy="378622"/>
            <a:chOff x="3505569" y="2369185"/>
            <a:chExt cx="1002564" cy="47704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6DFD1E-2C98-402D-904E-BEEF1730A6E2}"/>
                </a:ext>
              </a:extLst>
            </p:cNvPr>
            <p:cNvCxnSpPr/>
            <p:nvPr/>
          </p:nvCxnSpPr>
          <p:spPr>
            <a:xfrm flipH="1" flipV="1">
              <a:off x="4031087" y="2369185"/>
              <a:ext cx="477046" cy="477046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5FD8741-7DCA-4F09-BC0D-483735E78B85}"/>
                </a:ext>
              </a:extLst>
            </p:cNvPr>
            <p:cNvCxnSpPr/>
            <p:nvPr/>
          </p:nvCxnSpPr>
          <p:spPr>
            <a:xfrm flipH="1" flipV="1">
              <a:off x="3505569" y="2369185"/>
              <a:ext cx="525518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43">
            <a:extLst>
              <a:ext uri="{FF2B5EF4-FFF2-40B4-BE49-F238E27FC236}">
                <a16:creationId xmlns:a16="http://schemas.microsoft.com/office/drawing/2014/main" id="{122575B3-0195-4E99-834D-CA9C735D0F3F}"/>
              </a:ext>
            </a:extLst>
          </p:cNvPr>
          <p:cNvGrpSpPr/>
          <p:nvPr/>
        </p:nvGrpSpPr>
        <p:grpSpPr>
          <a:xfrm flipH="1">
            <a:off x="7307207" y="2067709"/>
            <a:ext cx="795715" cy="378622"/>
            <a:chOff x="3505569" y="2369185"/>
            <a:chExt cx="1002564" cy="477046"/>
          </a:xfrm>
        </p:grpSpPr>
        <p:cxnSp>
          <p:nvCxnSpPr>
            <p:cNvPr id="29" name="Straight Connector 47">
              <a:extLst>
                <a:ext uri="{FF2B5EF4-FFF2-40B4-BE49-F238E27FC236}">
                  <a16:creationId xmlns:a16="http://schemas.microsoft.com/office/drawing/2014/main" id="{0CB7454B-21ED-479D-82A1-B4A7893FA4F1}"/>
                </a:ext>
              </a:extLst>
            </p:cNvPr>
            <p:cNvCxnSpPr/>
            <p:nvPr/>
          </p:nvCxnSpPr>
          <p:spPr>
            <a:xfrm flipH="1" flipV="1">
              <a:off x="4031087" y="2369185"/>
              <a:ext cx="477046" cy="477046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48">
              <a:extLst>
                <a:ext uri="{FF2B5EF4-FFF2-40B4-BE49-F238E27FC236}">
                  <a16:creationId xmlns:a16="http://schemas.microsoft.com/office/drawing/2014/main" id="{FB7D0CBE-B8FD-42CD-8AF7-2FBF46ADE293}"/>
                </a:ext>
              </a:extLst>
            </p:cNvPr>
            <p:cNvCxnSpPr/>
            <p:nvPr/>
          </p:nvCxnSpPr>
          <p:spPr>
            <a:xfrm flipH="1">
              <a:off x="3505569" y="2369185"/>
              <a:ext cx="525518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44">
            <a:extLst>
              <a:ext uri="{FF2B5EF4-FFF2-40B4-BE49-F238E27FC236}">
                <a16:creationId xmlns:a16="http://schemas.microsoft.com/office/drawing/2014/main" id="{2E30FB08-67FA-42E0-9494-7E7953C96D8E}"/>
              </a:ext>
            </a:extLst>
          </p:cNvPr>
          <p:cNvGrpSpPr/>
          <p:nvPr/>
        </p:nvGrpSpPr>
        <p:grpSpPr>
          <a:xfrm flipH="1" flipV="1">
            <a:off x="7307207" y="4466961"/>
            <a:ext cx="795715" cy="378622"/>
            <a:chOff x="3505569" y="2369185"/>
            <a:chExt cx="1002564" cy="477046"/>
          </a:xfrm>
        </p:grpSpPr>
        <p:cxnSp>
          <p:nvCxnSpPr>
            <p:cNvPr id="32" name="Straight Connector 45">
              <a:extLst>
                <a:ext uri="{FF2B5EF4-FFF2-40B4-BE49-F238E27FC236}">
                  <a16:creationId xmlns:a16="http://schemas.microsoft.com/office/drawing/2014/main" id="{985D7B26-18CC-4F82-879E-4E1D50898993}"/>
                </a:ext>
              </a:extLst>
            </p:cNvPr>
            <p:cNvCxnSpPr/>
            <p:nvPr/>
          </p:nvCxnSpPr>
          <p:spPr>
            <a:xfrm flipH="1" flipV="1">
              <a:off x="4031087" y="2369185"/>
              <a:ext cx="477046" cy="477046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46">
              <a:extLst>
                <a:ext uri="{FF2B5EF4-FFF2-40B4-BE49-F238E27FC236}">
                  <a16:creationId xmlns:a16="http://schemas.microsoft.com/office/drawing/2014/main" id="{6B0D298A-8AED-4AF5-8910-9D7D1D223AE8}"/>
                </a:ext>
              </a:extLst>
            </p:cNvPr>
            <p:cNvCxnSpPr/>
            <p:nvPr/>
          </p:nvCxnSpPr>
          <p:spPr>
            <a:xfrm flipH="1" flipV="1">
              <a:off x="3505569" y="2369185"/>
              <a:ext cx="525518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Graphic 69" descr="Meeting">
            <a:extLst>
              <a:ext uri="{FF2B5EF4-FFF2-40B4-BE49-F238E27FC236}">
                <a16:creationId xmlns:a16="http://schemas.microsoft.com/office/drawing/2014/main" id="{8BA45902-3E00-4FA9-B82B-5400439F1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2233" y="2916179"/>
            <a:ext cx="1023257" cy="102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2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Takeaways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280AD7-927D-4A74-86F3-656422515FC6}"/>
              </a:ext>
            </a:extLst>
          </p:cNvPr>
          <p:cNvSpPr txBox="1"/>
          <p:nvPr/>
        </p:nvSpPr>
        <p:spPr>
          <a:xfrm>
            <a:off x="1355507" y="2138402"/>
            <a:ext cx="6543413" cy="33013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Scoping: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Identify similar requirements between different commodities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Plan for longer testing phase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/>
              <a:t>Fool proof system for areas that require manual data entry</a:t>
            </a: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Software usage effects processing speed</a:t>
            </a:r>
            <a:r>
              <a:rPr lang="en-GB" dirty="0"/>
              <a:t>. VBA/Power query processes much slower than python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/>
              <a:t>Embrace more software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/>
              <a:t>Improve processing speed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/>
              <a:t>Code review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/>
              <a:t>Instructions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/>
              <a:t>Detailed </a:t>
            </a:r>
            <a:r>
              <a:rPr lang="en-GB" dirty="0" err="1"/>
              <a:t>powerpoint</a:t>
            </a:r>
            <a:r>
              <a:rPr lang="en-GB" dirty="0"/>
              <a:t> instructions and video recording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lnSpc>
                <a:spcPct val="90000"/>
              </a:lnSpc>
            </a:pPr>
            <a:endParaRPr lang="en-GB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5E131BA2-CEF3-4C5F-BF2A-A8664D914AA6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229B38BE-F4DC-4390-BE07-D4CA772559BA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47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Takeaways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280AD7-927D-4A74-86F3-656422515FC6}"/>
              </a:ext>
            </a:extLst>
          </p:cNvPr>
          <p:cNvSpPr txBox="1"/>
          <p:nvPr/>
        </p:nvSpPr>
        <p:spPr>
          <a:xfrm>
            <a:off x="1140903" y="1627464"/>
            <a:ext cx="6543413" cy="38086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Scoping phase should have identified similar requirements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Long term forecast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Demand Waterfall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Weekly Demand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Software usage effects processing speed</a:t>
            </a:r>
            <a:r>
              <a:rPr lang="en-GB" dirty="0"/>
              <a:t>. VBA/Power query processes much slower than python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/>
              <a:t>Embrace </a:t>
            </a:r>
            <a:r>
              <a:rPr lang="en-GB"/>
              <a:t>more software</a:t>
            </a:r>
            <a:endParaRPr lang="en-GB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/>
              <a:t>Lessons learned throughout project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/>
              <a:t>Code review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dirty="0"/>
              <a:t>User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58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EC6BD1B-B915-4738-92B3-93FF6BF963EF}"/>
              </a:ext>
            </a:extLst>
          </p:cNvPr>
          <p:cNvGrpSpPr/>
          <p:nvPr/>
        </p:nvGrpSpPr>
        <p:grpSpPr>
          <a:xfrm>
            <a:off x="2985511" y="5048919"/>
            <a:ext cx="2199122" cy="1042416"/>
            <a:chOff x="2959368" y="4468789"/>
            <a:chExt cx="2199122" cy="1042416"/>
          </a:xfrm>
        </p:grpSpPr>
        <p:sp>
          <p:nvSpPr>
            <p:cNvPr id="108" name="Oval 205">
              <a:extLst>
                <a:ext uri="{FF2B5EF4-FFF2-40B4-BE49-F238E27FC236}">
                  <a16:creationId xmlns:a16="http://schemas.microsoft.com/office/drawing/2014/main" id="{8FA33460-2AB9-4AAF-8636-71B35CA94F21}"/>
                </a:ext>
              </a:extLst>
            </p:cNvPr>
            <p:cNvSpPr/>
            <p:nvPr/>
          </p:nvSpPr>
          <p:spPr>
            <a:xfrm>
              <a:off x="2959368" y="4895228"/>
              <a:ext cx="172757" cy="172757"/>
            </a:xfrm>
            <a:prstGeom prst="ellipse">
              <a:avLst/>
            </a:prstGeom>
            <a:solidFill>
              <a:srgbClr val="83AC3F"/>
            </a:solidFill>
            <a:ln w="285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2575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Oval 5">
              <a:extLst>
                <a:ext uri="{FF2B5EF4-FFF2-40B4-BE49-F238E27FC236}">
                  <a16:creationId xmlns:a16="http://schemas.microsoft.com/office/drawing/2014/main" id="{C49F26C5-064E-47BD-B9ED-C60914A4B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930" y="4468789"/>
              <a:ext cx="1051560" cy="1042416"/>
            </a:xfrm>
            <a:prstGeom prst="ellipse">
              <a:avLst/>
            </a:prstGeom>
            <a:noFill/>
            <a:ln w="28575">
              <a:solidFill>
                <a:srgbClr val="83AC3F"/>
              </a:solidFill>
              <a:prstDash val="sysDot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2575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16" name="Oval 5">
              <a:extLst>
                <a:ext uri="{FF2B5EF4-FFF2-40B4-BE49-F238E27FC236}">
                  <a16:creationId xmlns:a16="http://schemas.microsoft.com/office/drawing/2014/main" id="{357B55D6-49E3-4C45-AB11-6FCB11572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102" y="4552635"/>
              <a:ext cx="865469" cy="857945"/>
            </a:xfrm>
            <a:prstGeom prst="ellipse">
              <a:avLst/>
            </a:prstGeom>
            <a:solidFill>
              <a:srgbClr val="83AC3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2575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21" name="Straight Connector 223">
              <a:extLst>
                <a:ext uri="{FF2B5EF4-FFF2-40B4-BE49-F238E27FC236}">
                  <a16:creationId xmlns:a16="http://schemas.microsoft.com/office/drawing/2014/main" id="{1FD74B05-FAA8-49F4-8449-F728BCE90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1647" y="4974488"/>
              <a:ext cx="978408" cy="0"/>
            </a:xfrm>
            <a:prstGeom prst="line">
              <a:avLst/>
            </a:prstGeom>
            <a:solidFill>
              <a:srgbClr val="83AC3F"/>
            </a:solidFill>
            <a:ln w="28575" cap="flat" cmpd="sng" algn="ctr">
              <a:solidFill>
                <a:srgbClr val="83AC3F"/>
              </a:solidFill>
              <a:prstDash val="sysDot"/>
            </a:ln>
            <a:effectLst/>
          </p:spPr>
        </p:cxnSp>
        <p:pic>
          <p:nvPicPr>
            <p:cNvPr id="149" name="Graphic 148" descr="Questions">
              <a:extLst>
                <a:ext uri="{FF2B5EF4-FFF2-40B4-BE49-F238E27FC236}">
                  <a16:creationId xmlns:a16="http://schemas.microsoft.com/office/drawing/2014/main" id="{05328D19-3AED-4CF7-B6B9-F3C5E616D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18593" y="4660371"/>
              <a:ext cx="628234" cy="628234"/>
            </a:xfrm>
            <a:prstGeom prst="rect">
              <a:avLst/>
            </a:prstGeom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76" y="264437"/>
            <a:ext cx="10972801" cy="555072"/>
          </a:xfrm>
        </p:spPr>
        <p:txBody>
          <a:bodyPr/>
          <a:lstStyle/>
          <a:p>
            <a:r>
              <a:rPr lang="en-US" altLang="zh-TW" dirty="0"/>
              <a:t>GTK Planning Challenges</a:t>
            </a:r>
            <a:endParaRPr lang="en-GB" dirty="0"/>
          </a:p>
        </p:txBody>
      </p:sp>
      <p:grpSp>
        <p:nvGrpSpPr>
          <p:cNvPr id="122" name="Group 31">
            <a:extLst>
              <a:ext uri="{FF2B5EF4-FFF2-40B4-BE49-F238E27FC236}">
                <a16:creationId xmlns:a16="http://schemas.microsoft.com/office/drawing/2014/main" id="{3129F268-67E7-4429-AF71-43D7BA6EB0CC}"/>
              </a:ext>
            </a:extLst>
          </p:cNvPr>
          <p:cNvGrpSpPr/>
          <p:nvPr/>
        </p:nvGrpSpPr>
        <p:grpSpPr>
          <a:xfrm>
            <a:off x="1228630" y="3139919"/>
            <a:ext cx="1393697" cy="1397675"/>
            <a:chOff x="7216775" y="2687638"/>
            <a:chExt cx="555625" cy="557212"/>
          </a:xfrm>
          <a:solidFill>
            <a:srgbClr val="979797"/>
          </a:solidFill>
        </p:grpSpPr>
        <p:sp>
          <p:nvSpPr>
            <p:cNvPr id="123" name="Freeform 123">
              <a:extLst>
                <a:ext uri="{FF2B5EF4-FFF2-40B4-BE49-F238E27FC236}">
                  <a16:creationId xmlns:a16="http://schemas.microsoft.com/office/drawing/2014/main" id="{94373076-C8FE-499F-AE27-1A76098F48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16775" y="2687638"/>
              <a:ext cx="555625" cy="557212"/>
            </a:xfrm>
            <a:custGeom>
              <a:avLst/>
              <a:gdLst>
                <a:gd name="T0" fmla="*/ 1528 w 3500"/>
                <a:gd name="T1" fmla="*/ 438 h 3510"/>
                <a:gd name="T2" fmla="*/ 1195 w 3500"/>
                <a:gd name="T3" fmla="*/ 616 h 3510"/>
                <a:gd name="T4" fmla="*/ 924 w 3500"/>
                <a:gd name="T5" fmla="*/ 637 h 3510"/>
                <a:gd name="T6" fmla="*/ 512 w 3500"/>
                <a:gd name="T7" fmla="*/ 758 h 3510"/>
                <a:gd name="T8" fmla="*/ 671 w 3500"/>
                <a:gd name="T9" fmla="*/ 1072 h 3510"/>
                <a:gd name="T10" fmla="*/ 505 w 3500"/>
                <a:gd name="T11" fmla="*/ 1473 h 3510"/>
                <a:gd name="T12" fmla="*/ 172 w 3500"/>
                <a:gd name="T13" fmla="*/ 1582 h 3510"/>
                <a:gd name="T14" fmla="*/ 378 w 3500"/>
                <a:gd name="T15" fmla="*/ 1959 h 3510"/>
                <a:gd name="T16" fmla="*/ 555 w 3500"/>
                <a:gd name="T17" fmla="*/ 2168 h 3510"/>
                <a:gd name="T18" fmla="*/ 665 w 3500"/>
                <a:gd name="T19" fmla="*/ 2528 h 3510"/>
                <a:gd name="T20" fmla="*/ 739 w 3500"/>
                <a:gd name="T21" fmla="*/ 2991 h 3510"/>
                <a:gd name="T22" fmla="*/ 1007 w 3500"/>
                <a:gd name="T23" fmla="*/ 2837 h 3510"/>
                <a:gd name="T24" fmla="*/ 1413 w 3500"/>
                <a:gd name="T25" fmla="*/ 2977 h 3510"/>
                <a:gd name="T26" fmla="*/ 1559 w 3500"/>
                <a:gd name="T27" fmla="*/ 3231 h 3510"/>
                <a:gd name="T28" fmla="*/ 1926 w 3500"/>
                <a:gd name="T29" fmla="*/ 3329 h 3510"/>
                <a:gd name="T30" fmla="*/ 2058 w 3500"/>
                <a:gd name="T31" fmla="*/ 2988 h 3510"/>
                <a:gd name="T32" fmla="*/ 2462 w 3500"/>
                <a:gd name="T33" fmla="*/ 2835 h 3510"/>
                <a:gd name="T34" fmla="*/ 2753 w 3500"/>
                <a:gd name="T35" fmla="*/ 2996 h 3510"/>
                <a:gd name="T36" fmla="*/ 2848 w 3500"/>
                <a:gd name="T37" fmla="*/ 2557 h 3510"/>
                <a:gd name="T38" fmla="*/ 2918 w 3500"/>
                <a:gd name="T39" fmla="*/ 2240 h 3510"/>
                <a:gd name="T40" fmla="*/ 3092 w 3500"/>
                <a:gd name="T41" fmla="*/ 1967 h 3510"/>
                <a:gd name="T42" fmla="*/ 3335 w 3500"/>
                <a:gd name="T43" fmla="*/ 1589 h 3510"/>
                <a:gd name="T44" fmla="*/ 3014 w 3500"/>
                <a:gd name="T45" fmla="*/ 1497 h 3510"/>
                <a:gd name="T46" fmla="*/ 2837 w 3500"/>
                <a:gd name="T47" fmla="*/ 1101 h 3510"/>
                <a:gd name="T48" fmla="*/ 2985 w 3500"/>
                <a:gd name="T49" fmla="*/ 767 h 3510"/>
                <a:gd name="T50" fmla="*/ 2656 w 3500"/>
                <a:gd name="T51" fmla="*/ 576 h 3510"/>
                <a:gd name="T52" fmla="*/ 2374 w 3500"/>
                <a:gd name="T53" fmla="*/ 652 h 3510"/>
                <a:gd name="T54" fmla="*/ 1988 w 3500"/>
                <a:gd name="T55" fmla="*/ 465 h 3510"/>
                <a:gd name="T56" fmla="*/ 1907 w 3500"/>
                <a:gd name="T57" fmla="*/ 164 h 3510"/>
                <a:gd name="T58" fmla="*/ 2048 w 3500"/>
                <a:gd name="T59" fmla="*/ 68 h 3510"/>
                <a:gd name="T60" fmla="*/ 2122 w 3500"/>
                <a:gd name="T61" fmla="*/ 370 h 3510"/>
                <a:gd name="T62" fmla="*/ 2469 w 3500"/>
                <a:gd name="T63" fmla="*/ 512 h 3510"/>
                <a:gd name="T64" fmla="*/ 2775 w 3500"/>
                <a:gd name="T65" fmla="*/ 352 h 3510"/>
                <a:gd name="T66" fmla="*/ 3143 w 3500"/>
                <a:gd name="T67" fmla="*/ 699 h 3510"/>
                <a:gd name="T68" fmla="*/ 2994 w 3500"/>
                <a:gd name="T69" fmla="*/ 1026 h 3510"/>
                <a:gd name="T70" fmla="*/ 3128 w 3500"/>
                <a:gd name="T71" fmla="*/ 1378 h 3510"/>
                <a:gd name="T72" fmla="*/ 3406 w 3500"/>
                <a:gd name="T73" fmla="*/ 1437 h 3510"/>
                <a:gd name="T74" fmla="*/ 3497 w 3500"/>
                <a:gd name="T75" fmla="*/ 1945 h 3510"/>
                <a:gd name="T76" fmla="*/ 3244 w 3500"/>
                <a:gd name="T77" fmla="*/ 2108 h 3510"/>
                <a:gd name="T78" fmla="*/ 3069 w 3500"/>
                <a:gd name="T79" fmla="*/ 2303 h 3510"/>
                <a:gd name="T80" fmla="*/ 3132 w 3500"/>
                <a:gd name="T81" fmla="*/ 2671 h 3510"/>
                <a:gd name="T82" fmla="*/ 3098 w 3500"/>
                <a:gd name="T83" fmla="*/ 2885 h 3510"/>
                <a:gd name="T84" fmla="*/ 2690 w 3500"/>
                <a:gd name="T85" fmla="*/ 3152 h 3510"/>
                <a:gd name="T86" fmla="*/ 2377 w 3500"/>
                <a:gd name="T87" fmla="*/ 3042 h 3510"/>
                <a:gd name="T88" fmla="*/ 2116 w 3500"/>
                <a:gd name="T89" fmla="*/ 3153 h 3510"/>
                <a:gd name="T90" fmla="*/ 1971 w 3500"/>
                <a:gd name="T91" fmla="*/ 3498 h 3510"/>
                <a:gd name="T92" fmla="*/ 1452 w 3500"/>
                <a:gd name="T93" fmla="*/ 3442 h 3510"/>
                <a:gd name="T94" fmla="*/ 1378 w 3500"/>
                <a:gd name="T95" fmla="*/ 3140 h 3510"/>
                <a:gd name="T96" fmla="*/ 1031 w 3500"/>
                <a:gd name="T97" fmla="*/ 2998 h 3510"/>
                <a:gd name="T98" fmla="*/ 725 w 3500"/>
                <a:gd name="T99" fmla="*/ 3158 h 3510"/>
                <a:gd name="T100" fmla="*/ 357 w 3500"/>
                <a:gd name="T101" fmla="*/ 2811 h 3510"/>
                <a:gd name="T102" fmla="*/ 506 w 3500"/>
                <a:gd name="T103" fmla="*/ 2484 h 3510"/>
                <a:gd name="T104" fmla="*/ 372 w 3500"/>
                <a:gd name="T105" fmla="*/ 2132 h 3510"/>
                <a:gd name="T106" fmla="*/ 94 w 3500"/>
                <a:gd name="T107" fmla="*/ 2073 h 3510"/>
                <a:gd name="T108" fmla="*/ 3 w 3500"/>
                <a:gd name="T109" fmla="*/ 1565 h 3510"/>
                <a:gd name="T110" fmla="*/ 256 w 3500"/>
                <a:gd name="T111" fmla="*/ 1402 h 3510"/>
                <a:gd name="T112" fmla="*/ 431 w 3500"/>
                <a:gd name="T113" fmla="*/ 1207 h 3510"/>
                <a:gd name="T114" fmla="*/ 368 w 3500"/>
                <a:gd name="T115" fmla="*/ 839 h 3510"/>
                <a:gd name="T116" fmla="*/ 402 w 3500"/>
                <a:gd name="T117" fmla="*/ 625 h 3510"/>
                <a:gd name="T118" fmla="*/ 810 w 3500"/>
                <a:gd name="T119" fmla="*/ 358 h 3510"/>
                <a:gd name="T120" fmla="*/ 1123 w 3500"/>
                <a:gd name="T121" fmla="*/ 468 h 3510"/>
                <a:gd name="T122" fmla="*/ 1384 w 3500"/>
                <a:gd name="T123" fmla="*/ 357 h 3510"/>
                <a:gd name="T124" fmla="*/ 1529 w 3500"/>
                <a:gd name="T125" fmla="*/ 12 h 3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00" h="3510">
                  <a:moveTo>
                    <a:pt x="1593" y="164"/>
                  </a:moveTo>
                  <a:lnTo>
                    <a:pt x="1585" y="166"/>
                  </a:lnTo>
                  <a:lnTo>
                    <a:pt x="1577" y="172"/>
                  </a:lnTo>
                  <a:lnTo>
                    <a:pt x="1574" y="181"/>
                  </a:lnTo>
                  <a:lnTo>
                    <a:pt x="1559" y="280"/>
                  </a:lnTo>
                  <a:lnTo>
                    <a:pt x="1546" y="379"/>
                  </a:lnTo>
                  <a:lnTo>
                    <a:pt x="1539" y="410"/>
                  </a:lnTo>
                  <a:lnTo>
                    <a:pt x="1528" y="438"/>
                  </a:lnTo>
                  <a:lnTo>
                    <a:pt x="1512" y="465"/>
                  </a:lnTo>
                  <a:lnTo>
                    <a:pt x="1492" y="487"/>
                  </a:lnTo>
                  <a:lnTo>
                    <a:pt x="1469" y="506"/>
                  </a:lnTo>
                  <a:lnTo>
                    <a:pt x="1442" y="522"/>
                  </a:lnTo>
                  <a:lnTo>
                    <a:pt x="1413" y="533"/>
                  </a:lnTo>
                  <a:lnTo>
                    <a:pt x="1338" y="556"/>
                  </a:lnTo>
                  <a:lnTo>
                    <a:pt x="1266" y="584"/>
                  </a:lnTo>
                  <a:lnTo>
                    <a:pt x="1195" y="616"/>
                  </a:lnTo>
                  <a:lnTo>
                    <a:pt x="1126" y="652"/>
                  </a:lnTo>
                  <a:lnTo>
                    <a:pt x="1098" y="665"/>
                  </a:lnTo>
                  <a:lnTo>
                    <a:pt x="1069" y="673"/>
                  </a:lnTo>
                  <a:lnTo>
                    <a:pt x="1038" y="675"/>
                  </a:lnTo>
                  <a:lnTo>
                    <a:pt x="1009" y="673"/>
                  </a:lnTo>
                  <a:lnTo>
                    <a:pt x="979" y="667"/>
                  </a:lnTo>
                  <a:lnTo>
                    <a:pt x="950" y="654"/>
                  </a:lnTo>
                  <a:lnTo>
                    <a:pt x="924" y="637"/>
                  </a:lnTo>
                  <a:lnTo>
                    <a:pt x="844" y="576"/>
                  </a:lnTo>
                  <a:lnTo>
                    <a:pt x="765" y="517"/>
                  </a:lnTo>
                  <a:lnTo>
                    <a:pt x="756" y="514"/>
                  </a:lnTo>
                  <a:lnTo>
                    <a:pt x="747" y="514"/>
                  </a:lnTo>
                  <a:lnTo>
                    <a:pt x="739" y="519"/>
                  </a:lnTo>
                  <a:lnTo>
                    <a:pt x="518" y="741"/>
                  </a:lnTo>
                  <a:lnTo>
                    <a:pt x="512" y="749"/>
                  </a:lnTo>
                  <a:lnTo>
                    <a:pt x="512" y="758"/>
                  </a:lnTo>
                  <a:lnTo>
                    <a:pt x="515" y="767"/>
                  </a:lnTo>
                  <a:lnTo>
                    <a:pt x="575" y="847"/>
                  </a:lnTo>
                  <a:lnTo>
                    <a:pt x="635" y="926"/>
                  </a:lnTo>
                  <a:lnTo>
                    <a:pt x="652" y="953"/>
                  </a:lnTo>
                  <a:lnTo>
                    <a:pt x="665" y="982"/>
                  </a:lnTo>
                  <a:lnTo>
                    <a:pt x="671" y="1012"/>
                  </a:lnTo>
                  <a:lnTo>
                    <a:pt x="673" y="1041"/>
                  </a:lnTo>
                  <a:lnTo>
                    <a:pt x="671" y="1072"/>
                  </a:lnTo>
                  <a:lnTo>
                    <a:pt x="663" y="1101"/>
                  </a:lnTo>
                  <a:lnTo>
                    <a:pt x="650" y="1130"/>
                  </a:lnTo>
                  <a:lnTo>
                    <a:pt x="614" y="1199"/>
                  </a:lnTo>
                  <a:lnTo>
                    <a:pt x="582" y="1270"/>
                  </a:lnTo>
                  <a:lnTo>
                    <a:pt x="555" y="1342"/>
                  </a:lnTo>
                  <a:lnTo>
                    <a:pt x="531" y="1417"/>
                  </a:lnTo>
                  <a:lnTo>
                    <a:pt x="521" y="1447"/>
                  </a:lnTo>
                  <a:lnTo>
                    <a:pt x="505" y="1473"/>
                  </a:lnTo>
                  <a:lnTo>
                    <a:pt x="486" y="1497"/>
                  </a:lnTo>
                  <a:lnTo>
                    <a:pt x="463" y="1517"/>
                  </a:lnTo>
                  <a:lnTo>
                    <a:pt x="437" y="1533"/>
                  </a:lnTo>
                  <a:lnTo>
                    <a:pt x="408" y="1543"/>
                  </a:lnTo>
                  <a:lnTo>
                    <a:pt x="378" y="1551"/>
                  </a:lnTo>
                  <a:lnTo>
                    <a:pt x="279" y="1564"/>
                  </a:lnTo>
                  <a:lnTo>
                    <a:pt x="180" y="1578"/>
                  </a:lnTo>
                  <a:lnTo>
                    <a:pt x="172" y="1582"/>
                  </a:lnTo>
                  <a:lnTo>
                    <a:pt x="165" y="1589"/>
                  </a:lnTo>
                  <a:lnTo>
                    <a:pt x="163" y="1599"/>
                  </a:lnTo>
                  <a:lnTo>
                    <a:pt x="163" y="1912"/>
                  </a:lnTo>
                  <a:lnTo>
                    <a:pt x="165" y="1921"/>
                  </a:lnTo>
                  <a:lnTo>
                    <a:pt x="172" y="1928"/>
                  </a:lnTo>
                  <a:lnTo>
                    <a:pt x="180" y="1932"/>
                  </a:lnTo>
                  <a:lnTo>
                    <a:pt x="279" y="1946"/>
                  </a:lnTo>
                  <a:lnTo>
                    <a:pt x="378" y="1959"/>
                  </a:lnTo>
                  <a:lnTo>
                    <a:pt x="408" y="1967"/>
                  </a:lnTo>
                  <a:lnTo>
                    <a:pt x="437" y="1977"/>
                  </a:lnTo>
                  <a:lnTo>
                    <a:pt x="463" y="1993"/>
                  </a:lnTo>
                  <a:lnTo>
                    <a:pt x="486" y="2013"/>
                  </a:lnTo>
                  <a:lnTo>
                    <a:pt x="505" y="2037"/>
                  </a:lnTo>
                  <a:lnTo>
                    <a:pt x="521" y="2063"/>
                  </a:lnTo>
                  <a:lnTo>
                    <a:pt x="531" y="2093"/>
                  </a:lnTo>
                  <a:lnTo>
                    <a:pt x="555" y="2168"/>
                  </a:lnTo>
                  <a:lnTo>
                    <a:pt x="582" y="2240"/>
                  </a:lnTo>
                  <a:lnTo>
                    <a:pt x="614" y="2311"/>
                  </a:lnTo>
                  <a:lnTo>
                    <a:pt x="650" y="2380"/>
                  </a:lnTo>
                  <a:lnTo>
                    <a:pt x="663" y="2409"/>
                  </a:lnTo>
                  <a:lnTo>
                    <a:pt x="671" y="2438"/>
                  </a:lnTo>
                  <a:lnTo>
                    <a:pt x="673" y="2469"/>
                  </a:lnTo>
                  <a:lnTo>
                    <a:pt x="671" y="2498"/>
                  </a:lnTo>
                  <a:lnTo>
                    <a:pt x="665" y="2528"/>
                  </a:lnTo>
                  <a:lnTo>
                    <a:pt x="652" y="2557"/>
                  </a:lnTo>
                  <a:lnTo>
                    <a:pt x="635" y="2584"/>
                  </a:lnTo>
                  <a:lnTo>
                    <a:pt x="575" y="2663"/>
                  </a:lnTo>
                  <a:lnTo>
                    <a:pt x="515" y="2743"/>
                  </a:lnTo>
                  <a:lnTo>
                    <a:pt x="512" y="2752"/>
                  </a:lnTo>
                  <a:lnTo>
                    <a:pt x="512" y="2761"/>
                  </a:lnTo>
                  <a:lnTo>
                    <a:pt x="518" y="2769"/>
                  </a:lnTo>
                  <a:lnTo>
                    <a:pt x="739" y="2991"/>
                  </a:lnTo>
                  <a:lnTo>
                    <a:pt x="747" y="2996"/>
                  </a:lnTo>
                  <a:lnTo>
                    <a:pt x="756" y="2997"/>
                  </a:lnTo>
                  <a:lnTo>
                    <a:pt x="765" y="2993"/>
                  </a:lnTo>
                  <a:lnTo>
                    <a:pt x="844" y="2934"/>
                  </a:lnTo>
                  <a:lnTo>
                    <a:pt x="924" y="2873"/>
                  </a:lnTo>
                  <a:lnTo>
                    <a:pt x="950" y="2856"/>
                  </a:lnTo>
                  <a:lnTo>
                    <a:pt x="978" y="2844"/>
                  </a:lnTo>
                  <a:lnTo>
                    <a:pt x="1007" y="2837"/>
                  </a:lnTo>
                  <a:lnTo>
                    <a:pt x="1036" y="2835"/>
                  </a:lnTo>
                  <a:lnTo>
                    <a:pt x="1067" y="2837"/>
                  </a:lnTo>
                  <a:lnTo>
                    <a:pt x="1098" y="2845"/>
                  </a:lnTo>
                  <a:lnTo>
                    <a:pt x="1126" y="2858"/>
                  </a:lnTo>
                  <a:lnTo>
                    <a:pt x="1195" y="2894"/>
                  </a:lnTo>
                  <a:lnTo>
                    <a:pt x="1266" y="2926"/>
                  </a:lnTo>
                  <a:lnTo>
                    <a:pt x="1338" y="2954"/>
                  </a:lnTo>
                  <a:lnTo>
                    <a:pt x="1413" y="2977"/>
                  </a:lnTo>
                  <a:lnTo>
                    <a:pt x="1442" y="2988"/>
                  </a:lnTo>
                  <a:lnTo>
                    <a:pt x="1469" y="3004"/>
                  </a:lnTo>
                  <a:lnTo>
                    <a:pt x="1492" y="3023"/>
                  </a:lnTo>
                  <a:lnTo>
                    <a:pt x="1512" y="3045"/>
                  </a:lnTo>
                  <a:lnTo>
                    <a:pt x="1528" y="3072"/>
                  </a:lnTo>
                  <a:lnTo>
                    <a:pt x="1539" y="3101"/>
                  </a:lnTo>
                  <a:lnTo>
                    <a:pt x="1546" y="3131"/>
                  </a:lnTo>
                  <a:lnTo>
                    <a:pt x="1559" y="3231"/>
                  </a:lnTo>
                  <a:lnTo>
                    <a:pt x="1574" y="3329"/>
                  </a:lnTo>
                  <a:lnTo>
                    <a:pt x="1577" y="3338"/>
                  </a:lnTo>
                  <a:lnTo>
                    <a:pt x="1585" y="3344"/>
                  </a:lnTo>
                  <a:lnTo>
                    <a:pt x="1593" y="3346"/>
                  </a:lnTo>
                  <a:lnTo>
                    <a:pt x="1907" y="3346"/>
                  </a:lnTo>
                  <a:lnTo>
                    <a:pt x="1915" y="3344"/>
                  </a:lnTo>
                  <a:lnTo>
                    <a:pt x="1923" y="3338"/>
                  </a:lnTo>
                  <a:lnTo>
                    <a:pt x="1926" y="3329"/>
                  </a:lnTo>
                  <a:lnTo>
                    <a:pt x="1941" y="3230"/>
                  </a:lnTo>
                  <a:lnTo>
                    <a:pt x="1954" y="3131"/>
                  </a:lnTo>
                  <a:lnTo>
                    <a:pt x="1961" y="3101"/>
                  </a:lnTo>
                  <a:lnTo>
                    <a:pt x="1972" y="3072"/>
                  </a:lnTo>
                  <a:lnTo>
                    <a:pt x="1988" y="3045"/>
                  </a:lnTo>
                  <a:lnTo>
                    <a:pt x="2008" y="3023"/>
                  </a:lnTo>
                  <a:lnTo>
                    <a:pt x="2031" y="3004"/>
                  </a:lnTo>
                  <a:lnTo>
                    <a:pt x="2058" y="2988"/>
                  </a:lnTo>
                  <a:lnTo>
                    <a:pt x="2087" y="2977"/>
                  </a:lnTo>
                  <a:lnTo>
                    <a:pt x="2162" y="2954"/>
                  </a:lnTo>
                  <a:lnTo>
                    <a:pt x="2234" y="2926"/>
                  </a:lnTo>
                  <a:lnTo>
                    <a:pt x="2305" y="2894"/>
                  </a:lnTo>
                  <a:lnTo>
                    <a:pt x="2374" y="2858"/>
                  </a:lnTo>
                  <a:lnTo>
                    <a:pt x="2402" y="2845"/>
                  </a:lnTo>
                  <a:lnTo>
                    <a:pt x="2431" y="2837"/>
                  </a:lnTo>
                  <a:lnTo>
                    <a:pt x="2462" y="2835"/>
                  </a:lnTo>
                  <a:lnTo>
                    <a:pt x="2491" y="2837"/>
                  </a:lnTo>
                  <a:lnTo>
                    <a:pt x="2521" y="2843"/>
                  </a:lnTo>
                  <a:lnTo>
                    <a:pt x="2550" y="2856"/>
                  </a:lnTo>
                  <a:lnTo>
                    <a:pt x="2576" y="2873"/>
                  </a:lnTo>
                  <a:lnTo>
                    <a:pt x="2656" y="2934"/>
                  </a:lnTo>
                  <a:lnTo>
                    <a:pt x="2735" y="2993"/>
                  </a:lnTo>
                  <a:lnTo>
                    <a:pt x="2744" y="2997"/>
                  </a:lnTo>
                  <a:lnTo>
                    <a:pt x="2753" y="2996"/>
                  </a:lnTo>
                  <a:lnTo>
                    <a:pt x="2761" y="2991"/>
                  </a:lnTo>
                  <a:lnTo>
                    <a:pt x="2982" y="2769"/>
                  </a:lnTo>
                  <a:lnTo>
                    <a:pt x="2988" y="2761"/>
                  </a:lnTo>
                  <a:lnTo>
                    <a:pt x="2988" y="2752"/>
                  </a:lnTo>
                  <a:lnTo>
                    <a:pt x="2985" y="2743"/>
                  </a:lnTo>
                  <a:lnTo>
                    <a:pt x="2925" y="2663"/>
                  </a:lnTo>
                  <a:lnTo>
                    <a:pt x="2865" y="2584"/>
                  </a:lnTo>
                  <a:lnTo>
                    <a:pt x="2848" y="2557"/>
                  </a:lnTo>
                  <a:lnTo>
                    <a:pt x="2835" y="2528"/>
                  </a:lnTo>
                  <a:lnTo>
                    <a:pt x="2829" y="2498"/>
                  </a:lnTo>
                  <a:lnTo>
                    <a:pt x="2827" y="2469"/>
                  </a:lnTo>
                  <a:lnTo>
                    <a:pt x="2829" y="2438"/>
                  </a:lnTo>
                  <a:lnTo>
                    <a:pt x="2837" y="2409"/>
                  </a:lnTo>
                  <a:lnTo>
                    <a:pt x="2850" y="2380"/>
                  </a:lnTo>
                  <a:lnTo>
                    <a:pt x="2886" y="2311"/>
                  </a:lnTo>
                  <a:lnTo>
                    <a:pt x="2918" y="2240"/>
                  </a:lnTo>
                  <a:lnTo>
                    <a:pt x="2945" y="2168"/>
                  </a:lnTo>
                  <a:lnTo>
                    <a:pt x="2969" y="2093"/>
                  </a:lnTo>
                  <a:lnTo>
                    <a:pt x="2979" y="2063"/>
                  </a:lnTo>
                  <a:lnTo>
                    <a:pt x="2995" y="2037"/>
                  </a:lnTo>
                  <a:lnTo>
                    <a:pt x="3014" y="2013"/>
                  </a:lnTo>
                  <a:lnTo>
                    <a:pt x="3037" y="1993"/>
                  </a:lnTo>
                  <a:lnTo>
                    <a:pt x="3063" y="1977"/>
                  </a:lnTo>
                  <a:lnTo>
                    <a:pt x="3092" y="1967"/>
                  </a:lnTo>
                  <a:lnTo>
                    <a:pt x="3122" y="1959"/>
                  </a:lnTo>
                  <a:lnTo>
                    <a:pt x="3221" y="1946"/>
                  </a:lnTo>
                  <a:lnTo>
                    <a:pt x="3320" y="1932"/>
                  </a:lnTo>
                  <a:lnTo>
                    <a:pt x="3328" y="1928"/>
                  </a:lnTo>
                  <a:lnTo>
                    <a:pt x="3335" y="1921"/>
                  </a:lnTo>
                  <a:lnTo>
                    <a:pt x="3337" y="1912"/>
                  </a:lnTo>
                  <a:lnTo>
                    <a:pt x="3337" y="1598"/>
                  </a:lnTo>
                  <a:lnTo>
                    <a:pt x="3335" y="1589"/>
                  </a:lnTo>
                  <a:lnTo>
                    <a:pt x="3328" y="1582"/>
                  </a:lnTo>
                  <a:lnTo>
                    <a:pt x="3320" y="1578"/>
                  </a:lnTo>
                  <a:lnTo>
                    <a:pt x="3221" y="1564"/>
                  </a:lnTo>
                  <a:lnTo>
                    <a:pt x="3122" y="1551"/>
                  </a:lnTo>
                  <a:lnTo>
                    <a:pt x="3092" y="1543"/>
                  </a:lnTo>
                  <a:lnTo>
                    <a:pt x="3063" y="1533"/>
                  </a:lnTo>
                  <a:lnTo>
                    <a:pt x="3037" y="1517"/>
                  </a:lnTo>
                  <a:lnTo>
                    <a:pt x="3014" y="1497"/>
                  </a:lnTo>
                  <a:lnTo>
                    <a:pt x="2995" y="1473"/>
                  </a:lnTo>
                  <a:lnTo>
                    <a:pt x="2979" y="1447"/>
                  </a:lnTo>
                  <a:lnTo>
                    <a:pt x="2969" y="1417"/>
                  </a:lnTo>
                  <a:lnTo>
                    <a:pt x="2945" y="1342"/>
                  </a:lnTo>
                  <a:lnTo>
                    <a:pt x="2918" y="1270"/>
                  </a:lnTo>
                  <a:lnTo>
                    <a:pt x="2886" y="1199"/>
                  </a:lnTo>
                  <a:lnTo>
                    <a:pt x="2850" y="1130"/>
                  </a:lnTo>
                  <a:lnTo>
                    <a:pt x="2837" y="1101"/>
                  </a:lnTo>
                  <a:lnTo>
                    <a:pt x="2829" y="1072"/>
                  </a:lnTo>
                  <a:lnTo>
                    <a:pt x="2827" y="1041"/>
                  </a:lnTo>
                  <a:lnTo>
                    <a:pt x="2829" y="1012"/>
                  </a:lnTo>
                  <a:lnTo>
                    <a:pt x="2835" y="982"/>
                  </a:lnTo>
                  <a:lnTo>
                    <a:pt x="2848" y="953"/>
                  </a:lnTo>
                  <a:lnTo>
                    <a:pt x="2865" y="926"/>
                  </a:lnTo>
                  <a:lnTo>
                    <a:pt x="2925" y="847"/>
                  </a:lnTo>
                  <a:lnTo>
                    <a:pt x="2985" y="767"/>
                  </a:lnTo>
                  <a:lnTo>
                    <a:pt x="2988" y="758"/>
                  </a:lnTo>
                  <a:lnTo>
                    <a:pt x="2988" y="749"/>
                  </a:lnTo>
                  <a:lnTo>
                    <a:pt x="2982" y="741"/>
                  </a:lnTo>
                  <a:lnTo>
                    <a:pt x="2761" y="519"/>
                  </a:lnTo>
                  <a:lnTo>
                    <a:pt x="2753" y="514"/>
                  </a:lnTo>
                  <a:lnTo>
                    <a:pt x="2744" y="514"/>
                  </a:lnTo>
                  <a:lnTo>
                    <a:pt x="2735" y="517"/>
                  </a:lnTo>
                  <a:lnTo>
                    <a:pt x="2656" y="576"/>
                  </a:lnTo>
                  <a:lnTo>
                    <a:pt x="2576" y="637"/>
                  </a:lnTo>
                  <a:lnTo>
                    <a:pt x="2550" y="654"/>
                  </a:lnTo>
                  <a:lnTo>
                    <a:pt x="2521" y="667"/>
                  </a:lnTo>
                  <a:lnTo>
                    <a:pt x="2491" y="673"/>
                  </a:lnTo>
                  <a:lnTo>
                    <a:pt x="2462" y="675"/>
                  </a:lnTo>
                  <a:lnTo>
                    <a:pt x="2431" y="673"/>
                  </a:lnTo>
                  <a:lnTo>
                    <a:pt x="2402" y="665"/>
                  </a:lnTo>
                  <a:lnTo>
                    <a:pt x="2374" y="652"/>
                  </a:lnTo>
                  <a:lnTo>
                    <a:pt x="2305" y="616"/>
                  </a:lnTo>
                  <a:lnTo>
                    <a:pt x="2234" y="584"/>
                  </a:lnTo>
                  <a:lnTo>
                    <a:pt x="2162" y="556"/>
                  </a:lnTo>
                  <a:lnTo>
                    <a:pt x="2087" y="533"/>
                  </a:lnTo>
                  <a:lnTo>
                    <a:pt x="2058" y="522"/>
                  </a:lnTo>
                  <a:lnTo>
                    <a:pt x="2031" y="506"/>
                  </a:lnTo>
                  <a:lnTo>
                    <a:pt x="2008" y="487"/>
                  </a:lnTo>
                  <a:lnTo>
                    <a:pt x="1988" y="465"/>
                  </a:lnTo>
                  <a:lnTo>
                    <a:pt x="1972" y="438"/>
                  </a:lnTo>
                  <a:lnTo>
                    <a:pt x="1961" y="410"/>
                  </a:lnTo>
                  <a:lnTo>
                    <a:pt x="1954" y="379"/>
                  </a:lnTo>
                  <a:lnTo>
                    <a:pt x="1941" y="280"/>
                  </a:lnTo>
                  <a:lnTo>
                    <a:pt x="1926" y="181"/>
                  </a:lnTo>
                  <a:lnTo>
                    <a:pt x="1923" y="172"/>
                  </a:lnTo>
                  <a:lnTo>
                    <a:pt x="1915" y="166"/>
                  </a:lnTo>
                  <a:lnTo>
                    <a:pt x="1907" y="164"/>
                  </a:lnTo>
                  <a:lnTo>
                    <a:pt x="1593" y="164"/>
                  </a:lnTo>
                  <a:close/>
                  <a:moveTo>
                    <a:pt x="1593" y="0"/>
                  </a:moveTo>
                  <a:lnTo>
                    <a:pt x="1907" y="0"/>
                  </a:lnTo>
                  <a:lnTo>
                    <a:pt x="1940" y="3"/>
                  </a:lnTo>
                  <a:lnTo>
                    <a:pt x="1971" y="12"/>
                  </a:lnTo>
                  <a:lnTo>
                    <a:pt x="2000" y="26"/>
                  </a:lnTo>
                  <a:lnTo>
                    <a:pt x="2026" y="45"/>
                  </a:lnTo>
                  <a:lnTo>
                    <a:pt x="2048" y="68"/>
                  </a:lnTo>
                  <a:lnTo>
                    <a:pt x="2067" y="95"/>
                  </a:lnTo>
                  <a:lnTo>
                    <a:pt x="2080" y="124"/>
                  </a:lnTo>
                  <a:lnTo>
                    <a:pt x="2088" y="156"/>
                  </a:lnTo>
                  <a:lnTo>
                    <a:pt x="2102" y="256"/>
                  </a:lnTo>
                  <a:lnTo>
                    <a:pt x="2116" y="357"/>
                  </a:lnTo>
                  <a:lnTo>
                    <a:pt x="2117" y="363"/>
                  </a:lnTo>
                  <a:lnTo>
                    <a:pt x="2119" y="367"/>
                  </a:lnTo>
                  <a:lnTo>
                    <a:pt x="2122" y="370"/>
                  </a:lnTo>
                  <a:lnTo>
                    <a:pt x="2125" y="373"/>
                  </a:lnTo>
                  <a:lnTo>
                    <a:pt x="2130" y="374"/>
                  </a:lnTo>
                  <a:lnTo>
                    <a:pt x="2215" y="401"/>
                  </a:lnTo>
                  <a:lnTo>
                    <a:pt x="2296" y="432"/>
                  </a:lnTo>
                  <a:lnTo>
                    <a:pt x="2377" y="468"/>
                  </a:lnTo>
                  <a:lnTo>
                    <a:pt x="2454" y="509"/>
                  </a:lnTo>
                  <a:lnTo>
                    <a:pt x="2462" y="512"/>
                  </a:lnTo>
                  <a:lnTo>
                    <a:pt x="2469" y="512"/>
                  </a:lnTo>
                  <a:lnTo>
                    <a:pt x="2477" y="507"/>
                  </a:lnTo>
                  <a:lnTo>
                    <a:pt x="2557" y="446"/>
                  </a:lnTo>
                  <a:lnTo>
                    <a:pt x="2638" y="385"/>
                  </a:lnTo>
                  <a:lnTo>
                    <a:pt x="2663" y="369"/>
                  </a:lnTo>
                  <a:lnTo>
                    <a:pt x="2690" y="358"/>
                  </a:lnTo>
                  <a:lnTo>
                    <a:pt x="2718" y="352"/>
                  </a:lnTo>
                  <a:lnTo>
                    <a:pt x="2746" y="350"/>
                  </a:lnTo>
                  <a:lnTo>
                    <a:pt x="2775" y="352"/>
                  </a:lnTo>
                  <a:lnTo>
                    <a:pt x="2803" y="358"/>
                  </a:lnTo>
                  <a:lnTo>
                    <a:pt x="2830" y="369"/>
                  </a:lnTo>
                  <a:lnTo>
                    <a:pt x="2854" y="384"/>
                  </a:lnTo>
                  <a:lnTo>
                    <a:pt x="2876" y="403"/>
                  </a:lnTo>
                  <a:lnTo>
                    <a:pt x="3098" y="625"/>
                  </a:lnTo>
                  <a:lnTo>
                    <a:pt x="3117" y="648"/>
                  </a:lnTo>
                  <a:lnTo>
                    <a:pt x="3132" y="672"/>
                  </a:lnTo>
                  <a:lnTo>
                    <a:pt x="3143" y="699"/>
                  </a:lnTo>
                  <a:lnTo>
                    <a:pt x="3149" y="728"/>
                  </a:lnTo>
                  <a:lnTo>
                    <a:pt x="3151" y="756"/>
                  </a:lnTo>
                  <a:lnTo>
                    <a:pt x="3149" y="784"/>
                  </a:lnTo>
                  <a:lnTo>
                    <a:pt x="3143" y="813"/>
                  </a:lnTo>
                  <a:lnTo>
                    <a:pt x="3132" y="839"/>
                  </a:lnTo>
                  <a:lnTo>
                    <a:pt x="3116" y="865"/>
                  </a:lnTo>
                  <a:lnTo>
                    <a:pt x="3056" y="946"/>
                  </a:lnTo>
                  <a:lnTo>
                    <a:pt x="2994" y="1026"/>
                  </a:lnTo>
                  <a:lnTo>
                    <a:pt x="2990" y="1034"/>
                  </a:lnTo>
                  <a:lnTo>
                    <a:pt x="2990" y="1041"/>
                  </a:lnTo>
                  <a:lnTo>
                    <a:pt x="2992" y="1049"/>
                  </a:lnTo>
                  <a:lnTo>
                    <a:pt x="3033" y="1126"/>
                  </a:lnTo>
                  <a:lnTo>
                    <a:pt x="3069" y="1207"/>
                  </a:lnTo>
                  <a:lnTo>
                    <a:pt x="3100" y="1289"/>
                  </a:lnTo>
                  <a:lnTo>
                    <a:pt x="3127" y="1374"/>
                  </a:lnTo>
                  <a:lnTo>
                    <a:pt x="3128" y="1378"/>
                  </a:lnTo>
                  <a:lnTo>
                    <a:pt x="3131" y="1382"/>
                  </a:lnTo>
                  <a:lnTo>
                    <a:pt x="3134" y="1385"/>
                  </a:lnTo>
                  <a:lnTo>
                    <a:pt x="3138" y="1387"/>
                  </a:lnTo>
                  <a:lnTo>
                    <a:pt x="3144" y="1388"/>
                  </a:lnTo>
                  <a:lnTo>
                    <a:pt x="3244" y="1402"/>
                  </a:lnTo>
                  <a:lnTo>
                    <a:pt x="3344" y="1416"/>
                  </a:lnTo>
                  <a:lnTo>
                    <a:pt x="3376" y="1424"/>
                  </a:lnTo>
                  <a:lnTo>
                    <a:pt x="3406" y="1437"/>
                  </a:lnTo>
                  <a:lnTo>
                    <a:pt x="3432" y="1456"/>
                  </a:lnTo>
                  <a:lnTo>
                    <a:pt x="3455" y="1478"/>
                  </a:lnTo>
                  <a:lnTo>
                    <a:pt x="3475" y="1504"/>
                  </a:lnTo>
                  <a:lnTo>
                    <a:pt x="3488" y="1534"/>
                  </a:lnTo>
                  <a:lnTo>
                    <a:pt x="3497" y="1565"/>
                  </a:lnTo>
                  <a:lnTo>
                    <a:pt x="3500" y="1598"/>
                  </a:lnTo>
                  <a:lnTo>
                    <a:pt x="3500" y="1912"/>
                  </a:lnTo>
                  <a:lnTo>
                    <a:pt x="3497" y="1945"/>
                  </a:lnTo>
                  <a:lnTo>
                    <a:pt x="3488" y="1976"/>
                  </a:lnTo>
                  <a:lnTo>
                    <a:pt x="3475" y="2006"/>
                  </a:lnTo>
                  <a:lnTo>
                    <a:pt x="3455" y="2032"/>
                  </a:lnTo>
                  <a:lnTo>
                    <a:pt x="3432" y="2054"/>
                  </a:lnTo>
                  <a:lnTo>
                    <a:pt x="3406" y="2073"/>
                  </a:lnTo>
                  <a:lnTo>
                    <a:pt x="3376" y="2086"/>
                  </a:lnTo>
                  <a:lnTo>
                    <a:pt x="3344" y="2094"/>
                  </a:lnTo>
                  <a:lnTo>
                    <a:pt x="3244" y="2108"/>
                  </a:lnTo>
                  <a:lnTo>
                    <a:pt x="3144" y="2122"/>
                  </a:lnTo>
                  <a:lnTo>
                    <a:pt x="3138" y="2123"/>
                  </a:lnTo>
                  <a:lnTo>
                    <a:pt x="3134" y="2125"/>
                  </a:lnTo>
                  <a:lnTo>
                    <a:pt x="3131" y="2128"/>
                  </a:lnTo>
                  <a:lnTo>
                    <a:pt x="3128" y="2132"/>
                  </a:lnTo>
                  <a:lnTo>
                    <a:pt x="3127" y="2136"/>
                  </a:lnTo>
                  <a:lnTo>
                    <a:pt x="3100" y="2221"/>
                  </a:lnTo>
                  <a:lnTo>
                    <a:pt x="3069" y="2303"/>
                  </a:lnTo>
                  <a:lnTo>
                    <a:pt x="3033" y="2384"/>
                  </a:lnTo>
                  <a:lnTo>
                    <a:pt x="2992" y="2461"/>
                  </a:lnTo>
                  <a:lnTo>
                    <a:pt x="2990" y="2469"/>
                  </a:lnTo>
                  <a:lnTo>
                    <a:pt x="2990" y="2476"/>
                  </a:lnTo>
                  <a:lnTo>
                    <a:pt x="2994" y="2484"/>
                  </a:lnTo>
                  <a:lnTo>
                    <a:pt x="3056" y="2564"/>
                  </a:lnTo>
                  <a:lnTo>
                    <a:pt x="3116" y="2645"/>
                  </a:lnTo>
                  <a:lnTo>
                    <a:pt x="3132" y="2671"/>
                  </a:lnTo>
                  <a:lnTo>
                    <a:pt x="3143" y="2697"/>
                  </a:lnTo>
                  <a:lnTo>
                    <a:pt x="3149" y="2726"/>
                  </a:lnTo>
                  <a:lnTo>
                    <a:pt x="3151" y="2754"/>
                  </a:lnTo>
                  <a:lnTo>
                    <a:pt x="3149" y="2782"/>
                  </a:lnTo>
                  <a:lnTo>
                    <a:pt x="3143" y="2810"/>
                  </a:lnTo>
                  <a:lnTo>
                    <a:pt x="3132" y="2838"/>
                  </a:lnTo>
                  <a:lnTo>
                    <a:pt x="3117" y="2862"/>
                  </a:lnTo>
                  <a:lnTo>
                    <a:pt x="3098" y="2885"/>
                  </a:lnTo>
                  <a:lnTo>
                    <a:pt x="2876" y="3107"/>
                  </a:lnTo>
                  <a:lnTo>
                    <a:pt x="2854" y="3126"/>
                  </a:lnTo>
                  <a:lnTo>
                    <a:pt x="2830" y="3141"/>
                  </a:lnTo>
                  <a:lnTo>
                    <a:pt x="2802" y="3152"/>
                  </a:lnTo>
                  <a:lnTo>
                    <a:pt x="2775" y="3158"/>
                  </a:lnTo>
                  <a:lnTo>
                    <a:pt x="2746" y="3160"/>
                  </a:lnTo>
                  <a:lnTo>
                    <a:pt x="2718" y="3158"/>
                  </a:lnTo>
                  <a:lnTo>
                    <a:pt x="2690" y="3152"/>
                  </a:lnTo>
                  <a:lnTo>
                    <a:pt x="2663" y="3141"/>
                  </a:lnTo>
                  <a:lnTo>
                    <a:pt x="2638" y="3125"/>
                  </a:lnTo>
                  <a:lnTo>
                    <a:pt x="2557" y="3064"/>
                  </a:lnTo>
                  <a:lnTo>
                    <a:pt x="2477" y="3003"/>
                  </a:lnTo>
                  <a:lnTo>
                    <a:pt x="2469" y="2998"/>
                  </a:lnTo>
                  <a:lnTo>
                    <a:pt x="2462" y="2998"/>
                  </a:lnTo>
                  <a:lnTo>
                    <a:pt x="2454" y="3001"/>
                  </a:lnTo>
                  <a:lnTo>
                    <a:pt x="2377" y="3042"/>
                  </a:lnTo>
                  <a:lnTo>
                    <a:pt x="2296" y="3078"/>
                  </a:lnTo>
                  <a:lnTo>
                    <a:pt x="2215" y="3109"/>
                  </a:lnTo>
                  <a:lnTo>
                    <a:pt x="2130" y="3136"/>
                  </a:lnTo>
                  <a:lnTo>
                    <a:pt x="2125" y="3137"/>
                  </a:lnTo>
                  <a:lnTo>
                    <a:pt x="2122" y="3140"/>
                  </a:lnTo>
                  <a:lnTo>
                    <a:pt x="2119" y="3143"/>
                  </a:lnTo>
                  <a:lnTo>
                    <a:pt x="2117" y="3147"/>
                  </a:lnTo>
                  <a:lnTo>
                    <a:pt x="2116" y="3153"/>
                  </a:lnTo>
                  <a:lnTo>
                    <a:pt x="2102" y="3254"/>
                  </a:lnTo>
                  <a:lnTo>
                    <a:pt x="2088" y="3354"/>
                  </a:lnTo>
                  <a:lnTo>
                    <a:pt x="2080" y="3386"/>
                  </a:lnTo>
                  <a:lnTo>
                    <a:pt x="2067" y="3415"/>
                  </a:lnTo>
                  <a:lnTo>
                    <a:pt x="2048" y="3442"/>
                  </a:lnTo>
                  <a:lnTo>
                    <a:pt x="2026" y="3465"/>
                  </a:lnTo>
                  <a:lnTo>
                    <a:pt x="2000" y="3484"/>
                  </a:lnTo>
                  <a:lnTo>
                    <a:pt x="1971" y="3498"/>
                  </a:lnTo>
                  <a:lnTo>
                    <a:pt x="1940" y="3507"/>
                  </a:lnTo>
                  <a:lnTo>
                    <a:pt x="1907" y="3510"/>
                  </a:lnTo>
                  <a:lnTo>
                    <a:pt x="1593" y="3510"/>
                  </a:lnTo>
                  <a:lnTo>
                    <a:pt x="1560" y="3507"/>
                  </a:lnTo>
                  <a:lnTo>
                    <a:pt x="1529" y="3498"/>
                  </a:lnTo>
                  <a:lnTo>
                    <a:pt x="1500" y="3484"/>
                  </a:lnTo>
                  <a:lnTo>
                    <a:pt x="1474" y="3465"/>
                  </a:lnTo>
                  <a:lnTo>
                    <a:pt x="1452" y="3442"/>
                  </a:lnTo>
                  <a:lnTo>
                    <a:pt x="1433" y="3415"/>
                  </a:lnTo>
                  <a:lnTo>
                    <a:pt x="1420" y="3386"/>
                  </a:lnTo>
                  <a:lnTo>
                    <a:pt x="1412" y="3354"/>
                  </a:lnTo>
                  <a:lnTo>
                    <a:pt x="1398" y="3254"/>
                  </a:lnTo>
                  <a:lnTo>
                    <a:pt x="1384" y="3153"/>
                  </a:lnTo>
                  <a:lnTo>
                    <a:pt x="1383" y="3147"/>
                  </a:lnTo>
                  <a:lnTo>
                    <a:pt x="1381" y="3143"/>
                  </a:lnTo>
                  <a:lnTo>
                    <a:pt x="1378" y="3140"/>
                  </a:lnTo>
                  <a:lnTo>
                    <a:pt x="1375" y="3137"/>
                  </a:lnTo>
                  <a:lnTo>
                    <a:pt x="1370" y="3136"/>
                  </a:lnTo>
                  <a:lnTo>
                    <a:pt x="1285" y="3109"/>
                  </a:lnTo>
                  <a:lnTo>
                    <a:pt x="1204" y="3078"/>
                  </a:lnTo>
                  <a:lnTo>
                    <a:pt x="1123" y="3042"/>
                  </a:lnTo>
                  <a:lnTo>
                    <a:pt x="1046" y="3001"/>
                  </a:lnTo>
                  <a:lnTo>
                    <a:pt x="1038" y="2998"/>
                  </a:lnTo>
                  <a:lnTo>
                    <a:pt x="1031" y="2998"/>
                  </a:lnTo>
                  <a:lnTo>
                    <a:pt x="1023" y="3003"/>
                  </a:lnTo>
                  <a:lnTo>
                    <a:pt x="943" y="3064"/>
                  </a:lnTo>
                  <a:lnTo>
                    <a:pt x="862" y="3125"/>
                  </a:lnTo>
                  <a:lnTo>
                    <a:pt x="837" y="3141"/>
                  </a:lnTo>
                  <a:lnTo>
                    <a:pt x="810" y="3152"/>
                  </a:lnTo>
                  <a:lnTo>
                    <a:pt x="782" y="3158"/>
                  </a:lnTo>
                  <a:lnTo>
                    <a:pt x="754" y="3161"/>
                  </a:lnTo>
                  <a:lnTo>
                    <a:pt x="725" y="3158"/>
                  </a:lnTo>
                  <a:lnTo>
                    <a:pt x="697" y="3152"/>
                  </a:lnTo>
                  <a:lnTo>
                    <a:pt x="670" y="3141"/>
                  </a:lnTo>
                  <a:lnTo>
                    <a:pt x="646" y="3126"/>
                  </a:lnTo>
                  <a:lnTo>
                    <a:pt x="624" y="3107"/>
                  </a:lnTo>
                  <a:lnTo>
                    <a:pt x="402" y="2885"/>
                  </a:lnTo>
                  <a:lnTo>
                    <a:pt x="383" y="2862"/>
                  </a:lnTo>
                  <a:lnTo>
                    <a:pt x="368" y="2838"/>
                  </a:lnTo>
                  <a:lnTo>
                    <a:pt x="357" y="2811"/>
                  </a:lnTo>
                  <a:lnTo>
                    <a:pt x="351" y="2782"/>
                  </a:lnTo>
                  <a:lnTo>
                    <a:pt x="348" y="2754"/>
                  </a:lnTo>
                  <a:lnTo>
                    <a:pt x="351" y="2726"/>
                  </a:lnTo>
                  <a:lnTo>
                    <a:pt x="357" y="2697"/>
                  </a:lnTo>
                  <a:lnTo>
                    <a:pt x="368" y="2671"/>
                  </a:lnTo>
                  <a:lnTo>
                    <a:pt x="384" y="2645"/>
                  </a:lnTo>
                  <a:lnTo>
                    <a:pt x="444" y="2564"/>
                  </a:lnTo>
                  <a:lnTo>
                    <a:pt x="506" y="2484"/>
                  </a:lnTo>
                  <a:lnTo>
                    <a:pt x="510" y="2476"/>
                  </a:lnTo>
                  <a:lnTo>
                    <a:pt x="510" y="2469"/>
                  </a:lnTo>
                  <a:lnTo>
                    <a:pt x="508" y="2461"/>
                  </a:lnTo>
                  <a:lnTo>
                    <a:pt x="467" y="2384"/>
                  </a:lnTo>
                  <a:lnTo>
                    <a:pt x="431" y="2303"/>
                  </a:lnTo>
                  <a:lnTo>
                    <a:pt x="400" y="2221"/>
                  </a:lnTo>
                  <a:lnTo>
                    <a:pt x="373" y="2136"/>
                  </a:lnTo>
                  <a:lnTo>
                    <a:pt x="372" y="2132"/>
                  </a:lnTo>
                  <a:lnTo>
                    <a:pt x="369" y="2128"/>
                  </a:lnTo>
                  <a:lnTo>
                    <a:pt x="366" y="2125"/>
                  </a:lnTo>
                  <a:lnTo>
                    <a:pt x="362" y="2123"/>
                  </a:lnTo>
                  <a:lnTo>
                    <a:pt x="356" y="2122"/>
                  </a:lnTo>
                  <a:lnTo>
                    <a:pt x="256" y="2108"/>
                  </a:lnTo>
                  <a:lnTo>
                    <a:pt x="156" y="2094"/>
                  </a:lnTo>
                  <a:lnTo>
                    <a:pt x="124" y="2086"/>
                  </a:lnTo>
                  <a:lnTo>
                    <a:pt x="94" y="2073"/>
                  </a:lnTo>
                  <a:lnTo>
                    <a:pt x="68" y="2054"/>
                  </a:lnTo>
                  <a:lnTo>
                    <a:pt x="45" y="2032"/>
                  </a:lnTo>
                  <a:lnTo>
                    <a:pt x="25" y="2006"/>
                  </a:lnTo>
                  <a:lnTo>
                    <a:pt x="12" y="1976"/>
                  </a:lnTo>
                  <a:lnTo>
                    <a:pt x="3" y="1945"/>
                  </a:lnTo>
                  <a:lnTo>
                    <a:pt x="0" y="1912"/>
                  </a:lnTo>
                  <a:lnTo>
                    <a:pt x="0" y="1598"/>
                  </a:lnTo>
                  <a:lnTo>
                    <a:pt x="3" y="1565"/>
                  </a:lnTo>
                  <a:lnTo>
                    <a:pt x="12" y="1534"/>
                  </a:lnTo>
                  <a:lnTo>
                    <a:pt x="25" y="1504"/>
                  </a:lnTo>
                  <a:lnTo>
                    <a:pt x="45" y="1478"/>
                  </a:lnTo>
                  <a:lnTo>
                    <a:pt x="68" y="1456"/>
                  </a:lnTo>
                  <a:lnTo>
                    <a:pt x="94" y="1437"/>
                  </a:lnTo>
                  <a:lnTo>
                    <a:pt x="124" y="1424"/>
                  </a:lnTo>
                  <a:lnTo>
                    <a:pt x="156" y="1416"/>
                  </a:lnTo>
                  <a:lnTo>
                    <a:pt x="256" y="1402"/>
                  </a:lnTo>
                  <a:lnTo>
                    <a:pt x="356" y="1388"/>
                  </a:lnTo>
                  <a:lnTo>
                    <a:pt x="362" y="1387"/>
                  </a:lnTo>
                  <a:lnTo>
                    <a:pt x="366" y="1385"/>
                  </a:lnTo>
                  <a:lnTo>
                    <a:pt x="369" y="1382"/>
                  </a:lnTo>
                  <a:lnTo>
                    <a:pt x="372" y="1378"/>
                  </a:lnTo>
                  <a:lnTo>
                    <a:pt x="373" y="1374"/>
                  </a:lnTo>
                  <a:lnTo>
                    <a:pt x="400" y="1289"/>
                  </a:lnTo>
                  <a:lnTo>
                    <a:pt x="431" y="1207"/>
                  </a:lnTo>
                  <a:lnTo>
                    <a:pt x="467" y="1126"/>
                  </a:lnTo>
                  <a:lnTo>
                    <a:pt x="508" y="1049"/>
                  </a:lnTo>
                  <a:lnTo>
                    <a:pt x="510" y="1041"/>
                  </a:lnTo>
                  <a:lnTo>
                    <a:pt x="510" y="1034"/>
                  </a:lnTo>
                  <a:lnTo>
                    <a:pt x="506" y="1026"/>
                  </a:lnTo>
                  <a:lnTo>
                    <a:pt x="444" y="946"/>
                  </a:lnTo>
                  <a:lnTo>
                    <a:pt x="384" y="865"/>
                  </a:lnTo>
                  <a:lnTo>
                    <a:pt x="368" y="839"/>
                  </a:lnTo>
                  <a:lnTo>
                    <a:pt x="357" y="813"/>
                  </a:lnTo>
                  <a:lnTo>
                    <a:pt x="351" y="784"/>
                  </a:lnTo>
                  <a:lnTo>
                    <a:pt x="348" y="756"/>
                  </a:lnTo>
                  <a:lnTo>
                    <a:pt x="351" y="728"/>
                  </a:lnTo>
                  <a:lnTo>
                    <a:pt x="357" y="700"/>
                  </a:lnTo>
                  <a:lnTo>
                    <a:pt x="368" y="672"/>
                  </a:lnTo>
                  <a:lnTo>
                    <a:pt x="383" y="648"/>
                  </a:lnTo>
                  <a:lnTo>
                    <a:pt x="402" y="625"/>
                  </a:lnTo>
                  <a:lnTo>
                    <a:pt x="624" y="403"/>
                  </a:lnTo>
                  <a:lnTo>
                    <a:pt x="646" y="384"/>
                  </a:lnTo>
                  <a:lnTo>
                    <a:pt x="670" y="369"/>
                  </a:lnTo>
                  <a:lnTo>
                    <a:pt x="697" y="358"/>
                  </a:lnTo>
                  <a:lnTo>
                    <a:pt x="725" y="352"/>
                  </a:lnTo>
                  <a:lnTo>
                    <a:pt x="754" y="350"/>
                  </a:lnTo>
                  <a:lnTo>
                    <a:pt x="782" y="352"/>
                  </a:lnTo>
                  <a:lnTo>
                    <a:pt x="810" y="358"/>
                  </a:lnTo>
                  <a:lnTo>
                    <a:pt x="837" y="369"/>
                  </a:lnTo>
                  <a:lnTo>
                    <a:pt x="862" y="385"/>
                  </a:lnTo>
                  <a:lnTo>
                    <a:pt x="943" y="446"/>
                  </a:lnTo>
                  <a:lnTo>
                    <a:pt x="1023" y="507"/>
                  </a:lnTo>
                  <a:lnTo>
                    <a:pt x="1031" y="512"/>
                  </a:lnTo>
                  <a:lnTo>
                    <a:pt x="1038" y="512"/>
                  </a:lnTo>
                  <a:lnTo>
                    <a:pt x="1046" y="509"/>
                  </a:lnTo>
                  <a:lnTo>
                    <a:pt x="1123" y="468"/>
                  </a:lnTo>
                  <a:lnTo>
                    <a:pt x="1204" y="432"/>
                  </a:lnTo>
                  <a:lnTo>
                    <a:pt x="1285" y="401"/>
                  </a:lnTo>
                  <a:lnTo>
                    <a:pt x="1370" y="374"/>
                  </a:lnTo>
                  <a:lnTo>
                    <a:pt x="1375" y="373"/>
                  </a:lnTo>
                  <a:lnTo>
                    <a:pt x="1378" y="370"/>
                  </a:lnTo>
                  <a:lnTo>
                    <a:pt x="1381" y="367"/>
                  </a:lnTo>
                  <a:lnTo>
                    <a:pt x="1383" y="363"/>
                  </a:lnTo>
                  <a:lnTo>
                    <a:pt x="1384" y="357"/>
                  </a:lnTo>
                  <a:lnTo>
                    <a:pt x="1398" y="256"/>
                  </a:lnTo>
                  <a:lnTo>
                    <a:pt x="1412" y="156"/>
                  </a:lnTo>
                  <a:lnTo>
                    <a:pt x="1420" y="124"/>
                  </a:lnTo>
                  <a:lnTo>
                    <a:pt x="1433" y="95"/>
                  </a:lnTo>
                  <a:lnTo>
                    <a:pt x="1452" y="68"/>
                  </a:lnTo>
                  <a:lnTo>
                    <a:pt x="1474" y="45"/>
                  </a:lnTo>
                  <a:lnTo>
                    <a:pt x="1500" y="26"/>
                  </a:lnTo>
                  <a:lnTo>
                    <a:pt x="1529" y="12"/>
                  </a:lnTo>
                  <a:lnTo>
                    <a:pt x="1560" y="3"/>
                  </a:lnTo>
                  <a:lnTo>
                    <a:pt x="15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2575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24" name="Freeform 124">
              <a:extLst>
                <a:ext uri="{FF2B5EF4-FFF2-40B4-BE49-F238E27FC236}">
                  <a16:creationId xmlns:a16="http://schemas.microsoft.com/office/drawing/2014/main" id="{6F64EE29-244B-454E-AF75-53C80770FE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3938" y="2844800"/>
              <a:ext cx="241300" cy="242887"/>
            </a:xfrm>
            <a:custGeom>
              <a:avLst/>
              <a:gdLst>
                <a:gd name="T0" fmla="*/ 639 w 1518"/>
                <a:gd name="T1" fmla="*/ 176 h 1524"/>
                <a:gd name="T2" fmla="*/ 475 w 1518"/>
                <a:gd name="T3" fmla="*/ 237 h 1524"/>
                <a:gd name="T4" fmla="*/ 338 w 1518"/>
                <a:gd name="T5" fmla="*/ 340 h 1524"/>
                <a:gd name="T6" fmla="*/ 235 w 1518"/>
                <a:gd name="T7" fmla="*/ 477 h 1524"/>
                <a:gd name="T8" fmla="*/ 175 w 1518"/>
                <a:gd name="T9" fmla="*/ 642 h 1524"/>
                <a:gd name="T10" fmla="*/ 166 w 1518"/>
                <a:gd name="T11" fmla="*/ 823 h 1524"/>
                <a:gd name="T12" fmla="*/ 210 w 1518"/>
                <a:gd name="T13" fmla="*/ 995 h 1524"/>
                <a:gd name="T14" fmla="*/ 299 w 1518"/>
                <a:gd name="T15" fmla="*/ 1142 h 1524"/>
                <a:gd name="T16" fmla="*/ 426 w 1518"/>
                <a:gd name="T17" fmla="*/ 1258 h 1524"/>
                <a:gd name="T18" fmla="*/ 582 w 1518"/>
                <a:gd name="T19" fmla="*/ 1333 h 1524"/>
                <a:gd name="T20" fmla="*/ 759 w 1518"/>
                <a:gd name="T21" fmla="*/ 1360 h 1524"/>
                <a:gd name="T22" fmla="*/ 936 w 1518"/>
                <a:gd name="T23" fmla="*/ 1333 h 1524"/>
                <a:gd name="T24" fmla="*/ 1092 w 1518"/>
                <a:gd name="T25" fmla="*/ 1258 h 1524"/>
                <a:gd name="T26" fmla="*/ 1219 w 1518"/>
                <a:gd name="T27" fmla="*/ 1142 h 1524"/>
                <a:gd name="T28" fmla="*/ 1308 w 1518"/>
                <a:gd name="T29" fmla="*/ 995 h 1524"/>
                <a:gd name="T30" fmla="*/ 1352 w 1518"/>
                <a:gd name="T31" fmla="*/ 823 h 1524"/>
                <a:gd name="T32" fmla="*/ 1343 w 1518"/>
                <a:gd name="T33" fmla="*/ 642 h 1524"/>
                <a:gd name="T34" fmla="*/ 1283 w 1518"/>
                <a:gd name="T35" fmla="*/ 477 h 1524"/>
                <a:gd name="T36" fmla="*/ 1180 w 1518"/>
                <a:gd name="T37" fmla="*/ 340 h 1524"/>
                <a:gd name="T38" fmla="*/ 1043 w 1518"/>
                <a:gd name="T39" fmla="*/ 237 h 1524"/>
                <a:gd name="T40" fmla="*/ 879 w 1518"/>
                <a:gd name="T41" fmla="*/ 176 h 1524"/>
                <a:gd name="T42" fmla="*/ 759 w 1518"/>
                <a:gd name="T43" fmla="*/ 0 h 1524"/>
                <a:gd name="T44" fmla="*/ 961 w 1518"/>
                <a:gd name="T45" fmla="*/ 27 h 1524"/>
                <a:gd name="T46" fmla="*/ 1142 w 1518"/>
                <a:gd name="T47" fmla="*/ 105 h 1524"/>
                <a:gd name="T48" fmla="*/ 1296 w 1518"/>
                <a:gd name="T49" fmla="*/ 224 h 1524"/>
                <a:gd name="T50" fmla="*/ 1414 w 1518"/>
                <a:gd name="T51" fmla="*/ 378 h 1524"/>
                <a:gd name="T52" fmla="*/ 1492 w 1518"/>
                <a:gd name="T53" fmla="*/ 560 h 1524"/>
                <a:gd name="T54" fmla="*/ 1518 w 1518"/>
                <a:gd name="T55" fmla="*/ 762 h 1524"/>
                <a:gd name="T56" fmla="*/ 1492 w 1518"/>
                <a:gd name="T57" fmla="*/ 964 h 1524"/>
                <a:gd name="T58" fmla="*/ 1414 w 1518"/>
                <a:gd name="T59" fmla="*/ 1146 h 1524"/>
                <a:gd name="T60" fmla="*/ 1296 w 1518"/>
                <a:gd name="T61" fmla="*/ 1300 h 1524"/>
                <a:gd name="T62" fmla="*/ 1142 w 1518"/>
                <a:gd name="T63" fmla="*/ 1419 h 1524"/>
                <a:gd name="T64" fmla="*/ 961 w 1518"/>
                <a:gd name="T65" fmla="*/ 1497 h 1524"/>
                <a:gd name="T66" fmla="*/ 759 w 1518"/>
                <a:gd name="T67" fmla="*/ 1524 h 1524"/>
                <a:gd name="T68" fmla="*/ 557 w 1518"/>
                <a:gd name="T69" fmla="*/ 1497 h 1524"/>
                <a:gd name="T70" fmla="*/ 376 w 1518"/>
                <a:gd name="T71" fmla="*/ 1419 h 1524"/>
                <a:gd name="T72" fmla="*/ 222 w 1518"/>
                <a:gd name="T73" fmla="*/ 1300 h 1524"/>
                <a:gd name="T74" fmla="*/ 104 w 1518"/>
                <a:gd name="T75" fmla="*/ 1146 h 1524"/>
                <a:gd name="T76" fmla="*/ 26 w 1518"/>
                <a:gd name="T77" fmla="*/ 964 h 1524"/>
                <a:gd name="T78" fmla="*/ 0 w 1518"/>
                <a:gd name="T79" fmla="*/ 762 h 1524"/>
                <a:gd name="T80" fmla="*/ 26 w 1518"/>
                <a:gd name="T81" fmla="*/ 560 h 1524"/>
                <a:gd name="T82" fmla="*/ 104 w 1518"/>
                <a:gd name="T83" fmla="*/ 378 h 1524"/>
                <a:gd name="T84" fmla="*/ 222 w 1518"/>
                <a:gd name="T85" fmla="*/ 224 h 1524"/>
                <a:gd name="T86" fmla="*/ 376 w 1518"/>
                <a:gd name="T87" fmla="*/ 105 h 1524"/>
                <a:gd name="T88" fmla="*/ 557 w 1518"/>
                <a:gd name="T89" fmla="*/ 27 h 1524"/>
                <a:gd name="T90" fmla="*/ 759 w 1518"/>
                <a:gd name="T91" fmla="*/ 0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18" h="1524">
                  <a:moveTo>
                    <a:pt x="759" y="164"/>
                  </a:moveTo>
                  <a:lnTo>
                    <a:pt x="699" y="167"/>
                  </a:lnTo>
                  <a:lnTo>
                    <a:pt x="639" y="176"/>
                  </a:lnTo>
                  <a:lnTo>
                    <a:pt x="582" y="191"/>
                  </a:lnTo>
                  <a:lnTo>
                    <a:pt x="527" y="211"/>
                  </a:lnTo>
                  <a:lnTo>
                    <a:pt x="475" y="237"/>
                  </a:lnTo>
                  <a:lnTo>
                    <a:pt x="426" y="266"/>
                  </a:lnTo>
                  <a:lnTo>
                    <a:pt x="380" y="300"/>
                  </a:lnTo>
                  <a:lnTo>
                    <a:pt x="338" y="340"/>
                  </a:lnTo>
                  <a:lnTo>
                    <a:pt x="299" y="382"/>
                  </a:lnTo>
                  <a:lnTo>
                    <a:pt x="265" y="428"/>
                  </a:lnTo>
                  <a:lnTo>
                    <a:pt x="235" y="477"/>
                  </a:lnTo>
                  <a:lnTo>
                    <a:pt x="210" y="529"/>
                  </a:lnTo>
                  <a:lnTo>
                    <a:pt x="189" y="584"/>
                  </a:lnTo>
                  <a:lnTo>
                    <a:pt x="175" y="642"/>
                  </a:lnTo>
                  <a:lnTo>
                    <a:pt x="166" y="701"/>
                  </a:lnTo>
                  <a:lnTo>
                    <a:pt x="163" y="762"/>
                  </a:lnTo>
                  <a:lnTo>
                    <a:pt x="166" y="823"/>
                  </a:lnTo>
                  <a:lnTo>
                    <a:pt x="175" y="882"/>
                  </a:lnTo>
                  <a:lnTo>
                    <a:pt x="189" y="940"/>
                  </a:lnTo>
                  <a:lnTo>
                    <a:pt x="210" y="995"/>
                  </a:lnTo>
                  <a:lnTo>
                    <a:pt x="235" y="1047"/>
                  </a:lnTo>
                  <a:lnTo>
                    <a:pt x="265" y="1096"/>
                  </a:lnTo>
                  <a:lnTo>
                    <a:pt x="299" y="1142"/>
                  </a:lnTo>
                  <a:lnTo>
                    <a:pt x="338" y="1184"/>
                  </a:lnTo>
                  <a:lnTo>
                    <a:pt x="380" y="1224"/>
                  </a:lnTo>
                  <a:lnTo>
                    <a:pt x="426" y="1258"/>
                  </a:lnTo>
                  <a:lnTo>
                    <a:pt x="475" y="1287"/>
                  </a:lnTo>
                  <a:lnTo>
                    <a:pt x="527" y="1313"/>
                  </a:lnTo>
                  <a:lnTo>
                    <a:pt x="582" y="1333"/>
                  </a:lnTo>
                  <a:lnTo>
                    <a:pt x="639" y="1348"/>
                  </a:lnTo>
                  <a:lnTo>
                    <a:pt x="699" y="1357"/>
                  </a:lnTo>
                  <a:lnTo>
                    <a:pt x="759" y="1360"/>
                  </a:lnTo>
                  <a:lnTo>
                    <a:pt x="819" y="1357"/>
                  </a:lnTo>
                  <a:lnTo>
                    <a:pt x="879" y="1348"/>
                  </a:lnTo>
                  <a:lnTo>
                    <a:pt x="936" y="1333"/>
                  </a:lnTo>
                  <a:lnTo>
                    <a:pt x="991" y="1313"/>
                  </a:lnTo>
                  <a:lnTo>
                    <a:pt x="1043" y="1287"/>
                  </a:lnTo>
                  <a:lnTo>
                    <a:pt x="1092" y="1258"/>
                  </a:lnTo>
                  <a:lnTo>
                    <a:pt x="1138" y="1224"/>
                  </a:lnTo>
                  <a:lnTo>
                    <a:pt x="1180" y="1184"/>
                  </a:lnTo>
                  <a:lnTo>
                    <a:pt x="1219" y="1142"/>
                  </a:lnTo>
                  <a:lnTo>
                    <a:pt x="1253" y="1096"/>
                  </a:lnTo>
                  <a:lnTo>
                    <a:pt x="1283" y="1047"/>
                  </a:lnTo>
                  <a:lnTo>
                    <a:pt x="1308" y="995"/>
                  </a:lnTo>
                  <a:lnTo>
                    <a:pt x="1329" y="940"/>
                  </a:lnTo>
                  <a:lnTo>
                    <a:pt x="1343" y="882"/>
                  </a:lnTo>
                  <a:lnTo>
                    <a:pt x="1352" y="823"/>
                  </a:lnTo>
                  <a:lnTo>
                    <a:pt x="1355" y="762"/>
                  </a:lnTo>
                  <a:lnTo>
                    <a:pt x="1352" y="701"/>
                  </a:lnTo>
                  <a:lnTo>
                    <a:pt x="1343" y="642"/>
                  </a:lnTo>
                  <a:lnTo>
                    <a:pt x="1329" y="584"/>
                  </a:lnTo>
                  <a:lnTo>
                    <a:pt x="1308" y="529"/>
                  </a:lnTo>
                  <a:lnTo>
                    <a:pt x="1283" y="477"/>
                  </a:lnTo>
                  <a:lnTo>
                    <a:pt x="1253" y="428"/>
                  </a:lnTo>
                  <a:lnTo>
                    <a:pt x="1219" y="382"/>
                  </a:lnTo>
                  <a:lnTo>
                    <a:pt x="1180" y="340"/>
                  </a:lnTo>
                  <a:lnTo>
                    <a:pt x="1138" y="300"/>
                  </a:lnTo>
                  <a:lnTo>
                    <a:pt x="1092" y="266"/>
                  </a:lnTo>
                  <a:lnTo>
                    <a:pt x="1043" y="237"/>
                  </a:lnTo>
                  <a:lnTo>
                    <a:pt x="991" y="211"/>
                  </a:lnTo>
                  <a:lnTo>
                    <a:pt x="936" y="191"/>
                  </a:lnTo>
                  <a:lnTo>
                    <a:pt x="879" y="176"/>
                  </a:lnTo>
                  <a:lnTo>
                    <a:pt x="819" y="167"/>
                  </a:lnTo>
                  <a:lnTo>
                    <a:pt x="759" y="164"/>
                  </a:lnTo>
                  <a:close/>
                  <a:moveTo>
                    <a:pt x="759" y="0"/>
                  </a:moveTo>
                  <a:lnTo>
                    <a:pt x="828" y="4"/>
                  </a:lnTo>
                  <a:lnTo>
                    <a:pt x="896" y="12"/>
                  </a:lnTo>
                  <a:lnTo>
                    <a:pt x="961" y="27"/>
                  </a:lnTo>
                  <a:lnTo>
                    <a:pt x="1024" y="48"/>
                  </a:lnTo>
                  <a:lnTo>
                    <a:pt x="1085" y="74"/>
                  </a:lnTo>
                  <a:lnTo>
                    <a:pt x="1142" y="105"/>
                  </a:lnTo>
                  <a:lnTo>
                    <a:pt x="1197" y="140"/>
                  </a:lnTo>
                  <a:lnTo>
                    <a:pt x="1248" y="179"/>
                  </a:lnTo>
                  <a:lnTo>
                    <a:pt x="1296" y="224"/>
                  </a:lnTo>
                  <a:lnTo>
                    <a:pt x="1340" y="272"/>
                  </a:lnTo>
                  <a:lnTo>
                    <a:pt x="1379" y="323"/>
                  </a:lnTo>
                  <a:lnTo>
                    <a:pt x="1414" y="378"/>
                  </a:lnTo>
                  <a:lnTo>
                    <a:pt x="1445" y="435"/>
                  </a:lnTo>
                  <a:lnTo>
                    <a:pt x="1471" y="496"/>
                  </a:lnTo>
                  <a:lnTo>
                    <a:pt x="1492" y="560"/>
                  </a:lnTo>
                  <a:lnTo>
                    <a:pt x="1507" y="625"/>
                  </a:lnTo>
                  <a:lnTo>
                    <a:pt x="1515" y="693"/>
                  </a:lnTo>
                  <a:lnTo>
                    <a:pt x="1518" y="762"/>
                  </a:lnTo>
                  <a:lnTo>
                    <a:pt x="1515" y="831"/>
                  </a:lnTo>
                  <a:lnTo>
                    <a:pt x="1507" y="899"/>
                  </a:lnTo>
                  <a:lnTo>
                    <a:pt x="1492" y="964"/>
                  </a:lnTo>
                  <a:lnTo>
                    <a:pt x="1471" y="1028"/>
                  </a:lnTo>
                  <a:lnTo>
                    <a:pt x="1445" y="1089"/>
                  </a:lnTo>
                  <a:lnTo>
                    <a:pt x="1414" y="1146"/>
                  </a:lnTo>
                  <a:lnTo>
                    <a:pt x="1379" y="1201"/>
                  </a:lnTo>
                  <a:lnTo>
                    <a:pt x="1340" y="1252"/>
                  </a:lnTo>
                  <a:lnTo>
                    <a:pt x="1296" y="1300"/>
                  </a:lnTo>
                  <a:lnTo>
                    <a:pt x="1248" y="1345"/>
                  </a:lnTo>
                  <a:lnTo>
                    <a:pt x="1197" y="1384"/>
                  </a:lnTo>
                  <a:lnTo>
                    <a:pt x="1142" y="1419"/>
                  </a:lnTo>
                  <a:lnTo>
                    <a:pt x="1085" y="1450"/>
                  </a:lnTo>
                  <a:lnTo>
                    <a:pt x="1024" y="1476"/>
                  </a:lnTo>
                  <a:lnTo>
                    <a:pt x="961" y="1497"/>
                  </a:lnTo>
                  <a:lnTo>
                    <a:pt x="896" y="1512"/>
                  </a:lnTo>
                  <a:lnTo>
                    <a:pt x="828" y="1520"/>
                  </a:lnTo>
                  <a:lnTo>
                    <a:pt x="759" y="1524"/>
                  </a:lnTo>
                  <a:lnTo>
                    <a:pt x="690" y="1520"/>
                  </a:lnTo>
                  <a:lnTo>
                    <a:pt x="622" y="1512"/>
                  </a:lnTo>
                  <a:lnTo>
                    <a:pt x="557" y="1497"/>
                  </a:lnTo>
                  <a:lnTo>
                    <a:pt x="494" y="1476"/>
                  </a:lnTo>
                  <a:lnTo>
                    <a:pt x="433" y="1450"/>
                  </a:lnTo>
                  <a:lnTo>
                    <a:pt x="376" y="1419"/>
                  </a:lnTo>
                  <a:lnTo>
                    <a:pt x="321" y="1384"/>
                  </a:lnTo>
                  <a:lnTo>
                    <a:pt x="270" y="1345"/>
                  </a:lnTo>
                  <a:lnTo>
                    <a:pt x="222" y="1300"/>
                  </a:lnTo>
                  <a:lnTo>
                    <a:pt x="178" y="1252"/>
                  </a:lnTo>
                  <a:lnTo>
                    <a:pt x="139" y="1201"/>
                  </a:lnTo>
                  <a:lnTo>
                    <a:pt x="104" y="1146"/>
                  </a:lnTo>
                  <a:lnTo>
                    <a:pt x="73" y="1089"/>
                  </a:lnTo>
                  <a:lnTo>
                    <a:pt x="47" y="1028"/>
                  </a:lnTo>
                  <a:lnTo>
                    <a:pt x="26" y="964"/>
                  </a:lnTo>
                  <a:lnTo>
                    <a:pt x="11" y="899"/>
                  </a:lnTo>
                  <a:lnTo>
                    <a:pt x="3" y="831"/>
                  </a:lnTo>
                  <a:lnTo>
                    <a:pt x="0" y="762"/>
                  </a:lnTo>
                  <a:lnTo>
                    <a:pt x="3" y="693"/>
                  </a:lnTo>
                  <a:lnTo>
                    <a:pt x="11" y="625"/>
                  </a:lnTo>
                  <a:lnTo>
                    <a:pt x="26" y="560"/>
                  </a:lnTo>
                  <a:lnTo>
                    <a:pt x="47" y="496"/>
                  </a:lnTo>
                  <a:lnTo>
                    <a:pt x="73" y="435"/>
                  </a:lnTo>
                  <a:lnTo>
                    <a:pt x="104" y="378"/>
                  </a:lnTo>
                  <a:lnTo>
                    <a:pt x="139" y="323"/>
                  </a:lnTo>
                  <a:lnTo>
                    <a:pt x="178" y="272"/>
                  </a:lnTo>
                  <a:lnTo>
                    <a:pt x="222" y="224"/>
                  </a:lnTo>
                  <a:lnTo>
                    <a:pt x="270" y="179"/>
                  </a:lnTo>
                  <a:lnTo>
                    <a:pt x="321" y="140"/>
                  </a:lnTo>
                  <a:lnTo>
                    <a:pt x="376" y="105"/>
                  </a:lnTo>
                  <a:lnTo>
                    <a:pt x="433" y="74"/>
                  </a:lnTo>
                  <a:lnTo>
                    <a:pt x="494" y="48"/>
                  </a:lnTo>
                  <a:lnTo>
                    <a:pt x="557" y="27"/>
                  </a:lnTo>
                  <a:lnTo>
                    <a:pt x="622" y="12"/>
                  </a:lnTo>
                  <a:lnTo>
                    <a:pt x="690" y="4"/>
                  </a:lnTo>
                  <a:lnTo>
                    <a:pt x="7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74" tIns="36287" rIns="72574" bIns="3628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72575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92947B9-DE95-4DA8-AEB8-446E2278852A}"/>
              </a:ext>
            </a:extLst>
          </p:cNvPr>
          <p:cNvGrpSpPr/>
          <p:nvPr/>
        </p:nvGrpSpPr>
        <p:grpSpPr>
          <a:xfrm>
            <a:off x="3001877" y="1555231"/>
            <a:ext cx="2204320" cy="1044434"/>
            <a:chOff x="3529730" y="1352551"/>
            <a:chExt cx="2204320" cy="1044434"/>
          </a:xfrm>
        </p:grpSpPr>
        <p:grpSp>
          <p:nvGrpSpPr>
            <p:cNvPr id="102" name="Group 206">
              <a:extLst>
                <a:ext uri="{FF2B5EF4-FFF2-40B4-BE49-F238E27FC236}">
                  <a16:creationId xmlns:a16="http://schemas.microsoft.com/office/drawing/2014/main" id="{86620962-56D1-4540-BEC4-F15286B469E7}"/>
                </a:ext>
              </a:extLst>
            </p:cNvPr>
            <p:cNvGrpSpPr/>
            <p:nvPr/>
          </p:nvGrpSpPr>
          <p:grpSpPr>
            <a:xfrm>
              <a:off x="4680418" y="1352551"/>
              <a:ext cx="1053632" cy="1044434"/>
              <a:chOff x="7747001" y="696914"/>
              <a:chExt cx="1130300" cy="1130298"/>
            </a:xfrm>
          </p:grpSpPr>
          <p:sp>
            <p:nvSpPr>
              <p:cNvPr id="103" name="Oval 5">
                <a:extLst>
                  <a:ext uri="{FF2B5EF4-FFF2-40B4-BE49-F238E27FC236}">
                    <a16:creationId xmlns:a16="http://schemas.microsoft.com/office/drawing/2014/main" id="{27112B23-071D-405C-AAF4-1D0294101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7014" y="796926"/>
                <a:ext cx="930275" cy="930275"/>
              </a:xfrm>
              <a:prstGeom prst="ellipse">
                <a:avLst/>
              </a:prstGeom>
              <a:solidFill>
                <a:srgbClr val="226BA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2574" tIns="36287" rIns="72574" bIns="3628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2575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04" name="Oval 5">
                <a:extLst>
                  <a:ext uri="{FF2B5EF4-FFF2-40B4-BE49-F238E27FC236}">
                    <a16:creationId xmlns:a16="http://schemas.microsoft.com/office/drawing/2014/main" id="{13301ED2-627E-4D5D-BCFE-E0C6D3DBC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7001" y="696914"/>
                <a:ext cx="1130300" cy="1130298"/>
              </a:xfrm>
              <a:prstGeom prst="ellipse">
                <a:avLst/>
              </a:prstGeom>
              <a:noFill/>
              <a:ln w="28575">
                <a:solidFill>
                  <a:srgbClr val="226BAB"/>
                </a:solidFill>
                <a:prstDash val="sysDot"/>
                <a:round/>
                <a:headEnd/>
                <a:tailEnd/>
              </a:ln>
            </p:spPr>
            <p:txBody>
              <a:bodyPr vert="horz" wrap="square" lIns="72574" tIns="36287" rIns="72574" bIns="3628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2575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105" name="Oval 202">
              <a:extLst>
                <a:ext uri="{FF2B5EF4-FFF2-40B4-BE49-F238E27FC236}">
                  <a16:creationId xmlns:a16="http://schemas.microsoft.com/office/drawing/2014/main" id="{2686A772-62BF-4942-84C4-EF1EED44223E}"/>
                </a:ext>
              </a:extLst>
            </p:cNvPr>
            <p:cNvSpPr/>
            <p:nvPr/>
          </p:nvSpPr>
          <p:spPr>
            <a:xfrm>
              <a:off x="3529730" y="1788389"/>
              <a:ext cx="172757" cy="172757"/>
            </a:xfrm>
            <a:prstGeom prst="ellipse">
              <a:avLst/>
            </a:prstGeom>
            <a:solidFill>
              <a:srgbClr val="226BAB"/>
            </a:solidFill>
            <a:ln w="285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2575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8" name="Straight Connector 217">
              <a:extLst>
                <a:ext uri="{FF2B5EF4-FFF2-40B4-BE49-F238E27FC236}">
                  <a16:creationId xmlns:a16="http://schemas.microsoft.com/office/drawing/2014/main" id="{C85DBC93-1FA8-48E3-9738-5FFDD41CA22E}"/>
                </a:ext>
              </a:extLst>
            </p:cNvPr>
            <p:cNvCxnSpPr>
              <a:stCxn id="104" idx="2"/>
              <a:endCxn id="105" idx="6"/>
            </p:cNvCxnSpPr>
            <p:nvPr/>
          </p:nvCxnSpPr>
          <p:spPr>
            <a:xfrm flipH="1">
              <a:off x="3702487" y="1874768"/>
              <a:ext cx="977931" cy="0"/>
            </a:xfrm>
            <a:prstGeom prst="line">
              <a:avLst/>
            </a:prstGeom>
            <a:noFill/>
            <a:ln w="28575" cap="flat" cmpd="sng" algn="ctr">
              <a:solidFill>
                <a:srgbClr val="226BAB">
                  <a:shade val="95000"/>
                  <a:satMod val="105000"/>
                </a:srgbClr>
              </a:solidFill>
              <a:prstDash val="sysDot"/>
            </a:ln>
            <a:effectLst/>
          </p:spPr>
        </p:cxnSp>
        <p:pic>
          <p:nvPicPr>
            <p:cNvPr id="4" name="Graphic 3" descr="Document">
              <a:extLst>
                <a:ext uri="{FF2B5EF4-FFF2-40B4-BE49-F238E27FC236}">
                  <a16:creationId xmlns:a16="http://schemas.microsoft.com/office/drawing/2014/main" id="{CD1837EA-6B6F-4ADB-8B30-D20D90796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04051" y="1546787"/>
              <a:ext cx="635428" cy="635428"/>
            </a:xfrm>
            <a:prstGeom prst="rect">
              <a:avLst/>
            </a:prstGeom>
          </p:spPr>
        </p:pic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2B8008A-3221-41EB-AEE1-4C411AD7416B}"/>
              </a:ext>
            </a:extLst>
          </p:cNvPr>
          <p:cNvGrpSpPr/>
          <p:nvPr/>
        </p:nvGrpSpPr>
        <p:grpSpPr>
          <a:xfrm>
            <a:off x="2982386" y="3262861"/>
            <a:ext cx="2202247" cy="1042416"/>
            <a:chOff x="3529730" y="2849347"/>
            <a:chExt cx="2202247" cy="1042416"/>
          </a:xfrm>
        </p:grpSpPr>
        <p:sp>
          <p:nvSpPr>
            <p:cNvPr id="106" name="Oval 203">
              <a:extLst>
                <a:ext uri="{FF2B5EF4-FFF2-40B4-BE49-F238E27FC236}">
                  <a16:creationId xmlns:a16="http://schemas.microsoft.com/office/drawing/2014/main" id="{0C3EA764-5FE2-471A-A39D-1D1326A14089}"/>
                </a:ext>
              </a:extLst>
            </p:cNvPr>
            <p:cNvSpPr/>
            <p:nvPr/>
          </p:nvSpPr>
          <p:spPr>
            <a:xfrm>
              <a:off x="3529730" y="3285446"/>
              <a:ext cx="172757" cy="172757"/>
            </a:xfrm>
            <a:prstGeom prst="ellipse">
              <a:avLst/>
            </a:prstGeom>
            <a:solidFill>
              <a:srgbClr val="2E9273"/>
            </a:solidFill>
            <a:ln w="285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2575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9" name="Group 4">
              <a:extLst>
                <a:ext uri="{FF2B5EF4-FFF2-40B4-BE49-F238E27FC236}">
                  <a16:creationId xmlns:a16="http://schemas.microsoft.com/office/drawing/2014/main" id="{6315D267-F850-423B-9146-4A24D55E9A83}"/>
                </a:ext>
              </a:extLst>
            </p:cNvPr>
            <p:cNvGrpSpPr/>
            <p:nvPr/>
          </p:nvGrpSpPr>
          <p:grpSpPr>
            <a:xfrm>
              <a:off x="4680417" y="2849347"/>
              <a:ext cx="1051560" cy="1042416"/>
              <a:chOff x="4432064" y="3082674"/>
              <a:chExt cx="922491" cy="922489"/>
            </a:xfrm>
          </p:grpSpPr>
          <p:sp>
            <p:nvSpPr>
              <p:cNvPr id="110" name="Oval 5">
                <a:extLst>
                  <a:ext uri="{FF2B5EF4-FFF2-40B4-BE49-F238E27FC236}">
                    <a16:creationId xmlns:a16="http://schemas.microsoft.com/office/drawing/2014/main" id="{69656F0A-AE6E-492C-A50D-7962B55DF7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3690" y="3164299"/>
                <a:ext cx="759241" cy="759241"/>
              </a:xfrm>
              <a:prstGeom prst="ellipse">
                <a:avLst/>
              </a:prstGeom>
              <a:solidFill>
                <a:srgbClr val="2E927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2574" tIns="36287" rIns="72574" bIns="3628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2575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11" name="Oval 5">
                <a:extLst>
                  <a:ext uri="{FF2B5EF4-FFF2-40B4-BE49-F238E27FC236}">
                    <a16:creationId xmlns:a16="http://schemas.microsoft.com/office/drawing/2014/main" id="{C7929002-A4B8-401E-A307-FAB4A42A5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2064" y="3082674"/>
                <a:ext cx="922491" cy="922489"/>
              </a:xfrm>
              <a:prstGeom prst="ellipse">
                <a:avLst/>
              </a:prstGeom>
              <a:noFill/>
              <a:ln w="28575">
                <a:solidFill>
                  <a:srgbClr val="2E9273"/>
                </a:solidFill>
                <a:prstDash val="sysDot"/>
                <a:round/>
                <a:headEnd/>
                <a:tailEnd/>
              </a:ln>
            </p:spPr>
            <p:txBody>
              <a:bodyPr vert="horz" wrap="square" lIns="72574" tIns="36287" rIns="72574" bIns="3628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2575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</p:grpSp>
        <p:cxnSp>
          <p:nvCxnSpPr>
            <p:cNvPr id="119" name="Straight Connector 218">
              <a:extLst>
                <a:ext uri="{FF2B5EF4-FFF2-40B4-BE49-F238E27FC236}">
                  <a16:creationId xmlns:a16="http://schemas.microsoft.com/office/drawing/2014/main" id="{9E9EA81C-97F1-44F7-8DD7-BC80AF6B14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2487" y="3365175"/>
              <a:ext cx="977931" cy="0"/>
            </a:xfrm>
            <a:prstGeom prst="line">
              <a:avLst/>
            </a:prstGeom>
            <a:noFill/>
            <a:ln w="28575" cap="flat" cmpd="sng" algn="ctr">
              <a:solidFill>
                <a:srgbClr val="2E9273"/>
              </a:solidFill>
              <a:prstDash val="sysDot"/>
            </a:ln>
            <a:effectLst/>
          </p:spPr>
        </p:cxnSp>
        <p:pic>
          <p:nvPicPr>
            <p:cNvPr id="146" name="Graphic 145" descr="Branching diagram">
              <a:extLst>
                <a:ext uri="{FF2B5EF4-FFF2-40B4-BE49-F238E27FC236}">
                  <a16:creationId xmlns:a16="http://schemas.microsoft.com/office/drawing/2014/main" id="{33A3FBA0-7400-4F26-BDA4-AD84ED0A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53175" y="3047188"/>
              <a:ext cx="705795" cy="705795"/>
            </a:xfrm>
            <a:prstGeom prst="rect">
              <a:avLst/>
            </a:prstGeom>
          </p:spPr>
        </p:pic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5293909-9189-49AD-8AD9-23594B62DE92}"/>
              </a:ext>
            </a:extLst>
          </p:cNvPr>
          <p:cNvGrpSpPr/>
          <p:nvPr/>
        </p:nvGrpSpPr>
        <p:grpSpPr>
          <a:xfrm>
            <a:off x="5548605" y="1308457"/>
            <a:ext cx="5732106" cy="1312720"/>
            <a:chOff x="5548605" y="819509"/>
            <a:chExt cx="5732106" cy="1312720"/>
          </a:xfrm>
        </p:grpSpPr>
        <p:sp>
          <p:nvSpPr>
            <p:cNvPr id="133" name="Inhaltsplatzhalter 4">
              <a:extLst>
                <a:ext uri="{FF2B5EF4-FFF2-40B4-BE49-F238E27FC236}">
                  <a16:creationId xmlns:a16="http://schemas.microsoft.com/office/drawing/2014/main" id="{32005D50-0D64-411F-A3F4-F115B56ED717}"/>
                </a:ext>
              </a:extLst>
            </p:cNvPr>
            <p:cNvSpPr txBox="1">
              <a:spLocks/>
            </p:cNvSpPr>
            <p:nvPr/>
          </p:nvSpPr>
          <p:spPr>
            <a:xfrm>
              <a:off x="5787442" y="819509"/>
              <a:ext cx="2187905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725543" fontAlgn="base">
                <a:lnSpc>
                  <a:spcPct val="100000"/>
                </a:lnSpc>
                <a:spcAft>
                  <a:spcPts val="952"/>
                </a:spcAft>
                <a:buFont typeface="Wingdings" panose="05000000000000000000" pitchFamily="2" charset="2"/>
                <a:buNone/>
              </a:pPr>
              <a:r>
                <a:rPr lang="en-US" sz="1600" b="1" dirty="0">
                  <a:solidFill>
                    <a:srgbClr val="226BAB"/>
                  </a:solidFill>
                  <a:latin typeface="Calibri"/>
                </a:rPr>
                <a:t>SKU Breakdown</a:t>
              </a:r>
              <a:endParaRPr lang="en-US" sz="1000" dirty="0">
                <a:solidFill>
                  <a:srgbClr val="FFFFFF">
                    <a:lumMod val="50000"/>
                  </a:srgbClr>
                </a:solidFill>
                <a:latin typeface="Calibri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186A051E-BA6B-4E5A-8A0A-9D61D4971021}"/>
                </a:ext>
              </a:extLst>
            </p:cNvPr>
            <p:cNvSpPr/>
            <p:nvPr/>
          </p:nvSpPr>
          <p:spPr>
            <a:xfrm>
              <a:off x="5548605" y="1110859"/>
              <a:ext cx="5732106" cy="1021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14313" lvl="0" indent="-21431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/>
                  </a:solidFill>
                </a:rPr>
                <a:t>No GTK Waterfall</a:t>
              </a:r>
            </a:p>
            <a:p>
              <a:pPr marL="214313" lvl="0" indent="-21431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/>
                  </a:solidFill>
                </a:rPr>
                <a:t>Metal doesn’t have its own feature type</a:t>
              </a:r>
            </a:p>
            <a:p>
              <a:pPr marL="214313" lvl="0" indent="-21431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/>
                  </a:solidFill>
                </a:rPr>
                <a:t>KB / Thermal Fan / IMR has feature type , but still requires grouping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0D787AA-8AAA-42B7-AA14-4BB111750C7B}"/>
              </a:ext>
            </a:extLst>
          </p:cNvPr>
          <p:cNvGrpSpPr/>
          <p:nvPr/>
        </p:nvGrpSpPr>
        <p:grpSpPr>
          <a:xfrm>
            <a:off x="5548605" y="3125400"/>
            <a:ext cx="2739442" cy="1306577"/>
            <a:chOff x="5548605" y="2604417"/>
            <a:chExt cx="2739442" cy="1306577"/>
          </a:xfrm>
        </p:grpSpPr>
        <p:sp>
          <p:nvSpPr>
            <p:cNvPr id="135" name="Inhaltsplatzhalter 4">
              <a:extLst>
                <a:ext uri="{FF2B5EF4-FFF2-40B4-BE49-F238E27FC236}">
                  <a16:creationId xmlns:a16="http://schemas.microsoft.com/office/drawing/2014/main" id="{99A88C92-D57F-4EAF-B65F-0669D279ECD7}"/>
                </a:ext>
              </a:extLst>
            </p:cNvPr>
            <p:cNvSpPr txBox="1">
              <a:spLocks/>
            </p:cNvSpPr>
            <p:nvPr/>
          </p:nvSpPr>
          <p:spPr>
            <a:xfrm>
              <a:off x="5787442" y="2604417"/>
              <a:ext cx="1938071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725543" fontAlgn="base">
                <a:lnSpc>
                  <a:spcPct val="100000"/>
                </a:lnSpc>
                <a:spcAft>
                  <a:spcPts val="952"/>
                </a:spcAft>
                <a:buFont typeface="Wingdings" panose="05000000000000000000" pitchFamily="2" charset="2"/>
                <a:buNone/>
              </a:pPr>
              <a:r>
                <a:rPr lang="en-US" sz="1600" b="1" dirty="0">
                  <a:solidFill>
                    <a:srgbClr val="2E9273"/>
                  </a:solidFill>
                  <a:latin typeface="Calibri"/>
                </a:rPr>
                <a:t>Manual Processing</a:t>
              </a:r>
              <a:endParaRPr lang="en-US" sz="1000" dirty="0">
                <a:solidFill>
                  <a:srgbClr val="FFFFFF">
                    <a:lumMod val="50000"/>
                  </a:srgbClr>
                </a:solidFill>
                <a:latin typeface="Calibri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B0C8213A-A7BC-4BB2-A805-03F38B314D78}"/>
                </a:ext>
              </a:extLst>
            </p:cNvPr>
            <p:cNvSpPr/>
            <p:nvPr/>
          </p:nvSpPr>
          <p:spPr>
            <a:xfrm>
              <a:off x="5548605" y="2889624"/>
              <a:ext cx="2739442" cy="1021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14313" lvl="0" indent="-21431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/>
                  </a:solidFill>
                </a:rPr>
                <a:t>Consolidate supplier DSM</a:t>
              </a:r>
            </a:p>
            <a:p>
              <a:pPr marL="214313" lvl="0" indent="-21431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/>
                  </a:solidFill>
                </a:rPr>
                <a:t>TAM% calculation</a:t>
              </a:r>
            </a:p>
            <a:p>
              <a:pPr marL="214313" lvl="0" indent="-21431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/>
                  </a:solidFill>
                </a:rPr>
                <a:t>Long term forecast reports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1FEA032-7280-4924-B86B-F081129E6A50}"/>
              </a:ext>
            </a:extLst>
          </p:cNvPr>
          <p:cNvGrpSpPr/>
          <p:nvPr/>
        </p:nvGrpSpPr>
        <p:grpSpPr>
          <a:xfrm>
            <a:off x="5464383" y="5036840"/>
            <a:ext cx="4183470" cy="1035556"/>
            <a:chOff x="5483044" y="4351227"/>
            <a:chExt cx="4183470" cy="1035556"/>
          </a:xfrm>
        </p:grpSpPr>
        <p:sp>
          <p:nvSpPr>
            <p:cNvPr id="139" name="Inhaltsplatzhalter 4">
              <a:extLst>
                <a:ext uri="{FF2B5EF4-FFF2-40B4-BE49-F238E27FC236}">
                  <a16:creationId xmlns:a16="http://schemas.microsoft.com/office/drawing/2014/main" id="{2DE838B5-42DB-4547-B256-0AE0470CFE66}"/>
                </a:ext>
              </a:extLst>
            </p:cNvPr>
            <p:cNvSpPr txBox="1">
              <a:spLocks/>
            </p:cNvSpPr>
            <p:nvPr/>
          </p:nvSpPr>
          <p:spPr>
            <a:xfrm>
              <a:off x="5759820" y="4351227"/>
              <a:ext cx="2187905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725543" fontAlgn="base">
                <a:lnSpc>
                  <a:spcPct val="100000"/>
                </a:lnSpc>
                <a:spcAft>
                  <a:spcPts val="952"/>
                </a:spcAft>
                <a:buFont typeface="Wingdings" panose="05000000000000000000" pitchFamily="2" charset="2"/>
                <a:buNone/>
              </a:pPr>
              <a:r>
                <a:rPr lang="en-US" sz="1600" b="1" dirty="0">
                  <a:solidFill>
                    <a:srgbClr val="83AC3F"/>
                  </a:solidFill>
                  <a:latin typeface="Calibri"/>
                </a:rPr>
                <a:t>Demand Clarification</a:t>
              </a:r>
              <a:endParaRPr lang="en-US" sz="1000" dirty="0">
                <a:solidFill>
                  <a:srgbClr val="FFFFFF">
                    <a:lumMod val="50000"/>
                  </a:srgbClr>
                </a:solidFill>
                <a:latin typeface="Calibri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1A87C6C4-B7AB-49AC-99C5-7AC55C2ABFAD}"/>
                </a:ext>
              </a:extLst>
            </p:cNvPr>
            <p:cNvSpPr/>
            <p:nvPr/>
          </p:nvSpPr>
          <p:spPr>
            <a:xfrm>
              <a:off x="5483044" y="4688579"/>
              <a:ext cx="4183470" cy="6982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14313" lvl="0" indent="-21431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/>
                  </a:solidFill>
                </a:rPr>
                <a:t>ODM FCST are not aligned with HP FCST or TAM</a:t>
              </a:r>
            </a:p>
            <a:p>
              <a:pPr marL="214313" lvl="0" indent="-214313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/>
                  </a:solidFill>
                </a:rPr>
                <a:t>Regular monitoring</a:t>
              </a:r>
              <a:r>
                <a:rPr lang="zh-TW" altLang="en-US" sz="1400" dirty="0">
                  <a:solidFill>
                    <a:prstClr val="black"/>
                  </a:solidFill>
                </a:rPr>
                <a:t> </a:t>
              </a:r>
              <a:r>
                <a:rPr lang="en-US" altLang="zh-TW" sz="1400" dirty="0">
                  <a:solidFill>
                    <a:prstClr val="black"/>
                  </a:solidFill>
                </a:rPr>
                <a:t>required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165" name="Right Triangle 164">
            <a:extLst>
              <a:ext uri="{FF2B5EF4-FFF2-40B4-BE49-F238E27FC236}">
                <a16:creationId xmlns:a16="http://schemas.microsoft.com/office/drawing/2014/main" id="{C81C5DBA-76DF-42D3-AA34-54C037D74B79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166" name="Right Triangle 165">
            <a:extLst>
              <a:ext uri="{FF2B5EF4-FFF2-40B4-BE49-F238E27FC236}">
                <a16:creationId xmlns:a16="http://schemas.microsoft.com/office/drawing/2014/main" id="{71AE20FC-AB06-4E0A-A24A-AE6D23D65B5C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88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GTK Pain Points – Manual Process</a:t>
            </a:r>
            <a:endParaRPr lang="en-GB" dirty="0"/>
          </a:p>
        </p:txBody>
      </p:sp>
      <p:sp>
        <p:nvSpPr>
          <p:cNvPr id="14" name="任意形状 4">
            <a:extLst>
              <a:ext uri="{FF2B5EF4-FFF2-40B4-BE49-F238E27FC236}">
                <a16:creationId xmlns:a16="http://schemas.microsoft.com/office/drawing/2014/main" id="{02C86AD4-925C-4F9A-88BA-BF52A52B8A01}"/>
              </a:ext>
            </a:extLst>
          </p:cNvPr>
          <p:cNvSpPr/>
          <p:nvPr/>
        </p:nvSpPr>
        <p:spPr>
          <a:xfrm>
            <a:off x="5222482" y="2734087"/>
            <a:ext cx="1424781" cy="1424781"/>
          </a:xfrm>
          <a:custGeom>
            <a:avLst/>
            <a:gdLst>
              <a:gd name="connsiteX0" fmla="*/ 0 w 1424781"/>
              <a:gd name="connsiteY0" fmla="*/ 712391 h 1424781"/>
              <a:gd name="connsiteX1" fmla="*/ 712391 w 1424781"/>
              <a:gd name="connsiteY1" fmla="*/ 0 h 1424781"/>
              <a:gd name="connsiteX2" fmla="*/ 1424782 w 1424781"/>
              <a:gd name="connsiteY2" fmla="*/ 712391 h 1424781"/>
              <a:gd name="connsiteX3" fmla="*/ 712391 w 1424781"/>
              <a:gd name="connsiteY3" fmla="*/ 1424782 h 1424781"/>
              <a:gd name="connsiteX4" fmla="*/ 0 w 1424781"/>
              <a:gd name="connsiteY4" fmla="*/ 712391 h 14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781" h="1424781">
                <a:moveTo>
                  <a:pt x="0" y="712391"/>
                </a:moveTo>
                <a:cubicBezTo>
                  <a:pt x="0" y="318948"/>
                  <a:pt x="318948" y="0"/>
                  <a:pt x="712391" y="0"/>
                </a:cubicBezTo>
                <a:cubicBezTo>
                  <a:pt x="1105834" y="0"/>
                  <a:pt x="1424782" y="318948"/>
                  <a:pt x="1424782" y="712391"/>
                </a:cubicBezTo>
                <a:cubicBezTo>
                  <a:pt x="1424782" y="1105834"/>
                  <a:pt x="1105834" y="1424782"/>
                  <a:pt x="712391" y="1424782"/>
                </a:cubicBezTo>
                <a:cubicBezTo>
                  <a:pt x="318948" y="1424782"/>
                  <a:pt x="0" y="1105834"/>
                  <a:pt x="0" y="712391"/>
                </a:cubicBezTo>
                <a:close/>
              </a:path>
            </a:pathLst>
          </a:custGeom>
          <a:solidFill>
            <a:srgbClr val="59BBE4"/>
          </a:solidFill>
          <a:ln w="12700" cap="flat" cmpd="sng" algn="ctr">
            <a:solidFill>
              <a:srgbClr val="226BAB"/>
            </a:solidFill>
            <a:prstDash val="solid"/>
            <a:miter lim="800000"/>
          </a:ln>
          <a:effectLst/>
        </p:spPr>
        <p:txBody>
          <a:bodyPr spcFirstLastPara="0" vert="horz" wrap="square" lIns="248024" tIns="248024" rIns="248024" bIns="248024" numCol="1" spcCol="1270" anchor="ctr" anchorCtr="0">
            <a:noAutofit/>
          </a:bodyPr>
          <a:lstStyle/>
          <a:p>
            <a:pPr marL="0" marR="0" lvl="0" indent="0" algn="ctr" defTabSz="1377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  <a:cs typeface="+mn-cs"/>
              <a:sym typeface="+mn-lt"/>
            </a:endParaRPr>
          </a:p>
        </p:txBody>
      </p:sp>
      <p:sp>
        <p:nvSpPr>
          <p:cNvPr id="15" name="任意形状 5">
            <a:extLst>
              <a:ext uri="{FF2B5EF4-FFF2-40B4-BE49-F238E27FC236}">
                <a16:creationId xmlns:a16="http://schemas.microsoft.com/office/drawing/2014/main" id="{AB0DC19B-EACD-4F4E-8A78-0A2749F6D780}"/>
              </a:ext>
            </a:extLst>
          </p:cNvPr>
          <p:cNvSpPr/>
          <p:nvPr/>
        </p:nvSpPr>
        <p:spPr>
          <a:xfrm rot="18900000">
            <a:off x="6482973" y="2505333"/>
            <a:ext cx="301660" cy="484425"/>
          </a:xfrm>
          <a:custGeom>
            <a:avLst/>
            <a:gdLst>
              <a:gd name="connsiteX0" fmla="*/ 0 w 301660"/>
              <a:gd name="connsiteY0" fmla="*/ 96885 h 484425"/>
              <a:gd name="connsiteX1" fmla="*/ 150830 w 301660"/>
              <a:gd name="connsiteY1" fmla="*/ 96885 h 484425"/>
              <a:gd name="connsiteX2" fmla="*/ 150830 w 301660"/>
              <a:gd name="connsiteY2" fmla="*/ 0 h 484425"/>
              <a:gd name="connsiteX3" fmla="*/ 301660 w 301660"/>
              <a:gd name="connsiteY3" fmla="*/ 242213 h 484425"/>
              <a:gd name="connsiteX4" fmla="*/ 150830 w 301660"/>
              <a:gd name="connsiteY4" fmla="*/ 484425 h 484425"/>
              <a:gd name="connsiteX5" fmla="*/ 150830 w 301660"/>
              <a:gd name="connsiteY5" fmla="*/ 387540 h 484425"/>
              <a:gd name="connsiteX6" fmla="*/ 0 w 301660"/>
              <a:gd name="connsiteY6" fmla="*/ 387540 h 484425"/>
              <a:gd name="connsiteX7" fmla="*/ 0 w 301660"/>
              <a:gd name="connsiteY7" fmla="*/ 96885 h 48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660" h="484425">
                <a:moveTo>
                  <a:pt x="0" y="96885"/>
                </a:moveTo>
                <a:lnTo>
                  <a:pt x="150830" y="96885"/>
                </a:lnTo>
                <a:lnTo>
                  <a:pt x="150830" y="0"/>
                </a:lnTo>
                <a:lnTo>
                  <a:pt x="301660" y="242213"/>
                </a:lnTo>
                <a:lnTo>
                  <a:pt x="150830" y="484425"/>
                </a:lnTo>
                <a:lnTo>
                  <a:pt x="150830" y="387540"/>
                </a:lnTo>
                <a:lnTo>
                  <a:pt x="0" y="387540"/>
                </a:lnTo>
                <a:lnTo>
                  <a:pt x="0" y="96885"/>
                </a:lnTo>
                <a:close/>
              </a:path>
            </a:pathLst>
          </a:custGeom>
          <a:solidFill>
            <a:srgbClr val="226BAB"/>
          </a:solidFill>
          <a:ln>
            <a:noFill/>
          </a:ln>
          <a:effectLst/>
        </p:spPr>
        <p:txBody>
          <a:bodyPr spcFirstLastPara="0" vert="horz" wrap="square" lIns="-1" tIns="96884" rIns="90498" bIns="96885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  <a:cs typeface="+mn-cs"/>
              <a:sym typeface="+mn-lt"/>
            </a:endParaRPr>
          </a:p>
        </p:txBody>
      </p:sp>
      <p:sp>
        <p:nvSpPr>
          <p:cNvPr id="16" name="任意形状 6">
            <a:extLst>
              <a:ext uri="{FF2B5EF4-FFF2-40B4-BE49-F238E27FC236}">
                <a16:creationId xmlns:a16="http://schemas.microsoft.com/office/drawing/2014/main" id="{6A6C8E3A-69A7-47D5-9CE8-B3941FFE9008}"/>
              </a:ext>
            </a:extLst>
          </p:cNvPr>
          <p:cNvSpPr/>
          <p:nvPr/>
        </p:nvSpPr>
        <p:spPr>
          <a:xfrm>
            <a:off x="6632419" y="1324150"/>
            <a:ext cx="1424781" cy="1424781"/>
          </a:xfrm>
          <a:custGeom>
            <a:avLst/>
            <a:gdLst>
              <a:gd name="connsiteX0" fmla="*/ 0 w 1424781"/>
              <a:gd name="connsiteY0" fmla="*/ 712391 h 1424781"/>
              <a:gd name="connsiteX1" fmla="*/ 712391 w 1424781"/>
              <a:gd name="connsiteY1" fmla="*/ 0 h 1424781"/>
              <a:gd name="connsiteX2" fmla="*/ 1424782 w 1424781"/>
              <a:gd name="connsiteY2" fmla="*/ 712391 h 1424781"/>
              <a:gd name="connsiteX3" fmla="*/ 712391 w 1424781"/>
              <a:gd name="connsiteY3" fmla="*/ 1424782 h 1424781"/>
              <a:gd name="connsiteX4" fmla="*/ 0 w 1424781"/>
              <a:gd name="connsiteY4" fmla="*/ 712391 h 14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781" h="1424781">
                <a:moveTo>
                  <a:pt x="0" y="712391"/>
                </a:moveTo>
                <a:cubicBezTo>
                  <a:pt x="0" y="318948"/>
                  <a:pt x="318948" y="0"/>
                  <a:pt x="712391" y="0"/>
                </a:cubicBezTo>
                <a:cubicBezTo>
                  <a:pt x="1105834" y="0"/>
                  <a:pt x="1424782" y="318948"/>
                  <a:pt x="1424782" y="712391"/>
                </a:cubicBezTo>
                <a:cubicBezTo>
                  <a:pt x="1424782" y="1105834"/>
                  <a:pt x="1105834" y="1424782"/>
                  <a:pt x="712391" y="1424782"/>
                </a:cubicBezTo>
                <a:cubicBezTo>
                  <a:pt x="318948" y="1424782"/>
                  <a:pt x="0" y="1105834"/>
                  <a:pt x="0" y="712391"/>
                </a:cubicBezTo>
                <a:close/>
              </a:path>
            </a:pathLst>
          </a:custGeom>
          <a:solidFill>
            <a:srgbClr val="226BAB"/>
          </a:solidFill>
          <a:ln w="12700" cap="flat" cmpd="sng" algn="ctr">
            <a:solidFill>
              <a:srgbClr val="59BBE4"/>
            </a:solidFill>
            <a:prstDash val="solid"/>
            <a:miter lim="800000"/>
          </a:ln>
          <a:effectLst/>
        </p:spPr>
        <p:txBody>
          <a:bodyPr spcFirstLastPara="0" vert="horz" wrap="square" lIns="248024" tIns="248024" rIns="248024" bIns="248024" numCol="1" spcCol="1270" anchor="ctr" anchorCtr="0">
            <a:noAutofit/>
          </a:bodyPr>
          <a:lstStyle/>
          <a:p>
            <a:pPr marL="0" marR="0" lvl="0" indent="0" algn="ctr" defTabSz="1377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  <a:cs typeface="+mn-cs"/>
              <a:sym typeface="+mn-lt"/>
            </a:endParaRPr>
          </a:p>
        </p:txBody>
      </p:sp>
      <p:sp>
        <p:nvSpPr>
          <p:cNvPr id="17" name="任意形状 7">
            <a:extLst>
              <a:ext uri="{FF2B5EF4-FFF2-40B4-BE49-F238E27FC236}">
                <a16:creationId xmlns:a16="http://schemas.microsoft.com/office/drawing/2014/main" id="{A95544DB-F3A3-48E5-912B-5631ED534ACB}"/>
              </a:ext>
            </a:extLst>
          </p:cNvPr>
          <p:cNvSpPr/>
          <p:nvPr/>
        </p:nvSpPr>
        <p:spPr>
          <a:xfrm rot="2700000">
            <a:off x="6482974" y="3903197"/>
            <a:ext cx="301660" cy="484425"/>
          </a:xfrm>
          <a:custGeom>
            <a:avLst/>
            <a:gdLst>
              <a:gd name="connsiteX0" fmla="*/ 0 w 301660"/>
              <a:gd name="connsiteY0" fmla="*/ 96885 h 484425"/>
              <a:gd name="connsiteX1" fmla="*/ 150830 w 301660"/>
              <a:gd name="connsiteY1" fmla="*/ 96885 h 484425"/>
              <a:gd name="connsiteX2" fmla="*/ 150830 w 301660"/>
              <a:gd name="connsiteY2" fmla="*/ 0 h 484425"/>
              <a:gd name="connsiteX3" fmla="*/ 301660 w 301660"/>
              <a:gd name="connsiteY3" fmla="*/ 242213 h 484425"/>
              <a:gd name="connsiteX4" fmla="*/ 150830 w 301660"/>
              <a:gd name="connsiteY4" fmla="*/ 484425 h 484425"/>
              <a:gd name="connsiteX5" fmla="*/ 150830 w 301660"/>
              <a:gd name="connsiteY5" fmla="*/ 387540 h 484425"/>
              <a:gd name="connsiteX6" fmla="*/ 0 w 301660"/>
              <a:gd name="connsiteY6" fmla="*/ 387540 h 484425"/>
              <a:gd name="connsiteX7" fmla="*/ 0 w 301660"/>
              <a:gd name="connsiteY7" fmla="*/ 96885 h 48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660" h="484425">
                <a:moveTo>
                  <a:pt x="0" y="96885"/>
                </a:moveTo>
                <a:lnTo>
                  <a:pt x="150830" y="96885"/>
                </a:lnTo>
                <a:lnTo>
                  <a:pt x="150830" y="0"/>
                </a:lnTo>
                <a:lnTo>
                  <a:pt x="301660" y="242213"/>
                </a:lnTo>
                <a:lnTo>
                  <a:pt x="150830" y="484425"/>
                </a:lnTo>
                <a:lnTo>
                  <a:pt x="150830" y="387540"/>
                </a:lnTo>
                <a:lnTo>
                  <a:pt x="0" y="387540"/>
                </a:lnTo>
                <a:lnTo>
                  <a:pt x="0" y="96885"/>
                </a:lnTo>
                <a:close/>
              </a:path>
            </a:pathLst>
          </a:custGeom>
          <a:solidFill>
            <a:srgbClr val="30CED4"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txBody>
          <a:bodyPr spcFirstLastPara="0" vert="horz" wrap="square" lIns="0" tIns="96885" rIns="90498" bIns="96885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  <a:cs typeface="+mn-cs"/>
              <a:sym typeface="+mn-lt"/>
            </a:endParaRPr>
          </a:p>
        </p:txBody>
      </p:sp>
      <p:sp>
        <p:nvSpPr>
          <p:cNvPr id="18" name="任意形状 8">
            <a:extLst>
              <a:ext uri="{FF2B5EF4-FFF2-40B4-BE49-F238E27FC236}">
                <a16:creationId xmlns:a16="http://schemas.microsoft.com/office/drawing/2014/main" id="{80E3F397-F299-44D7-81C6-DBC6D27138EB}"/>
              </a:ext>
            </a:extLst>
          </p:cNvPr>
          <p:cNvSpPr/>
          <p:nvPr/>
        </p:nvSpPr>
        <p:spPr>
          <a:xfrm>
            <a:off x="6632419" y="4144024"/>
            <a:ext cx="1424781" cy="1424781"/>
          </a:xfrm>
          <a:custGeom>
            <a:avLst/>
            <a:gdLst>
              <a:gd name="connsiteX0" fmla="*/ 0 w 1424781"/>
              <a:gd name="connsiteY0" fmla="*/ 712391 h 1424781"/>
              <a:gd name="connsiteX1" fmla="*/ 712391 w 1424781"/>
              <a:gd name="connsiteY1" fmla="*/ 0 h 1424781"/>
              <a:gd name="connsiteX2" fmla="*/ 1424782 w 1424781"/>
              <a:gd name="connsiteY2" fmla="*/ 712391 h 1424781"/>
              <a:gd name="connsiteX3" fmla="*/ 712391 w 1424781"/>
              <a:gd name="connsiteY3" fmla="*/ 1424782 h 1424781"/>
              <a:gd name="connsiteX4" fmla="*/ 0 w 1424781"/>
              <a:gd name="connsiteY4" fmla="*/ 712391 h 14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781" h="1424781">
                <a:moveTo>
                  <a:pt x="0" y="712391"/>
                </a:moveTo>
                <a:cubicBezTo>
                  <a:pt x="0" y="318948"/>
                  <a:pt x="318948" y="0"/>
                  <a:pt x="712391" y="0"/>
                </a:cubicBezTo>
                <a:cubicBezTo>
                  <a:pt x="1105834" y="0"/>
                  <a:pt x="1424782" y="318948"/>
                  <a:pt x="1424782" y="712391"/>
                </a:cubicBezTo>
                <a:cubicBezTo>
                  <a:pt x="1424782" y="1105834"/>
                  <a:pt x="1105834" y="1424782"/>
                  <a:pt x="712391" y="1424782"/>
                </a:cubicBezTo>
                <a:cubicBezTo>
                  <a:pt x="318948" y="1424782"/>
                  <a:pt x="0" y="1105834"/>
                  <a:pt x="0" y="712391"/>
                </a:cubicBezTo>
                <a:close/>
              </a:path>
            </a:pathLst>
          </a:custGeom>
          <a:solidFill>
            <a:srgbClr val="30CED4"/>
          </a:solidFill>
          <a:ln w="12700" cap="flat" cmpd="sng" algn="ctr">
            <a:solidFill>
              <a:srgbClr val="239FA5"/>
            </a:solidFill>
            <a:prstDash val="solid"/>
            <a:miter lim="800000"/>
          </a:ln>
          <a:effectLst/>
        </p:spPr>
        <p:txBody>
          <a:bodyPr spcFirstLastPara="0" vert="horz" wrap="square" lIns="248024" tIns="248024" rIns="248024" bIns="248024" numCol="1" spcCol="1270" anchor="ctr" anchorCtr="0">
            <a:noAutofit/>
          </a:bodyPr>
          <a:lstStyle/>
          <a:p>
            <a:pPr marL="0" marR="0" lvl="0" indent="0" algn="ctr" defTabSz="1377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  <a:cs typeface="+mn-cs"/>
              <a:sym typeface="+mn-lt"/>
            </a:endParaRPr>
          </a:p>
        </p:txBody>
      </p:sp>
      <p:sp>
        <p:nvSpPr>
          <p:cNvPr id="19" name="任意形状 9">
            <a:extLst>
              <a:ext uri="{FF2B5EF4-FFF2-40B4-BE49-F238E27FC236}">
                <a16:creationId xmlns:a16="http://schemas.microsoft.com/office/drawing/2014/main" id="{4C204464-FB9E-4F87-BF15-1D8D306AB030}"/>
              </a:ext>
            </a:extLst>
          </p:cNvPr>
          <p:cNvSpPr/>
          <p:nvPr/>
        </p:nvSpPr>
        <p:spPr>
          <a:xfrm rot="8100000">
            <a:off x="5085110" y="3903197"/>
            <a:ext cx="301660" cy="484425"/>
          </a:xfrm>
          <a:custGeom>
            <a:avLst/>
            <a:gdLst>
              <a:gd name="connsiteX0" fmla="*/ 0 w 301660"/>
              <a:gd name="connsiteY0" fmla="*/ 96885 h 484425"/>
              <a:gd name="connsiteX1" fmla="*/ 150830 w 301660"/>
              <a:gd name="connsiteY1" fmla="*/ 96885 h 484425"/>
              <a:gd name="connsiteX2" fmla="*/ 150830 w 301660"/>
              <a:gd name="connsiteY2" fmla="*/ 0 h 484425"/>
              <a:gd name="connsiteX3" fmla="*/ 301660 w 301660"/>
              <a:gd name="connsiteY3" fmla="*/ 242213 h 484425"/>
              <a:gd name="connsiteX4" fmla="*/ 150830 w 301660"/>
              <a:gd name="connsiteY4" fmla="*/ 484425 h 484425"/>
              <a:gd name="connsiteX5" fmla="*/ 150830 w 301660"/>
              <a:gd name="connsiteY5" fmla="*/ 387540 h 484425"/>
              <a:gd name="connsiteX6" fmla="*/ 0 w 301660"/>
              <a:gd name="connsiteY6" fmla="*/ 387540 h 484425"/>
              <a:gd name="connsiteX7" fmla="*/ 0 w 301660"/>
              <a:gd name="connsiteY7" fmla="*/ 96885 h 48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660" h="484425">
                <a:moveTo>
                  <a:pt x="0" y="96885"/>
                </a:moveTo>
                <a:lnTo>
                  <a:pt x="150830" y="96885"/>
                </a:lnTo>
                <a:lnTo>
                  <a:pt x="150830" y="0"/>
                </a:lnTo>
                <a:lnTo>
                  <a:pt x="301660" y="242213"/>
                </a:lnTo>
                <a:lnTo>
                  <a:pt x="150830" y="484425"/>
                </a:lnTo>
                <a:lnTo>
                  <a:pt x="150830" y="387540"/>
                </a:lnTo>
                <a:lnTo>
                  <a:pt x="0" y="387540"/>
                </a:lnTo>
                <a:lnTo>
                  <a:pt x="0" y="96885"/>
                </a:lnTo>
                <a:close/>
              </a:path>
            </a:pathLst>
          </a:custGeom>
          <a:solidFill>
            <a:srgbClr val="2E9273"/>
          </a:solidFill>
          <a:ln>
            <a:noFill/>
          </a:ln>
          <a:effectLst/>
        </p:spPr>
        <p:txBody>
          <a:bodyPr spcFirstLastPara="0" vert="horz" wrap="square" lIns="0" tIns="96884" rIns="90497" bIns="96885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  <a:cs typeface="+mn-cs"/>
              <a:sym typeface="+mn-lt"/>
            </a:endParaRPr>
          </a:p>
        </p:txBody>
      </p:sp>
      <p:sp>
        <p:nvSpPr>
          <p:cNvPr id="20" name="任意形状 10">
            <a:extLst>
              <a:ext uri="{FF2B5EF4-FFF2-40B4-BE49-F238E27FC236}">
                <a16:creationId xmlns:a16="http://schemas.microsoft.com/office/drawing/2014/main" id="{5CA30112-AF21-4B17-8717-BA744790D95B}"/>
              </a:ext>
            </a:extLst>
          </p:cNvPr>
          <p:cNvSpPr/>
          <p:nvPr/>
        </p:nvSpPr>
        <p:spPr>
          <a:xfrm>
            <a:off x="3812544" y="4158868"/>
            <a:ext cx="1424781" cy="1424781"/>
          </a:xfrm>
          <a:custGeom>
            <a:avLst/>
            <a:gdLst>
              <a:gd name="connsiteX0" fmla="*/ 0 w 1424781"/>
              <a:gd name="connsiteY0" fmla="*/ 712391 h 1424781"/>
              <a:gd name="connsiteX1" fmla="*/ 712391 w 1424781"/>
              <a:gd name="connsiteY1" fmla="*/ 0 h 1424781"/>
              <a:gd name="connsiteX2" fmla="*/ 1424782 w 1424781"/>
              <a:gd name="connsiteY2" fmla="*/ 712391 h 1424781"/>
              <a:gd name="connsiteX3" fmla="*/ 712391 w 1424781"/>
              <a:gd name="connsiteY3" fmla="*/ 1424782 h 1424781"/>
              <a:gd name="connsiteX4" fmla="*/ 0 w 1424781"/>
              <a:gd name="connsiteY4" fmla="*/ 712391 h 14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781" h="1424781">
                <a:moveTo>
                  <a:pt x="0" y="712391"/>
                </a:moveTo>
                <a:cubicBezTo>
                  <a:pt x="0" y="318948"/>
                  <a:pt x="318948" y="0"/>
                  <a:pt x="712391" y="0"/>
                </a:cubicBezTo>
                <a:cubicBezTo>
                  <a:pt x="1105834" y="0"/>
                  <a:pt x="1424782" y="318948"/>
                  <a:pt x="1424782" y="712391"/>
                </a:cubicBezTo>
                <a:cubicBezTo>
                  <a:pt x="1424782" y="1105834"/>
                  <a:pt x="1105834" y="1424782"/>
                  <a:pt x="712391" y="1424782"/>
                </a:cubicBezTo>
                <a:cubicBezTo>
                  <a:pt x="318948" y="1424782"/>
                  <a:pt x="0" y="1105834"/>
                  <a:pt x="0" y="712391"/>
                </a:cubicBezTo>
                <a:close/>
              </a:path>
            </a:pathLst>
          </a:custGeom>
          <a:solidFill>
            <a:srgbClr val="2E9273"/>
          </a:solidFill>
          <a:ln w="12700" cap="flat" cmpd="sng" algn="ctr">
            <a:solidFill>
              <a:srgbClr val="83AC3F"/>
            </a:solidFill>
            <a:prstDash val="solid"/>
            <a:miter lim="800000"/>
          </a:ln>
          <a:effectLst/>
        </p:spPr>
        <p:txBody>
          <a:bodyPr spcFirstLastPara="0" vert="horz" wrap="square" lIns="248024" tIns="248024" rIns="248024" bIns="248024" numCol="1" spcCol="1270" anchor="ctr" anchorCtr="0">
            <a:noAutofit/>
          </a:bodyPr>
          <a:lstStyle/>
          <a:p>
            <a:pPr marL="0" marR="0" lvl="0" indent="0" algn="ctr" defTabSz="1377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  <a:cs typeface="+mn-cs"/>
              <a:sym typeface="+mn-lt"/>
            </a:endParaRPr>
          </a:p>
        </p:txBody>
      </p:sp>
      <p:sp>
        <p:nvSpPr>
          <p:cNvPr id="21" name="任意形状 11">
            <a:extLst>
              <a:ext uri="{FF2B5EF4-FFF2-40B4-BE49-F238E27FC236}">
                <a16:creationId xmlns:a16="http://schemas.microsoft.com/office/drawing/2014/main" id="{294C5A92-2918-4699-99FE-EF96B5346A26}"/>
              </a:ext>
            </a:extLst>
          </p:cNvPr>
          <p:cNvSpPr/>
          <p:nvPr/>
        </p:nvSpPr>
        <p:spPr>
          <a:xfrm rot="2700000">
            <a:off x="5085111" y="2505333"/>
            <a:ext cx="301661" cy="484426"/>
          </a:xfrm>
          <a:custGeom>
            <a:avLst/>
            <a:gdLst>
              <a:gd name="connsiteX0" fmla="*/ 0 w 301660"/>
              <a:gd name="connsiteY0" fmla="*/ 96885 h 484425"/>
              <a:gd name="connsiteX1" fmla="*/ 150830 w 301660"/>
              <a:gd name="connsiteY1" fmla="*/ 96885 h 484425"/>
              <a:gd name="connsiteX2" fmla="*/ 150830 w 301660"/>
              <a:gd name="connsiteY2" fmla="*/ 0 h 484425"/>
              <a:gd name="connsiteX3" fmla="*/ 301660 w 301660"/>
              <a:gd name="connsiteY3" fmla="*/ 242213 h 484425"/>
              <a:gd name="connsiteX4" fmla="*/ 150830 w 301660"/>
              <a:gd name="connsiteY4" fmla="*/ 484425 h 484425"/>
              <a:gd name="connsiteX5" fmla="*/ 150830 w 301660"/>
              <a:gd name="connsiteY5" fmla="*/ 387540 h 484425"/>
              <a:gd name="connsiteX6" fmla="*/ 0 w 301660"/>
              <a:gd name="connsiteY6" fmla="*/ 387540 h 484425"/>
              <a:gd name="connsiteX7" fmla="*/ 0 w 301660"/>
              <a:gd name="connsiteY7" fmla="*/ 96885 h 48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660" h="484425">
                <a:moveTo>
                  <a:pt x="301660" y="387540"/>
                </a:moveTo>
                <a:lnTo>
                  <a:pt x="150830" y="387540"/>
                </a:lnTo>
                <a:lnTo>
                  <a:pt x="150830" y="484425"/>
                </a:lnTo>
                <a:lnTo>
                  <a:pt x="0" y="242212"/>
                </a:lnTo>
                <a:lnTo>
                  <a:pt x="150830" y="0"/>
                </a:lnTo>
                <a:lnTo>
                  <a:pt x="150830" y="96885"/>
                </a:lnTo>
                <a:lnTo>
                  <a:pt x="301660" y="96885"/>
                </a:lnTo>
                <a:lnTo>
                  <a:pt x="301660" y="387540"/>
                </a:lnTo>
                <a:close/>
              </a:path>
            </a:pathLst>
          </a:custGeom>
          <a:solidFill>
            <a:srgbClr val="83AC3F"/>
          </a:solidFill>
          <a:ln>
            <a:noFill/>
          </a:ln>
          <a:effectLst/>
        </p:spPr>
        <p:txBody>
          <a:bodyPr spcFirstLastPara="0" vert="horz" wrap="square" lIns="90498" tIns="96886" rIns="1" bIns="96885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  <a:cs typeface="+mn-cs"/>
              <a:sym typeface="+mn-lt"/>
            </a:endParaRPr>
          </a:p>
        </p:txBody>
      </p:sp>
      <p:sp>
        <p:nvSpPr>
          <p:cNvPr id="22" name="任意形状 12">
            <a:extLst>
              <a:ext uri="{FF2B5EF4-FFF2-40B4-BE49-F238E27FC236}">
                <a16:creationId xmlns:a16="http://schemas.microsoft.com/office/drawing/2014/main" id="{7EB6F6D3-771B-4B6F-8488-25090378CF83}"/>
              </a:ext>
            </a:extLst>
          </p:cNvPr>
          <p:cNvSpPr/>
          <p:nvPr/>
        </p:nvSpPr>
        <p:spPr>
          <a:xfrm>
            <a:off x="3812545" y="1324150"/>
            <a:ext cx="1424781" cy="1424781"/>
          </a:xfrm>
          <a:custGeom>
            <a:avLst/>
            <a:gdLst>
              <a:gd name="connsiteX0" fmla="*/ 0 w 1424781"/>
              <a:gd name="connsiteY0" fmla="*/ 712391 h 1424781"/>
              <a:gd name="connsiteX1" fmla="*/ 712391 w 1424781"/>
              <a:gd name="connsiteY1" fmla="*/ 0 h 1424781"/>
              <a:gd name="connsiteX2" fmla="*/ 1424782 w 1424781"/>
              <a:gd name="connsiteY2" fmla="*/ 712391 h 1424781"/>
              <a:gd name="connsiteX3" fmla="*/ 712391 w 1424781"/>
              <a:gd name="connsiteY3" fmla="*/ 1424782 h 1424781"/>
              <a:gd name="connsiteX4" fmla="*/ 0 w 1424781"/>
              <a:gd name="connsiteY4" fmla="*/ 712391 h 142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781" h="1424781">
                <a:moveTo>
                  <a:pt x="0" y="712391"/>
                </a:moveTo>
                <a:cubicBezTo>
                  <a:pt x="0" y="318948"/>
                  <a:pt x="318948" y="0"/>
                  <a:pt x="712391" y="0"/>
                </a:cubicBezTo>
                <a:cubicBezTo>
                  <a:pt x="1105834" y="0"/>
                  <a:pt x="1424782" y="318948"/>
                  <a:pt x="1424782" y="712391"/>
                </a:cubicBezTo>
                <a:cubicBezTo>
                  <a:pt x="1424782" y="1105834"/>
                  <a:pt x="1105834" y="1424782"/>
                  <a:pt x="712391" y="1424782"/>
                </a:cubicBezTo>
                <a:cubicBezTo>
                  <a:pt x="318948" y="1424782"/>
                  <a:pt x="0" y="1105834"/>
                  <a:pt x="0" y="712391"/>
                </a:cubicBezTo>
                <a:close/>
              </a:path>
            </a:pathLst>
          </a:custGeom>
          <a:solidFill>
            <a:srgbClr val="83AC3F"/>
          </a:solidFill>
          <a:ln w="12700" cap="flat" cmpd="sng" algn="ctr">
            <a:solidFill>
              <a:srgbClr val="2E9273"/>
            </a:solidFill>
            <a:prstDash val="solid"/>
            <a:miter lim="800000"/>
          </a:ln>
          <a:effectLst/>
        </p:spPr>
        <p:txBody>
          <a:bodyPr spcFirstLastPara="0" vert="horz" wrap="square" lIns="248024" tIns="248024" rIns="248024" bIns="248024" numCol="1" spcCol="1270" anchor="ctr" anchorCtr="0">
            <a:noAutofit/>
          </a:bodyPr>
          <a:lstStyle/>
          <a:p>
            <a:pPr marL="0" marR="0" lvl="0" indent="0" algn="ctr" defTabSz="1377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/>
              <a:cs typeface="+mn-cs"/>
              <a:sym typeface="+mn-lt"/>
            </a:endParaRPr>
          </a:p>
        </p:txBody>
      </p:sp>
      <p:sp>
        <p:nvSpPr>
          <p:cNvPr id="26" name="矩形 6">
            <a:extLst>
              <a:ext uri="{FF2B5EF4-FFF2-40B4-BE49-F238E27FC236}">
                <a16:creationId xmlns:a16="http://schemas.microsoft.com/office/drawing/2014/main" id="{8E6B2259-C946-4153-9686-5C0B1841A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521" y="1854163"/>
            <a:ext cx="3086107" cy="69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P Simplified"/>
                <a:ea typeface="微软雅黑"/>
                <a:cs typeface="+mn-cs"/>
                <a:sym typeface="+mn-lt"/>
              </a:rPr>
              <a:t>Manual process using Excel increases chance of mistakes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HP Simplified"/>
              <a:ea typeface="微软雅黑"/>
              <a:cs typeface="+mn-cs"/>
              <a:sym typeface="+mn-lt"/>
            </a:endParaRPr>
          </a:p>
        </p:txBody>
      </p:sp>
      <p:sp>
        <p:nvSpPr>
          <p:cNvPr id="27" name="矩形 7">
            <a:extLst>
              <a:ext uri="{FF2B5EF4-FFF2-40B4-BE49-F238E27FC236}">
                <a16:creationId xmlns:a16="http://schemas.microsoft.com/office/drawing/2014/main" id="{BD94B8D7-2705-4CD6-A6EF-C1F9FB71D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520" y="1392498"/>
            <a:ext cx="2852928" cy="442674"/>
          </a:xfrm>
          <a:prstGeom prst="roundRect">
            <a:avLst/>
          </a:prstGeom>
          <a:solidFill>
            <a:srgbClr val="226BAB"/>
          </a:solidFill>
          <a:ln>
            <a:solidFill>
              <a:srgbClr val="59BBE4"/>
            </a:solidFill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P Simplified"/>
                <a:ea typeface="微软雅黑"/>
                <a:cs typeface="+mn-cs"/>
                <a:sym typeface="+mn-lt"/>
              </a:rPr>
              <a:t>Human Error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P Simplified"/>
              <a:ea typeface="微软雅黑"/>
              <a:cs typeface="+mn-cs"/>
              <a:sym typeface="+mn-lt"/>
            </a:endParaRPr>
          </a:p>
        </p:txBody>
      </p:sp>
      <p:sp>
        <p:nvSpPr>
          <p:cNvPr id="28" name="矩形 6">
            <a:extLst>
              <a:ext uri="{FF2B5EF4-FFF2-40B4-BE49-F238E27FC236}">
                <a16:creationId xmlns:a16="http://schemas.microsoft.com/office/drawing/2014/main" id="{A34E0121-4B8C-424B-98DF-8AA455E20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521" y="4739021"/>
            <a:ext cx="3086107" cy="1018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P Simplified"/>
                <a:ea typeface="微软雅黑"/>
                <a:cs typeface="+mn-cs"/>
                <a:sym typeface="+mn-lt"/>
              </a:rPr>
              <a:t>Files are stored in various location and planners may not know what methods other people use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HP Simplified"/>
              <a:ea typeface="微软雅黑"/>
              <a:cs typeface="+mn-cs"/>
              <a:sym typeface="+mn-lt"/>
            </a:endParaRPr>
          </a:p>
        </p:txBody>
      </p:sp>
      <p:sp>
        <p:nvSpPr>
          <p:cNvPr id="29" name="矩形 7">
            <a:extLst>
              <a:ext uri="{FF2B5EF4-FFF2-40B4-BE49-F238E27FC236}">
                <a16:creationId xmlns:a16="http://schemas.microsoft.com/office/drawing/2014/main" id="{50D00D20-0B03-40FB-A1D5-2F78CA517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520" y="4244718"/>
            <a:ext cx="2852928" cy="442674"/>
          </a:xfrm>
          <a:prstGeom prst="roundRect">
            <a:avLst/>
          </a:prstGeom>
          <a:solidFill>
            <a:srgbClr val="30CED4"/>
          </a:solidFill>
          <a:ln>
            <a:solidFill>
              <a:srgbClr val="59BBE4"/>
            </a:solidFill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P Simplified"/>
                <a:ea typeface="微软雅黑"/>
                <a:cs typeface="+mn-cs"/>
                <a:sym typeface="+mn-lt"/>
              </a:rPr>
              <a:t>Decentralized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P Simplified"/>
              <a:ea typeface="微软雅黑"/>
              <a:cs typeface="+mn-cs"/>
              <a:sym typeface="+mn-lt"/>
            </a:endParaRPr>
          </a:p>
        </p:txBody>
      </p:sp>
      <p:sp>
        <p:nvSpPr>
          <p:cNvPr id="31" name="矩形 7">
            <a:extLst>
              <a:ext uri="{FF2B5EF4-FFF2-40B4-BE49-F238E27FC236}">
                <a16:creationId xmlns:a16="http://schemas.microsoft.com/office/drawing/2014/main" id="{5C804BB9-8190-4F20-A569-930DC01DB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411" y="4244718"/>
            <a:ext cx="2852928" cy="442674"/>
          </a:xfrm>
          <a:prstGeom prst="roundRect">
            <a:avLst/>
          </a:prstGeom>
          <a:solidFill>
            <a:srgbClr val="2E9273"/>
          </a:solidFill>
          <a:ln>
            <a:solidFill>
              <a:srgbClr val="83AC3F"/>
            </a:solidFill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P Simplified"/>
                <a:ea typeface="微软雅黑"/>
                <a:cs typeface="+mn-cs"/>
                <a:sym typeface="+mn-lt"/>
              </a:rPr>
              <a:t>Repeated Process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P Simplified"/>
              <a:ea typeface="微软雅黑"/>
              <a:cs typeface="+mn-cs"/>
              <a:sym typeface="+mn-lt"/>
            </a:endParaRPr>
          </a:p>
        </p:txBody>
      </p:sp>
      <p:sp>
        <p:nvSpPr>
          <p:cNvPr id="33" name="矩形 6">
            <a:extLst>
              <a:ext uri="{FF2B5EF4-FFF2-40B4-BE49-F238E27FC236}">
                <a16:creationId xmlns:a16="http://schemas.microsoft.com/office/drawing/2014/main" id="{68B13CDA-25BA-4043-B031-F136E27E5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87" y="4739770"/>
            <a:ext cx="3086107" cy="1018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81715"/>
                </a:solidFill>
                <a:effectLst/>
                <a:uLnTx/>
                <a:uFillTx/>
                <a:latin typeface="HP Simplified"/>
                <a:ea typeface="微软雅黑"/>
                <a:cs typeface="+mn-cs"/>
                <a:sym typeface="+mn-lt"/>
              </a:rPr>
              <a:t>Action is repeated every week, preventing planners from doing value adding activities</a:t>
            </a:r>
          </a:p>
        </p:txBody>
      </p:sp>
      <p:sp>
        <p:nvSpPr>
          <p:cNvPr id="30" name="矩形 7">
            <a:extLst>
              <a:ext uri="{FF2B5EF4-FFF2-40B4-BE49-F238E27FC236}">
                <a16:creationId xmlns:a16="http://schemas.microsoft.com/office/drawing/2014/main" id="{7ACB1ADC-BFBD-4E21-88B5-E8D183221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411" y="1392498"/>
            <a:ext cx="2849247" cy="442674"/>
          </a:xfrm>
          <a:prstGeom prst="roundRect">
            <a:avLst/>
          </a:prstGeom>
          <a:solidFill>
            <a:srgbClr val="83AC3F"/>
          </a:solidFill>
          <a:ln>
            <a:solidFill>
              <a:srgbClr val="2E9273"/>
            </a:solidFill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P Simplified"/>
                <a:ea typeface="微软雅黑"/>
                <a:cs typeface="+mn-cs"/>
                <a:sym typeface="+mn-lt"/>
              </a:rPr>
              <a:t>Time Consuming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P Simplified"/>
              <a:ea typeface="微软雅黑"/>
              <a:cs typeface="+mn-cs"/>
              <a:sym typeface="+mn-lt"/>
            </a:endParaRPr>
          </a:p>
        </p:txBody>
      </p:sp>
      <p:sp>
        <p:nvSpPr>
          <p:cNvPr id="34" name="矩形 6">
            <a:extLst>
              <a:ext uri="{FF2B5EF4-FFF2-40B4-BE49-F238E27FC236}">
                <a16:creationId xmlns:a16="http://schemas.microsoft.com/office/drawing/2014/main" id="{3D4BB54F-6505-47D5-9DB2-510FCD11E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90" y="1854163"/>
            <a:ext cx="2738475" cy="69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81715"/>
                </a:solidFill>
                <a:effectLst/>
                <a:uLnTx/>
                <a:uFillTx/>
                <a:latin typeface="HP Simplified"/>
                <a:ea typeface="微软雅黑"/>
                <a:cs typeface="+mn-cs"/>
                <a:sym typeface="+mn-lt"/>
              </a:rPr>
              <a:t>Processing reports </a:t>
            </a:r>
            <a:r>
              <a:rPr lang="en-US" altLang="zh-CN" sz="1600" dirty="0">
                <a:solidFill>
                  <a:srgbClr val="181715"/>
                </a:solidFill>
                <a:latin typeface="HP Simplified"/>
                <a:ea typeface="微软雅黑"/>
                <a:sym typeface="+mn-lt"/>
              </a:rPr>
              <a:t>can take from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81715"/>
                </a:solidFill>
                <a:effectLst/>
                <a:uLnTx/>
                <a:uFillTx/>
                <a:latin typeface="HP Simplified"/>
                <a:ea typeface="微软雅黑"/>
                <a:cs typeface="+mn-cs"/>
                <a:sym typeface="+mn-lt"/>
              </a:rPr>
              <a:t>1-4 hours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5FB31BC-9C44-4C58-B1A7-EC392E3DE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4339" y="1625598"/>
            <a:ext cx="811501" cy="811501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4E2FDBF0-4D9F-4AA9-ABF6-E77FD554D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3637" y="4475552"/>
            <a:ext cx="749391" cy="749391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5416AC47-F8F2-461B-8BFF-CB3AAE38D8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0047" y="1646590"/>
            <a:ext cx="769519" cy="769519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FD95EE34-9747-4B0A-B96E-D8BE11F8C7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88908" y="4394349"/>
            <a:ext cx="911799" cy="91179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9B93047-4BFE-4D37-8BF5-B1873F92B8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44895" y="3033102"/>
            <a:ext cx="826750" cy="826750"/>
          </a:xfrm>
          <a:prstGeom prst="rect">
            <a:avLst/>
          </a:prstGeom>
        </p:spPr>
      </p:pic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79927B73-7879-48CA-9968-0A0559BABBCE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69679AE8-EF86-4401-BCC2-B9B34880DD52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986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93615"/>
            <a:ext cx="10972801" cy="555072"/>
          </a:xfrm>
        </p:spPr>
        <p:txBody>
          <a:bodyPr/>
          <a:lstStyle/>
          <a:p>
            <a:r>
              <a:rPr lang="en-US" dirty="0"/>
              <a:t>Dreamer GTK Process Improvement - Scope &amp; Objective</a:t>
            </a:r>
            <a:endParaRPr lang="en-GB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55F03A3-CCDF-44D5-B42D-7395F27597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169740"/>
              </p:ext>
            </p:extLst>
          </p:nvPr>
        </p:nvGraphicFramePr>
        <p:xfrm>
          <a:off x="490277" y="1030434"/>
          <a:ext cx="11211443" cy="4916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ight Triangle 9">
            <a:extLst>
              <a:ext uri="{FF2B5EF4-FFF2-40B4-BE49-F238E27FC236}">
                <a16:creationId xmlns:a16="http://schemas.microsoft.com/office/drawing/2014/main" id="{989988F8-D3DC-4B19-8E0D-3BFC700E8188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14299BAF-3F27-463D-A9EC-631423779F48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78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F397E5-0601-43E3-B2E7-96D45595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06261"/>
            <a:ext cx="10972801" cy="762000"/>
          </a:xfrm>
        </p:spPr>
        <p:txBody>
          <a:bodyPr/>
          <a:lstStyle/>
          <a:p>
            <a:r>
              <a:rPr lang="en-US" dirty="0"/>
              <a:t>Solution Model – Offline tools</a:t>
            </a:r>
            <a:endParaRPr lang="en-GB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5C5BB76-B333-4167-95DF-FCF7E2A36B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5225869"/>
              </p:ext>
            </p:extLst>
          </p:nvPr>
        </p:nvGraphicFramePr>
        <p:xfrm>
          <a:off x="825849" y="901530"/>
          <a:ext cx="10607040" cy="640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1BE17A-D1A7-4B42-A337-8D773AB96E19}"/>
              </a:ext>
            </a:extLst>
          </p:cNvPr>
          <p:cNvSpPr/>
          <p:nvPr/>
        </p:nvSpPr>
        <p:spPr>
          <a:xfrm>
            <a:off x="825849" y="1694229"/>
            <a:ext cx="2468880" cy="477188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226BAB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</a:pPr>
            <a:r>
              <a:rPr lang="en-US" sz="1400" b="1" u="sng" dirty="0">
                <a:solidFill>
                  <a:schemeClr val="tx1"/>
                </a:solidFill>
              </a:rPr>
              <a:t>Weekly Forecast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IBP – NRP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400" b="1" u="sng" dirty="0">
                <a:solidFill>
                  <a:schemeClr val="tx1"/>
                </a:solidFill>
              </a:rPr>
              <a:t>Long term forecast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Monthly LTF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400" b="1" u="sng" dirty="0">
                <a:solidFill>
                  <a:schemeClr val="tx1"/>
                </a:solidFill>
              </a:rPr>
              <a:t>Consumption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NRP OPT WF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chemeClr val="tx1"/>
                </a:solidFill>
              </a:rPr>
              <a:t>RDP MTHLY WF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400" b="1" u="sng" dirty="0">
                <a:solidFill>
                  <a:schemeClr val="tx1"/>
                </a:solidFill>
              </a:rPr>
              <a:t>Shipment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MTD Shipment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400" b="1" u="sng" dirty="0">
                <a:solidFill>
                  <a:schemeClr val="tx1"/>
                </a:solidFill>
              </a:rPr>
              <a:t>Planner maintained tables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TAM%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Commodity mapping tables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400" b="1" u="sng" dirty="0">
                <a:solidFill>
                  <a:schemeClr val="tx1"/>
                </a:solidFill>
              </a:rPr>
              <a:t>Supplier data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Supply/hub data</a:t>
            </a:r>
          </a:p>
          <a:p>
            <a:pPr>
              <a:lnSpc>
                <a:spcPct val="90000"/>
              </a:lnSpc>
            </a:pPr>
            <a:endParaRPr lang="en-GB" sz="1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GB" sz="1400" b="1" u="sng" dirty="0">
                <a:solidFill>
                  <a:schemeClr val="tx1"/>
                </a:solidFill>
              </a:rPr>
              <a:t>ODM data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OH/in-transit data</a:t>
            </a:r>
          </a:p>
          <a:p>
            <a:pPr>
              <a:lnSpc>
                <a:spcPct val="90000"/>
              </a:lnSpc>
            </a:pP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07D50CC-9CF5-4891-8C58-8FB2EFB06A24}"/>
              </a:ext>
            </a:extLst>
          </p:cNvPr>
          <p:cNvSpPr/>
          <p:nvPr/>
        </p:nvSpPr>
        <p:spPr>
          <a:xfrm>
            <a:off x="3618861" y="1694230"/>
            <a:ext cx="2286000" cy="477316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2E927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Depending on number of planners and processing speed, data source files could be stored at: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SharePoint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Local folder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847BE62-CDCC-419B-B866-C3EEA0026409}"/>
              </a:ext>
            </a:extLst>
          </p:cNvPr>
          <p:cNvSpPr/>
          <p:nvPr/>
        </p:nvSpPr>
        <p:spPr>
          <a:xfrm>
            <a:off x="6234816" y="1694230"/>
            <a:ext cx="2286000" cy="477316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59BBE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Each function for each commodity will have an individual solution file</a:t>
            </a:r>
          </a:p>
          <a:p>
            <a:pPr>
              <a:lnSpc>
                <a:spcPct val="90000"/>
              </a:lnSpc>
            </a:pPr>
            <a:endParaRPr lang="en-US" sz="1400" b="1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Software used for processing data: 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Python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Power Query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VBA</a:t>
            </a:r>
          </a:p>
          <a:p>
            <a:pPr>
              <a:lnSpc>
                <a:spcPct val="90000"/>
              </a:lnSpc>
            </a:pP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E16FA48-254C-4D0B-9A19-4EF8BC19FF2C}"/>
              </a:ext>
            </a:extLst>
          </p:cNvPr>
          <p:cNvSpPr/>
          <p:nvPr/>
        </p:nvSpPr>
        <p:spPr>
          <a:xfrm>
            <a:off x="8844948" y="1703561"/>
            <a:ext cx="2286000" cy="477316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83AC3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Desired end-result based on planner requirements: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Reports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Pivot tables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Charts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4BA207E5-0091-4715-A1F1-5C2ABB4E6543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CF9E04AC-44F5-44B3-9BB6-B062EEC3CF09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424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B81FD-77CB-4CC3-B8FC-21E6CA2E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97B70-1253-4916-86F5-D5A98BC1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DE720E-C72B-42F0-AD69-52D60E3C605E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E5E8E8">
                    <a:lumMod val="75000"/>
                  </a:srgbClr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E5E8E8">
                  <a:lumMod val="75000"/>
                </a:srgbClr>
              </a:solidFill>
              <a:effectLst/>
              <a:uLnTx/>
              <a:uFillTx/>
              <a:latin typeface="HP Simplified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7CE6AF3-C991-45F1-A134-84DF399244AD}"/>
              </a:ext>
            </a:extLst>
          </p:cNvPr>
          <p:cNvGrpSpPr/>
          <p:nvPr/>
        </p:nvGrpSpPr>
        <p:grpSpPr>
          <a:xfrm>
            <a:off x="1183740" y="1650594"/>
            <a:ext cx="2761441" cy="4130951"/>
            <a:chOff x="1192250" y="1756044"/>
            <a:chExt cx="2761441" cy="413095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04A9668-2196-4599-A20F-18D71E7852CB}"/>
                </a:ext>
              </a:extLst>
            </p:cNvPr>
            <p:cNvGrpSpPr/>
            <p:nvPr/>
          </p:nvGrpSpPr>
          <p:grpSpPr>
            <a:xfrm>
              <a:off x="1567537" y="1756044"/>
              <a:ext cx="2386154" cy="4130951"/>
              <a:chOff x="1567537" y="1756044"/>
              <a:chExt cx="2386154" cy="4130951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26F1BFF-2297-4B32-97E8-A78DE59DCA5B}"/>
                  </a:ext>
                </a:extLst>
              </p:cNvPr>
              <p:cNvGrpSpPr/>
              <p:nvPr/>
            </p:nvGrpSpPr>
            <p:grpSpPr>
              <a:xfrm>
                <a:off x="1567540" y="1756044"/>
                <a:ext cx="2386151" cy="4130951"/>
                <a:chOff x="4528455" y="1703792"/>
                <a:chExt cx="2148548" cy="4130951"/>
              </a:xfrm>
            </p:grpSpPr>
            <p:sp>
              <p:nvSpPr>
                <p:cNvPr id="12" name="Rectangle: Top Corners Rounded 11">
                  <a:extLst>
                    <a:ext uri="{FF2B5EF4-FFF2-40B4-BE49-F238E27FC236}">
                      <a16:creationId xmlns:a16="http://schemas.microsoft.com/office/drawing/2014/main" id="{D3EFCA76-DF57-41EA-8F7D-18B3175E3556}"/>
                    </a:ext>
                  </a:extLst>
                </p:cNvPr>
                <p:cNvSpPr/>
                <p:nvPr/>
              </p:nvSpPr>
              <p:spPr>
                <a:xfrm>
                  <a:off x="4528455" y="1703792"/>
                  <a:ext cx="2148548" cy="961023"/>
                </a:xfrm>
                <a:prstGeom prst="round2SameRect">
                  <a:avLst/>
                </a:prstGeom>
                <a:solidFill>
                  <a:srgbClr val="226BAB"/>
                </a:solidFill>
                <a:ln w="19050">
                  <a:solidFill>
                    <a:srgbClr val="59BBE4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P Simplified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Rectangle: Top Corners Rounded 12">
                  <a:extLst>
                    <a:ext uri="{FF2B5EF4-FFF2-40B4-BE49-F238E27FC236}">
                      <a16:creationId xmlns:a16="http://schemas.microsoft.com/office/drawing/2014/main" id="{656DDF49-5A2D-4C3C-8863-4F45F90FE1C2}"/>
                    </a:ext>
                  </a:extLst>
                </p:cNvPr>
                <p:cNvSpPr/>
                <p:nvPr/>
              </p:nvSpPr>
              <p:spPr>
                <a:xfrm rot="10800000">
                  <a:off x="4528457" y="2664815"/>
                  <a:ext cx="2148546" cy="3169928"/>
                </a:xfrm>
                <a:prstGeom prst="round2SameRect">
                  <a:avLst/>
                </a:prstGeom>
                <a:solidFill>
                  <a:schemeClr val="bg1"/>
                </a:solidFill>
                <a:ln w="19050">
                  <a:solidFill>
                    <a:srgbClr val="59BBE4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P Simplified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5DD3D28-77BB-413A-A4C2-EB86E8B47B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7537" y="2717067"/>
                <a:ext cx="2386151" cy="0"/>
              </a:xfrm>
              <a:prstGeom prst="line">
                <a:avLst/>
              </a:prstGeom>
              <a:ln w="44450">
                <a:solidFill>
                  <a:srgbClr val="59BBE4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任意形状 12">
                <a:extLst>
                  <a:ext uri="{FF2B5EF4-FFF2-40B4-BE49-F238E27FC236}">
                    <a16:creationId xmlns:a16="http://schemas.microsoft.com/office/drawing/2014/main" id="{172E0E15-D7DD-4925-8FBC-3D77AE4776FB}"/>
                  </a:ext>
                </a:extLst>
              </p:cNvPr>
              <p:cNvSpPr/>
              <p:nvPr/>
            </p:nvSpPr>
            <p:spPr>
              <a:xfrm>
                <a:off x="2211974" y="2126742"/>
                <a:ext cx="1097280" cy="1097280"/>
              </a:xfrm>
              <a:custGeom>
                <a:avLst/>
                <a:gdLst>
                  <a:gd name="connsiteX0" fmla="*/ 0 w 1424781"/>
                  <a:gd name="connsiteY0" fmla="*/ 712391 h 1424781"/>
                  <a:gd name="connsiteX1" fmla="*/ 712391 w 1424781"/>
                  <a:gd name="connsiteY1" fmla="*/ 0 h 1424781"/>
                  <a:gd name="connsiteX2" fmla="*/ 1424782 w 1424781"/>
                  <a:gd name="connsiteY2" fmla="*/ 712391 h 1424781"/>
                  <a:gd name="connsiteX3" fmla="*/ 712391 w 1424781"/>
                  <a:gd name="connsiteY3" fmla="*/ 1424782 h 1424781"/>
                  <a:gd name="connsiteX4" fmla="*/ 0 w 1424781"/>
                  <a:gd name="connsiteY4" fmla="*/ 712391 h 142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781" h="1424781">
                    <a:moveTo>
                      <a:pt x="0" y="712391"/>
                    </a:moveTo>
                    <a:cubicBezTo>
                      <a:pt x="0" y="318948"/>
                      <a:pt x="318948" y="0"/>
                      <a:pt x="712391" y="0"/>
                    </a:cubicBezTo>
                    <a:cubicBezTo>
                      <a:pt x="1105834" y="0"/>
                      <a:pt x="1424782" y="318948"/>
                      <a:pt x="1424782" y="712391"/>
                    </a:cubicBezTo>
                    <a:cubicBezTo>
                      <a:pt x="1424782" y="1105834"/>
                      <a:pt x="1105834" y="1424782"/>
                      <a:pt x="712391" y="1424782"/>
                    </a:cubicBezTo>
                    <a:cubicBezTo>
                      <a:pt x="318948" y="1424782"/>
                      <a:pt x="0" y="1105834"/>
                      <a:pt x="0" y="712391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ap="flat" cmpd="sng" algn="ctr">
                <a:solidFill>
                  <a:srgbClr val="59BBE4"/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248024" tIns="248024" rIns="248024" bIns="248024" numCol="1" spcCol="1270" anchor="ctr" anchorCtr="0">
                <a:noAutofit/>
              </a:bodyPr>
              <a:lstStyle/>
              <a:p>
                <a:pPr marL="0" marR="0" lvl="0" indent="0" algn="ctr" defTabSz="137795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微软雅黑"/>
                  <a:cs typeface="+mn-cs"/>
                  <a:sym typeface="+mn-lt"/>
                </a:endParaRPr>
              </a:p>
            </p:txBody>
          </p:sp>
        </p:grp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54D312E-D2E0-44D0-B504-E6AEB51A1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37549" y="2347574"/>
              <a:ext cx="646126" cy="646126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6278732-88AB-484E-987C-DA73E24D7AE6}"/>
                </a:ext>
              </a:extLst>
            </p:cNvPr>
            <p:cNvSpPr/>
            <p:nvPr/>
          </p:nvSpPr>
          <p:spPr>
            <a:xfrm>
              <a:off x="1692493" y="3284584"/>
              <a:ext cx="2136237" cy="59093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"/>
                  <a:ea typeface="+mn-ea"/>
                  <a:cs typeface="+mn-cs"/>
                </a:rPr>
                <a:t>IBP/SharePoint dependencies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0E4E83D-C581-4979-8CA6-59ED929566B1}"/>
                </a:ext>
              </a:extLst>
            </p:cNvPr>
            <p:cNvSpPr/>
            <p:nvPr/>
          </p:nvSpPr>
          <p:spPr>
            <a:xfrm>
              <a:off x="1192250" y="4025518"/>
              <a:ext cx="2761438" cy="97872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"/>
                  <a:ea typeface="+mn-ea"/>
                  <a:cs typeface="+mn-cs"/>
                </a:rPr>
                <a:t>Example: For NRP data to appear on Monday, need to wait until 3PM for system job to complete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A957EA1-7401-4A57-9842-172FC67EE995}"/>
              </a:ext>
            </a:extLst>
          </p:cNvPr>
          <p:cNvGrpSpPr/>
          <p:nvPr/>
        </p:nvGrpSpPr>
        <p:grpSpPr>
          <a:xfrm>
            <a:off x="8375036" y="1650592"/>
            <a:ext cx="2386151" cy="4130953"/>
            <a:chOff x="8238309" y="1756042"/>
            <a:chExt cx="2386151" cy="41309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E81B590-0311-4468-870E-80FFEFFDB54F}"/>
                </a:ext>
              </a:extLst>
            </p:cNvPr>
            <p:cNvGrpSpPr/>
            <p:nvPr/>
          </p:nvGrpSpPr>
          <p:grpSpPr>
            <a:xfrm>
              <a:off x="8238309" y="1756042"/>
              <a:ext cx="2386151" cy="4130953"/>
              <a:chOff x="8238309" y="1756042"/>
              <a:chExt cx="2386151" cy="4130953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F2DF169-A014-4201-83CD-AC63A7683996}"/>
                  </a:ext>
                </a:extLst>
              </p:cNvPr>
              <p:cNvGrpSpPr/>
              <p:nvPr/>
            </p:nvGrpSpPr>
            <p:grpSpPr>
              <a:xfrm>
                <a:off x="8238309" y="1756042"/>
                <a:ext cx="2386151" cy="4130953"/>
                <a:chOff x="4528455" y="1703790"/>
                <a:chExt cx="2148548" cy="4130953"/>
              </a:xfrm>
            </p:grpSpPr>
            <p:sp>
              <p:nvSpPr>
                <p:cNvPr id="29" name="Rectangle: Top Corners Rounded 28">
                  <a:extLst>
                    <a:ext uri="{FF2B5EF4-FFF2-40B4-BE49-F238E27FC236}">
                      <a16:creationId xmlns:a16="http://schemas.microsoft.com/office/drawing/2014/main" id="{AC69CEB9-4B56-475C-AC79-65E35BD0741B}"/>
                    </a:ext>
                  </a:extLst>
                </p:cNvPr>
                <p:cNvSpPr/>
                <p:nvPr/>
              </p:nvSpPr>
              <p:spPr>
                <a:xfrm>
                  <a:off x="4528455" y="1703790"/>
                  <a:ext cx="2148548" cy="961025"/>
                </a:xfrm>
                <a:prstGeom prst="round2SameRect">
                  <a:avLst/>
                </a:prstGeom>
                <a:solidFill>
                  <a:srgbClr val="30CED4"/>
                </a:solidFill>
                <a:ln w="19050">
                  <a:solidFill>
                    <a:srgbClr val="239FA5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P Simplified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Rectangle: Top Corners Rounded 30">
                  <a:extLst>
                    <a:ext uri="{FF2B5EF4-FFF2-40B4-BE49-F238E27FC236}">
                      <a16:creationId xmlns:a16="http://schemas.microsoft.com/office/drawing/2014/main" id="{3CADF1CB-4910-461F-A667-6EE3C4DCFC80}"/>
                    </a:ext>
                  </a:extLst>
                </p:cNvPr>
                <p:cNvSpPr/>
                <p:nvPr/>
              </p:nvSpPr>
              <p:spPr>
                <a:xfrm rot="10800000">
                  <a:off x="4528457" y="2664815"/>
                  <a:ext cx="2148546" cy="3169928"/>
                </a:xfrm>
                <a:prstGeom prst="round2SameRect">
                  <a:avLst/>
                </a:prstGeom>
                <a:solidFill>
                  <a:schemeClr val="bg1"/>
                </a:solidFill>
                <a:ln w="19050">
                  <a:solidFill>
                    <a:srgbClr val="239FA5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P Simplified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17D0980-8599-4D1C-B4CD-913C0295DC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38309" y="2717067"/>
                <a:ext cx="2386151" cy="0"/>
              </a:xfrm>
              <a:prstGeom prst="line">
                <a:avLst/>
              </a:prstGeom>
              <a:ln w="44450">
                <a:solidFill>
                  <a:srgbClr val="239FA5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任意形状 12">
                <a:extLst>
                  <a:ext uri="{FF2B5EF4-FFF2-40B4-BE49-F238E27FC236}">
                    <a16:creationId xmlns:a16="http://schemas.microsoft.com/office/drawing/2014/main" id="{C5F155BF-53BC-48FE-92F4-E9A5D2B59321}"/>
                  </a:ext>
                </a:extLst>
              </p:cNvPr>
              <p:cNvSpPr/>
              <p:nvPr/>
            </p:nvSpPr>
            <p:spPr>
              <a:xfrm>
                <a:off x="8882746" y="2142295"/>
                <a:ext cx="1097280" cy="1097280"/>
              </a:xfrm>
              <a:custGeom>
                <a:avLst/>
                <a:gdLst>
                  <a:gd name="connsiteX0" fmla="*/ 0 w 1424781"/>
                  <a:gd name="connsiteY0" fmla="*/ 712391 h 1424781"/>
                  <a:gd name="connsiteX1" fmla="*/ 712391 w 1424781"/>
                  <a:gd name="connsiteY1" fmla="*/ 0 h 1424781"/>
                  <a:gd name="connsiteX2" fmla="*/ 1424782 w 1424781"/>
                  <a:gd name="connsiteY2" fmla="*/ 712391 h 1424781"/>
                  <a:gd name="connsiteX3" fmla="*/ 712391 w 1424781"/>
                  <a:gd name="connsiteY3" fmla="*/ 1424782 h 1424781"/>
                  <a:gd name="connsiteX4" fmla="*/ 0 w 1424781"/>
                  <a:gd name="connsiteY4" fmla="*/ 712391 h 142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781" h="1424781">
                    <a:moveTo>
                      <a:pt x="0" y="712391"/>
                    </a:moveTo>
                    <a:cubicBezTo>
                      <a:pt x="0" y="318948"/>
                      <a:pt x="318948" y="0"/>
                      <a:pt x="712391" y="0"/>
                    </a:cubicBezTo>
                    <a:cubicBezTo>
                      <a:pt x="1105834" y="0"/>
                      <a:pt x="1424782" y="318948"/>
                      <a:pt x="1424782" y="712391"/>
                    </a:cubicBezTo>
                    <a:cubicBezTo>
                      <a:pt x="1424782" y="1105834"/>
                      <a:pt x="1105834" y="1424782"/>
                      <a:pt x="712391" y="1424782"/>
                    </a:cubicBezTo>
                    <a:cubicBezTo>
                      <a:pt x="318948" y="1424782"/>
                      <a:pt x="0" y="1105834"/>
                      <a:pt x="0" y="712391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ap="flat" cmpd="sng" algn="ctr">
                <a:solidFill>
                  <a:srgbClr val="239FA5"/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248024" tIns="248024" rIns="248024" bIns="248024" numCol="1" spcCol="1270" anchor="ctr" anchorCtr="0">
                <a:noAutofit/>
              </a:bodyPr>
              <a:lstStyle/>
              <a:p>
                <a:pPr marL="0" marR="0" lvl="0" indent="0" algn="ctr" defTabSz="137795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微软雅黑"/>
                  <a:cs typeface="+mn-cs"/>
                  <a:sym typeface="+mn-lt"/>
                </a:endParaRPr>
              </a:p>
            </p:txBody>
          </p:sp>
        </p:grp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D6CC00AB-F619-42C7-829C-07C89F76D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93606" y="2386643"/>
              <a:ext cx="660845" cy="660845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078A62-932D-49FD-8892-F89AECAFC023}"/>
                </a:ext>
              </a:extLst>
            </p:cNvPr>
            <p:cNvSpPr/>
            <p:nvPr/>
          </p:nvSpPr>
          <p:spPr>
            <a:xfrm>
              <a:off x="8621483" y="3308970"/>
              <a:ext cx="1619802" cy="5909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"/>
                  <a:ea typeface="+mn-ea"/>
                  <a:cs typeface="+mn-cs"/>
                </a:rPr>
                <a:t>Updated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"/>
                  <a:ea typeface="+mn-ea"/>
                  <a:cs typeface="+mn-cs"/>
                </a:rPr>
                <a:t>planner tables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7F2ED32-CA6C-48B7-8376-D943C47DB49C}"/>
              </a:ext>
            </a:extLst>
          </p:cNvPr>
          <p:cNvGrpSpPr/>
          <p:nvPr/>
        </p:nvGrpSpPr>
        <p:grpSpPr>
          <a:xfrm>
            <a:off x="4693257" y="1650594"/>
            <a:ext cx="2659927" cy="4130951"/>
            <a:chOff x="4629147" y="1756044"/>
            <a:chExt cx="2659927" cy="413095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A69F04B-85C2-4BF4-87C8-A4CC341B5D4C}"/>
                </a:ext>
              </a:extLst>
            </p:cNvPr>
            <p:cNvGrpSpPr/>
            <p:nvPr/>
          </p:nvGrpSpPr>
          <p:grpSpPr>
            <a:xfrm>
              <a:off x="4902923" y="1756044"/>
              <a:ext cx="2386151" cy="4130951"/>
              <a:chOff x="4902923" y="1756044"/>
              <a:chExt cx="2386151" cy="413095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4C5BB6C9-F158-4BC5-992A-824B29EC8633}"/>
                  </a:ext>
                </a:extLst>
              </p:cNvPr>
              <p:cNvGrpSpPr/>
              <p:nvPr/>
            </p:nvGrpSpPr>
            <p:grpSpPr>
              <a:xfrm>
                <a:off x="4902923" y="1756044"/>
                <a:ext cx="2386151" cy="4130951"/>
                <a:chOff x="4528455" y="1703792"/>
                <a:chExt cx="2148548" cy="4130951"/>
              </a:xfrm>
            </p:grpSpPr>
            <p:sp>
              <p:nvSpPr>
                <p:cNvPr id="39" name="Rectangle: Top Corners Rounded 38">
                  <a:extLst>
                    <a:ext uri="{FF2B5EF4-FFF2-40B4-BE49-F238E27FC236}">
                      <a16:creationId xmlns:a16="http://schemas.microsoft.com/office/drawing/2014/main" id="{1AD72994-763E-4E20-B008-53E3A5E7651F}"/>
                    </a:ext>
                  </a:extLst>
                </p:cNvPr>
                <p:cNvSpPr/>
                <p:nvPr/>
              </p:nvSpPr>
              <p:spPr>
                <a:xfrm>
                  <a:off x="4528455" y="1703792"/>
                  <a:ext cx="2148548" cy="961024"/>
                </a:xfrm>
                <a:prstGeom prst="round2SameRect">
                  <a:avLst/>
                </a:prstGeom>
                <a:solidFill>
                  <a:srgbClr val="2E9273"/>
                </a:solidFill>
                <a:ln w="19050">
                  <a:solidFill>
                    <a:srgbClr val="6ED1B2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P Simplified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Rectangle: Top Corners Rounded 39">
                  <a:extLst>
                    <a:ext uri="{FF2B5EF4-FFF2-40B4-BE49-F238E27FC236}">
                      <a16:creationId xmlns:a16="http://schemas.microsoft.com/office/drawing/2014/main" id="{FB59B99B-1F92-4E28-AD86-3815C0EAF3B0}"/>
                    </a:ext>
                  </a:extLst>
                </p:cNvPr>
                <p:cNvSpPr/>
                <p:nvPr/>
              </p:nvSpPr>
              <p:spPr>
                <a:xfrm rot="10800000">
                  <a:off x="4528457" y="2664815"/>
                  <a:ext cx="2148546" cy="3169928"/>
                </a:xfrm>
                <a:prstGeom prst="round2SameRect">
                  <a:avLst/>
                </a:prstGeom>
                <a:solidFill>
                  <a:schemeClr val="bg1"/>
                </a:solidFill>
                <a:ln w="19050">
                  <a:solidFill>
                    <a:srgbClr val="6ED1B2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P Simplified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0983DA-7800-4EAE-8F3E-406486CD0F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2923" y="2717067"/>
                <a:ext cx="2386151" cy="0"/>
              </a:xfrm>
              <a:prstGeom prst="line">
                <a:avLst/>
              </a:prstGeom>
              <a:ln w="44450">
                <a:solidFill>
                  <a:srgbClr val="6ED1B2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任意形状 12">
                <a:extLst>
                  <a:ext uri="{FF2B5EF4-FFF2-40B4-BE49-F238E27FC236}">
                    <a16:creationId xmlns:a16="http://schemas.microsoft.com/office/drawing/2014/main" id="{837E8DCD-A29F-40EB-AC2A-E9CF4C84F7A1}"/>
                  </a:ext>
                </a:extLst>
              </p:cNvPr>
              <p:cNvSpPr/>
              <p:nvPr/>
            </p:nvSpPr>
            <p:spPr>
              <a:xfrm>
                <a:off x="5547358" y="2142295"/>
                <a:ext cx="1097280" cy="1097280"/>
              </a:xfrm>
              <a:custGeom>
                <a:avLst/>
                <a:gdLst>
                  <a:gd name="connsiteX0" fmla="*/ 0 w 1424781"/>
                  <a:gd name="connsiteY0" fmla="*/ 712391 h 1424781"/>
                  <a:gd name="connsiteX1" fmla="*/ 712391 w 1424781"/>
                  <a:gd name="connsiteY1" fmla="*/ 0 h 1424781"/>
                  <a:gd name="connsiteX2" fmla="*/ 1424782 w 1424781"/>
                  <a:gd name="connsiteY2" fmla="*/ 712391 h 1424781"/>
                  <a:gd name="connsiteX3" fmla="*/ 712391 w 1424781"/>
                  <a:gd name="connsiteY3" fmla="*/ 1424782 h 1424781"/>
                  <a:gd name="connsiteX4" fmla="*/ 0 w 1424781"/>
                  <a:gd name="connsiteY4" fmla="*/ 712391 h 142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781" h="1424781">
                    <a:moveTo>
                      <a:pt x="0" y="712391"/>
                    </a:moveTo>
                    <a:cubicBezTo>
                      <a:pt x="0" y="318948"/>
                      <a:pt x="318948" y="0"/>
                      <a:pt x="712391" y="0"/>
                    </a:cubicBezTo>
                    <a:cubicBezTo>
                      <a:pt x="1105834" y="0"/>
                      <a:pt x="1424782" y="318948"/>
                      <a:pt x="1424782" y="712391"/>
                    </a:cubicBezTo>
                    <a:cubicBezTo>
                      <a:pt x="1424782" y="1105834"/>
                      <a:pt x="1105834" y="1424782"/>
                      <a:pt x="712391" y="1424782"/>
                    </a:cubicBezTo>
                    <a:cubicBezTo>
                      <a:pt x="318948" y="1424782"/>
                      <a:pt x="0" y="1105834"/>
                      <a:pt x="0" y="712391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ap="flat" cmpd="sng" algn="ctr">
                <a:solidFill>
                  <a:srgbClr val="6ED1B2"/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248024" tIns="248024" rIns="248024" bIns="248024" numCol="1" spcCol="1270" anchor="ctr" anchorCtr="0">
                <a:noAutofit/>
              </a:bodyPr>
              <a:lstStyle/>
              <a:p>
                <a:pPr marL="0" marR="0" lvl="0" indent="0" algn="ctr" defTabSz="137795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微软雅黑"/>
                  <a:cs typeface="+mn-cs"/>
                  <a:sym typeface="+mn-lt"/>
                </a:endParaRPr>
              </a:p>
            </p:txBody>
          </p:sp>
        </p:grp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3804B6E-4AD5-4809-9980-7E19E0DD0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00520" y="2402741"/>
              <a:ext cx="590959" cy="590959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E1998AC-F894-4289-BF1F-C2F7BD8F923D}"/>
                </a:ext>
              </a:extLst>
            </p:cNvPr>
            <p:cNvSpPr/>
            <p:nvPr/>
          </p:nvSpPr>
          <p:spPr>
            <a:xfrm>
              <a:off x="5111402" y="3281269"/>
              <a:ext cx="1956882" cy="6463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"/>
                  <a:ea typeface="+mn-ea"/>
                  <a:cs typeface="+mn-cs"/>
                </a:rPr>
                <a:t>Files in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"/>
                  <a:ea typeface="+mn-ea"/>
                  <a:cs typeface="+mn-cs"/>
                </a:rPr>
                <a:t>consistent format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0CEEDE1-781E-4014-B5BA-ABB9D664D7F6}"/>
                </a:ext>
              </a:extLst>
            </p:cNvPr>
            <p:cNvSpPr/>
            <p:nvPr/>
          </p:nvSpPr>
          <p:spPr>
            <a:xfrm>
              <a:off x="4629147" y="4105837"/>
              <a:ext cx="2659927" cy="7571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457200" marR="0" lvl="1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P Simplified"/>
                  <a:ea typeface="+mn-ea"/>
                  <a:cs typeface="+mn-cs"/>
                </a:rPr>
                <a:t>Data files need to maintain a consistent format for tool to work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0442E738-C276-4EAE-89E3-DB3CF97E3AF1}"/>
              </a:ext>
            </a:extLst>
          </p:cNvPr>
          <p:cNvSpPr/>
          <p:nvPr/>
        </p:nvSpPr>
        <p:spPr>
          <a:xfrm>
            <a:off x="7927384" y="4030868"/>
            <a:ext cx="292666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Planners need to update mapping tables in case of new platforms or suppliers</a:t>
            </a: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4626E404-AE63-4AE2-AC0E-5D2BBB18F8FE}"/>
              </a:ext>
            </a:extLst>
          </p:cNvPr>
          <p:cNvSpPr/>
          <p:nvPr/>
        </p:nvSpPr>
        <p:spPr>
          <a:xfrm rot="5400000" flipV="1">
            <a:off x="11277599" y="1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67B48738-2679-4B0E-83B0-3DB78A5DA9E7}"/>
              </a:ext>
            </a:extLst>
          </p:cNvPr>
          <p:cNvSpPr/>
          <p:nvPr/>
        </p:nvSpPr>
        <p:spPr>
          <a:xfrm rot="10800000" flipH="1" flipV="1">
            <a:off x="0" y="5947004"/>
            <a:ext cx="914400" cy="914400"/>
          </a:xfrm>
          <a:prstGeom prst="rtTriangle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472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kzOFtbB4zATKse9scxp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904"/>
  <p:tag name="MH_LIBRARY" val="GRAPHIC"/>
  <p:tag name="MH_TYPE" val="SubTitle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3904"/>
  <p:tag name="MH_LIBRARY" val="GRAPHIC"/>
  <p:tag name="MH_TYPE" val="SubTitle"/>
  <p:tag name="MH_ORDER" val="3"/>
</p:tagLst>
</file>

<file path=ppt/theme/theme1.xml><?xml version="1.0" encoding="utf-8"?>
<a:theme xmlns:a="http://schemas.openxmlformats.org/drawingml/2006/main" name="HP Events 16x9 v4">
  <a:themeElements>
    <a:clrScheme name="HP">
      <a:dk1>
        <a:sysClr val="windowText" lastClr="000000"/>
      </a:dk1>
      <a:lt1>
        <a:sysClr val="window" lastClr="FFFFFF"/>
      </a:lt1>
      <a:dk2>
        <a:srgbClr val="535455"/>
      </a:dk2>
      <a:lt2>
        <a:srgbClr val="E5E8E8"/>
      </a:lt2>
      <a:accent1>
        <a:srgbClr val="0096D6"/>
      </a:accent1>
      <a:accent2>
        <a:srgbClr val="6B3A97"/>
      </a:accent2>
      <a:accent3>
        <a:srgbClr val="87898B"/>
      </a:accent3>
      <a:accent4>
        <a:srgbClr val="99D5EF"/>
      </a:accent4>
      <a:accent5>
        <a:srgbClr val="B49CCA"/>
      </a:accent5>
      <a:accent6>
        <a:srgbClr val="B9B8BB"/>
      </a:accent6>
      <a:hlink>
        <a:srgbClr val="0096D6"/>
      </a:hlink>
      <a:folHlink>
        <a:srgbClr val="87898B"/>
      </a:folHlink>
    </a:clrScheme>
    <a:fontScheme name="HP Simplified Light">
      <a:majorFont>
        <a:latin typeface="HP Simplified Light"/>
        <a:ea typeface=""/>
        <a:cs typeface=""/>
      </a:majorFont>
      <a:minorFont>
        <a:latin typeface="HP Simplifi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>
          <a:solidFill>
            <a:schemeClr val="accent1"/>
          </a:solidFill>
          <a:miter lim="800000"/>
        </a:ln>
      </a:spPr>
      <a:bodyPr rtlCol="0" anchor="ctr"/>
      <a:lstStyle>
        <a:defPPr algn="ctr">
          <a:lnSpc>
            <a:spcPct val="90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err="1" smtClean="0"/>
        </a:defPPr>
      </a:lstStyle>
    </a:txDef>
  </a:objectDefaults>
  <a:extraClrSchemeLst/>
  <a:custClrLst>
    <a:custClr name="65% HP blue">
      <a:srgbClr val="59BBE4"/>
    </a:custClr>
    <a:custClr name="15% HP blue">
      <a:srgbClr val="D9EFF9"/>
    </a:custClr>
    <a:custClr name="Red">
      <a:srgbClr val="C03854"/>
    </a:custClr>
    <a:custClr name="75% Red">
      <a:srgbClr val="D06A7F"/>
    </a:custClr>
    <a:custClr name="50% Red">
      <a:srgbClr val="DF9BA9"/>
    </a:custClr>
    <a:custClr name="25% Red">
      <a:srgbClr val="EECCD3"/>
    </a:custClr>
    <a:custClr name="Orange">
      <a:srgbClr val="E98233"/>
    </a:custClr>
    <a:custClr name="75% Orange">
      <a:srgbClr val="EEA166"/>
    </a:custClr>
    <a:custClr name="50% Orange">
      <a:srgbClr val="F3C098"/>
    </a:custClr>
    <a:custClr name="25% Orange">
      <a:srgbClr val="F9DFCB"/>
    </a:custClr>
  </a:custClrLst>
  <a:extLst>
    <a:ext uri="{05A4C25C-085E-4340-85A3-A5531E510DB2}">
      <thm15:themeFamily xmlns:thm15="http://schemas.microsoft.com/office/thememl/2012/main" name="Presentation1" id="{D5AC91E8-D5D3-456B-BB61-680D62EDB071}" vid="{D8CAA408-6A42-4F1F-AA4B-EB2AFCEC3FBA}"/>
    </a:ext>
  </a:extLst>
</a:theme>
</file>

<file path=ppt/theme/theme2.xml><?xml version="1.0" encoding="utf-8"?>
<a:theme xmlns:a="http://schemas.openxmlformats.org/drawingml/2006/main" name="HP Standard 16x9 v3">
  <a:themeElements>
    <a:clrScheme name="HP">
      <a:dk1>
        <a:sysClr val="windowText" lastClr="000000"/>
      </a:dk1>
      <a:lt1>
        <a:sysClr val="window" lastClr="FFFFFF"/>
      </a:lt1>
      <a:dk2>
        <a:srgbClr val="535455"/>
      </a:dk2>
      <a:lt2>
        <a:srgbClr val="E5E8E8"/>
      </a:lt2>
      <a:accent1>
        <a:srgbClr val="0096D6"/>
      </a:accent1>
      <a:accent2>
        <a:srgbClr val="822980"/>
      </a:accent2>
      <a:accent3>
        <a:srgbClr val="87898B"/>
      </a:accent3>
      <a:accent4>
        <a:srgbClr val="99D5EF"/>
      </a:accent4>
      <a:accent5>
        <a:srgbClr val="C094BF"/>
      </a:accent5>
      <a:accent6>
        <a:srgbClr val="B9B8BB"/>
      </a:accent6>
      <a:hlink>
        <a:srgbClr val="0096D6"/>
      </a:hlink>
      <a:folHlink>
        <a:srgbClr val="87898B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>
          <a:solidFill>
            <a:schemeClr val="accent1"/>
          </a:solidFill>
          <a:miter lim="800000"/>
        </a:ln>
      </a:spPr>
      <a:bodyPr rtlCol="0" anchor="ctr"/>
      <a:lstStyle>
        <a:defPPr algn="ctr">
          <a:lnSpc>
            <a:spcPct val="90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err="1" smtClean="0"/>
        </a:defPPr>
      </a:lstStyle>
    </a:txDef>
  </a:objectDefaults>
  <a:extraClrSchemeLst/>
  <a:custClrLst>
    <a:custClr name="65% HP blue">
      <a:srgbClr val="59BBE4"/>
    </a:custClr>
    <a:custClr name="15% HP blue">
      <a:srgbClr val="D9EFF9"/>
    </a:custClr>
    <a:custClr name="Green">
      <a:srgbClr val="008B2C"/>
    </a:custClr>
    <a:custClr name="75% Green">
      <a:srgbClr val="40A85F"/>
    </a:custClr>
    <a:custClr name="50% Green">
      <a:srgbClr val="7FC594"/>
    </a:custClr>
    <a:custClr name="25% Green">
      <a:srgbClr val="BFE2CA"/>
    </a:custClr>
    <a:custClr name="Orange">
      <a:srgbClr val="F05332"/>
    </a:custClr>
    <a:custClr name="75% Orange">
      <a:srgbClr val="F47E65"/>
    </a:custClr>
    <a:custClr name="50% Orange">
      <a:srgbClr val="F7A998"/>
    </a:custClr>
    <a:custClr name="25% Orange">
      <a:srgbClr val="FBD4C0"/>
    </a:custClr>
  </a:custClrLst>
  <a:extLst>
    <a:ext uri="{05A4C25C-085E-4340-85A3-A5531E510DB2}">
      <thm15:themeFamily xmlns:thm15="http://schemas.microsoft.com/office/thememl/2012/main" name="HP_PPT_Standard_16x9_EN.potx [Read-Only]" id="{A4C5D963-19DD-4844-AF95-393555CCB708}" vid="{20E522B7-E490-4CBC-BF2B-B61365D573EB}"/>
    </a:ext>
  </a:extLst>
</a:theme>
</file>

<file path=ppt/theme/theme3.xml><?xml version="1.0" encoding="utf-8"?>
<a:theme xmlns:a="http://schemas.openxmlformats.org/drawingml/2006/main" name="第一PPT模板网：www.1ppt.com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26BAB"/>
      </a:accent1>
      <a:accent2>
        <a:srgbClr val="2E9273"/>
      </a:accent2>
      <a:accent3>
        <a:srgbClr val="83AC3F"/>
      </a:accent3>
      <a:accent4>
        <a:srgbClr val="EE852A"/>
      </a:accent4>
      <a:accent5>
        <a:srgbClr val="B02521"/>
      </a:accent5>
      <a:accent6>
        <a:srgbClr val="9069A1"/>
      </a:accent6>
      <a:hlink>
        <a:srgbClr val="226BAB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>
          <a:extrusionClr>
            <a:schemeClr val="bg1"/>
          </a:extrusionClr>
          <a:contourClr>
            <a:schemeClr val="bg1"/>
          </a:contourClr>
        </a:sp3d>
      </a:spPr>
      <a:bodyPr rtlCol="0" anchor="ctr"/>
      <a:lstStyle>
        <a:defPPr marL="0" algn="ctr" eaLnBrk="0" fontAlgn="ctr" hangingPunct="0">
          <a:spcBef>
            <a:spcPts val="0"/>
          </a:spcBef>
          <a:spcAft>
            <a:spcPts val="0"/>
          </a:spcAft>
          <a:buClr>
            <a:srgbClr val="FF0000"/>
          </a:buClr>
          <a:buSzPct val="70000"/>
          <a:tabLst>
            <a:tab pos="136525" algn="l"/>
          </a:tabLst>
          <a:defRPr sz="1400">
            <a:latin typeface="微软雅黑" pitchFamily="34" charset="-122"/>
            <a:ea typeface="微软雅黑" pitchFamily="34" charset="-122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HP Standard 16x9 v4">
  <a:themeElements>
    <a:clrScheme name="HP">
      <a:dk1>
        <a:sysClr val="windowText" lastClr="000000"/>
      </a:dk1>
      <a:lt1>
        <a:sysClr val="window" lastClr="FFFFFF"/>
      </a:lt1>
      <a:dk2>
        <a:srgbClr val="535455"/>
      </a:dk2>
      <a:lt2>
        <a:srgbClr val="E5E8E8"/>
      </a:lt2>
      <a:accent1>
        <a:srgbClr val="0096D6"/>
      </a:accent1>
      <a:accent2>
        <a:srgbClr val="6B3A97"/>
      </a:accent2>
      <a:accent3>
        <a:srgbClr val="87898B"/>
      </a:accent3>
      <a:accent4>
        <a:srgbClr val="99D5EF"/>
      </a:accent4>
      <a:accent5>
        <a:srgbClr val="B49CCA"/>
      </a:accent5>
      <a:accent6>
        <a:srgbClr val="B9B8BB"/>
      </a:accent6>
      <a:hlink>
        <a:srgbClr val="0096D6"/>
      </a:hlink>
      <a:folHlink>
        <a:srgbClr val="87898B"/>
      </a:folHlink>
    </a:clrScheme>
    <a:fontScheme name="HP Simplified Light">
      <a:majorFont>
        <a:latin typeface="HP Simplified Light"/>
        <a:ea typeface=""/>
        <a:cs typeface=""/>
      </a:majorFont>
      <a:minorFont>
        <a:latin typeface="HP Simplifi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>
          <a:solidFill>
            <a:schemeClr val="accent1"/>
          </a:solidFill>
          <a:miter lim="800000"/>
        </a:ln>
      </a:spPr>
      <a:bodyPr rtlCol="0" anchor="ctr"/>
      <a:lstStyle>
        <a:defPPr algn="ctr">
          <a:lnSpc>
            <a:spcPct val="90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err="1" smtClean="0"/>
        </a:defPPr>
      </a:lstStyle>
    </a:txDef>
  </a:objectDefaults>
  <a:extraClrSchemeLst/>
  <a:custClrLst>
    <a:custClr name="65% HP blue">
      <a:srgbClr val="59BBE4"/>
    </a:custClr>
    <a:custClr name="15% HP blue">
      <a:srgbClr val="D9EFF9"/>
    </a:custClr>
    <a:custClr name="Red">
      <a:srgbClr val="C03854"/>
    </a:custClr>
    <a:custClr name="75% Red">
      <a:srgbClr val="D06A7F"/>
    </a:custClr>
    <a:custClr name="50% Red">
      <a:srgbClr val="DF9BA9"/>
    </a:custClr>
    <a:custClr name="25% Red">
      <a:srgbClr val="EECCD3"/>
    </a:custClr>
    <a:custClr name="Orange">
      <a:srgbClr val="E98233"/>
    </a:custClr>
    <a:custClr name="75% Orange">
      <a:srgbClr val="EEA166"/>
    </a:custClr>
    <a:custClr name="50% Orange">
      <a:srgbClr val="F3C098"/>
    </a:custClr>
    <a:custClr name="25% Orange">
      <a:srgbClr val="F9DFCB"/>
    </a:custClr>
  </a:custClrLst>
  <a:extLst>
    <a:ext uri="{05A4C25C-085E-4340-85A3-A5531E510DB2}">
      <thm15:themeFamily xmlns:thm15="http://schemas.microsoft.com/office/thememl/2012/main" name="Presentation1" id="{0463FB0A-599C-403B-A245-C423585805C5}" vid="{B1B53DB5-AA62-4B75-B9A9-D6B30D7BC5E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226BAB"/>
    </a:accent1>
    <a:accent2>
      <a:srgbClr val="2E9273"/>
    </a:accent2>
    <a:accent3>
      <a:srgbClr val="83AC3F"/>
    </a:accent3>
    <a:accent4>
      <a:srgbClr val="EE852A"/>
    </a:accent4>
    <a:accent5>
      <a:srgbClr val="B02521"/>
    </a:accent5>
    <a:accent6>
      <a:srgbClr val="9069A1"/>
    </a:accent6>
    <a:hlink>
      <a:srgbClr val="226BA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226BAB"/>
    </a:accent1>
    <a:accent2>
      <a:srgbClr val="2E9273"/>
    </a:accent2>
    <a:accent3>
      <a:srgbClr val="83AC3F"/>
    </a:accent3>
    <a:accent4>
      <a:srgbClr val="EE852A"/>
    </a:accent4>
    <a:accent5>
      <a:srgbClr val="B02521"/>
    </a:accent5>
    <a:accent6>
      <a:srgbClr val="9069A1"/>
    </a:accent6>
    <a:hlink>
      <a:srgbClr val="226BAB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226BAB"/>
    </a:accent1>
    <a:accent2>
      <a:srgbClr val="2E9273"/>
    </a:accent2>
    <a:accent3>
      <a:srgbClr val="83AC3F"/>
    </a:accent3>
    <a:accent4>
      <a:srgbClr val="EE852A"/>
    </a:accent4>
    <a:accent5>
      <a:srgbClr val="B02521"/>
    </a:accent5>
    <a:accent6>
      <a:srgbClr val="9069A1"/>
    </a:accent6>
    <a:hlink>
      <a:srgbClr val="226BAB"/>
    </a:hlink>
    <a:folHlink>
      <a:srgbClr val="BFBFB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a7660a98-dbd7-4c95-b081-7a78b64fec49" xsi:nil="true"/>
    <lcf76f155ced4ddcb4097134ff3c332f xmlns="a7660a98-dbd7-4c95-b081-7a78b64fec49">
      <Terms xmlns="http://schemas.microsoft.com/office/infopath/2007/PartnerControls"/>
    </lcf76f155ced4ddcb4097134ff3c332f>
    <TaxCatchAll xmlns="9547af77-775a-4fd2-a4ed-0245045225c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011B462F28D94EB472621D0C48B18F" ma:contentTypeVersion="14" ma:contentTypeDescription="Create a new document." ma:contentTypeScope="" ma:versionID="397af997cef0161cd5df3cdbe05b0962">
  <xsd:schema xmlns:xsd="http://www.w3.org/2001/XMLSchema" xmlns:xs="http://www.w3.org/2001/XMLSchema" xmlns:p="http://schemas.microsoft.com/office/2006/metadata/properties" xmlns:ns2="9547af77-775a-4fd2-a4ed-0245045225c7" xmlns:ns3="a7660a98-dbd7-4c95-b081-7a78b64fec49" targetNamespace="http://schemas.microsoft.com/office/2006/metadata/properties" ma:root="true" ma:fieldsID="741dcef655760dc5f1160f4c38410a69" ns2:_="" ns3:_="">
    <xsd:import namespace="9547af77-775a-4fd2-a4ed-0245045225c7"/>
    <xsd:import namespace="a7660a98-dbd7-4c95-b081-7a78b64fec4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_Flow_SignoffStatu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47af77-775a-4fd2-a4ed-0245045225c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bc7c7852-6ba6-4c00-95eb-03e8db3334a4" ma:internalName="TaxCatchAll" ma:showField="CatchAllData" ma:web="9547af77-775a-4fd2-a4ed-0245045225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660a98-dbd7-4c95-b081-7a78b64fec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_Flow_SignoffStatus" ma:index="12" nillable="true" ma:displayName="Sign-off status" ma:internalName="_x0024_Resources_x003a_core_x002c_Signoff_Status_x003b_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297f403b-2b63-43ad-9c62-fa967f2a15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8D42E4-7348-43B1-813E-E07EAA4CFF2C}">
  <ds:schemaRefs>
    <ds:schemaRef ds:uri="http://schemas.microsoft.com/office/2006/metadata/properties"/>
    <ds:schemaRef ds:uri="http://schemas.microsoft.com/office/infopath/2007/PartnerControls"/>
    <ds:schemaRef ds:uri="a7660a98-dbd7-4c95-b081-7a78b64fec49"/>
    <ds:schemaRef ds:uri="9547af77-775a-4fd2-a4ed-0245045225c7"/>
  </ds:schemaRefs>
</ds:datastoreItem>
</file>

<file path=customXml/itemProps2.xml><?xml version="1.0" encoding="utf-8"?>
<ds:datastoreItem xmlns:ds="http://schemas.openxmlformats.org/officeDocument/2006/customXml" ds:itemID="{B20CD423-58BE-41B5-8673-B1CB7061FA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5C0B40-E25C-46D3-8D0C-5B5606BF75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47af77-775a-4fd2-a4ed-0245045225c7"/>
    <ds:schemaRef ds:uri="a7660a98-dbd7-4c95-b081-7a78b64fec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4557</TotalTime>
  <Words>8768</Words>
  <Application>Microsoft Office PowerPoint</Application>
  <PresentationFormat>Widescreen</PresentationFormat>
  <Paragraphs>2784</Paragraphs>
  <Slides>45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1" baseType="lpstr">
      <vt:lpstr>Arial Unicode MS</vt:lpstr>
      <vt:lpstr>HP Simplified</vt:lpstr>
      <vt:lpstr>HP Simplified Light</vt:lpstr>
      <vt:lpstr>微软雅黑</vt:lpstr>
      <vt:lpstr>华文细黑</vt:lpstr>
      <vt:lpstr>字魂36号-正文宋楷</vt:lpstr>
      <vt:lpstr>Arial</vt:lpstr>
      <vt:lpstr>Calibri</vt:lpstr>
      <vt:lpstr>Century Gothic</vt:lpstr>
      <vt:lpstr>Times New Roman</vt:lpstr>
      <vt:lpstr>Wingdings</vt:lpstr>
      <vt:lpstr>HP Events 16x9 v4</vt:lpstr>
      <vt:lpstr>HP Standard 16x9 v3</vt:lpstr>
      <vt:lpstr>第一PPT模板网：www.1ppt.com</vt:lpstr>
      <vt:lpstr>HP Standard 16x9 v4</vt:lpstr>
      <vt:lpstr>think-cell Slide</vt:lpstr>
      <vt:lpstr>Dreamer – GTK Process Improvement</vt:lpstr>
      <vt:lpstr>Dreamer – GTK Process Improvement</vt:lpstr>
      <vt:lpstr>Contents</vt:lpstr>
      <vt:lpstr>GTK Scope Increase</vt:lpstr>
      <vt:lpstr>GTK Planning Challenges</vt:lpstr>
      <vt:lpstr>GTK Pain Points – Manual Process</vt:lpstr>
      <vt:lpstr>Dreamer GTK Process Improvement - Scope &amp; Objective</vt:lpstr>
      <vt:lpstr>Solution Model – Offline tools</vt:lpstr>
      <vt:lpstr>Dependencies</vt:lpstr>
      <vt:lpstr>Dreamer - Detailed Tasks</vt:lpstr>
      <vt:lpstr>Results - Estimated time saving</vt:lpstr>
      <vt:lpstr>Tool Demonstration</vt:lpstr>
      <vt:lpstr>Tool Demonstration</vt:lpstr>
      <vt:lpstr>Example: - Metal Weekly Demand / DSM</vt:lpstr>
      <vt:lpstr>Example: - Metal Weekly Demand / DSM</vt:lpstr>
      <vt:lpstr>Example: - Metal Weekly Demand / DSM</vt:lpstr>
      <vt:lpstr>Project Takeaways</vt:lpstr>
      <vt:lpstr>Questions?</vt:lpstr>
      <vt:lpstr>Questions?</vt:lpstr>
      <vt:lpstr>Potential questions  </vt:lpstr>
      <vt:lpstr>PowerPoint Presentation</vt:lpstr>
      <vt:lpstr>GTK Pain Points - Reporting</vt:lpstr>
      <vt:lpstr>GTK Challenge – Scope Increase</vt:lpstr>
      <vt:lpstr>GTK Challenges – Scope Increase</vt:lpstr>
      <vt:lpstr>GTK Challenges – Scope Increase</vt:lpstr>
      <vt:lpstr>PowerPoint Presentation</vt:lpstr>
      <vt:lpstr>PowerPoint Presentation</vt:lpstr>
      <vt:lpstr>Dreamer GTK Process Improvement - Scope &amp; Objective</vt:lpstr>
      <vt:lpstr>PowerPoint Presentation</vt:lpstr>
      <vt:lpstr>Dreamer - Detailed Tasks</vt:lpstr>
      <vt:lpstr>Dreamer - Detailed Tasks</vt:lpstr>
      <vt:lpstr>Dreamer - Detailed Tasks</vt:lpstr>
      <vt:lpstr>Results - Estimated time saving</vt:lpstr>
      <vt:lpstr>Results - Estimated time saving</vt:lpstr>
      <vt:lpstr>Example: - Metal Demand/DSM</vt:lpstr>
      <vt:lpstr>Example: - Metal Demand/DSM</vt:lpstr>
      <vt:lpstr>Contents</vt:lpstr>
      <vt:lpstr>Contents</vt:lpstr>
      <vt:lpstr>Contents</vt:lpstr>
      <vt:lpstr>Contents</vt:lpstr>
      <vt:lpstr>Example: - Metal Weekly Demand / DSM</vt:lpstr>
      <vt:lpstr>Example: - Metal Weekly Demand / DSM</vt:lpstr>
      <vt:lpstr>Project Takeaways</vt:lpstr>
      <vt:lpstr>Project Takeaways</vt:lpstr>
      <vt:lpstr>Project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</dc:title>
  <dc:creator>Wut, Tommy (CW)</dc:creator>
  <cp:lastModifiedBy>Hou, Tony</cp:lastModifiedBy>
  <cp:revision>186</cp:revision>
  <dcterms:created xsi:type="dcterms:W3CDTF">2020-11-18T09:31:40Z</dcterms:created>
  <dcterms:modified xsi:type="dcterms:W3CDTF">2022-10-27T03:59:04Z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0x010100CA011B462F28D94EB472621D0C48B18F</vt:lpwstr>
  </property>
  <property fmtid="{D5CDD505-2E9C-101B-9397-08002B2CF9AE}" pid="3" name="MediaServiceImageTags">
    <vt:lpwstr/>
  </property>
</Properties>
</file>